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9"/>
  </p:notesMasterIdLst>
  <p:sldIdLst>
    <p:sldId id="256" r:id="rId5"/>
    <p:sldId id="310" r:id="rId6"/>
    <p:sldId id="2006" r:id="rId7"/>
    <p:sldId id="2030" r:id="rId8"/>
    <p:sldId id="2031" r:id="rId9"/>
    <p:sldId id="2032" r:id="rId10"/>
    <p:sldId id="2033" r:id="rId11"/>
    <p:sldId id="2034" r:id="rId12"/>
    <p:sldId id="2027" r:id="rId13"/>
    <p:sldId id="312" r:id="rId14"/>
    <p:sldId id="2029" r:id="rId15"/>
    <p:sldId id="2043" r:id="rId16"/>
    <p:sldId id="264" r:id="rId17"/>
    <p:sldId id="2042" r:id="rId18"/>
    <p:sldId id="2035" r:id="rId19"/>
    <p:sldId id="2037" r:id="rId20"/>
    <p:sldId id="286" r:id="rId21"/>
    <p:sldId id="299" r:id="rId22"/>
    <p:sldId id="2041" r:id="rId23"/>
    <p:sldId id="2016" r:id="rId24"/>
    <p:sldId id="2039" r:id="rId25"/>
    <p:sldId id="2040" r:id="rId26"/>
    <p:sldId id="2038" r:id="rId27"/>
    <p:sldId id="257" r:id="rId28"/>
  </p:sldIdLst>
  <p:sldSz cx="12192000" cy="6858000"/>
  <p:notesSz cx="6858000" cy="9144000"/>
  <p:embeddedFontLst>
    <p:embeddedFont>
      <p:font typeface="Gill Sans" panose="020B0502020104020203" pitchFamily="34" charset="-79"/>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5" autoAdjust="0"/>
    <p:restoredTop sz="85288" autoAdjust="0"/>
  </p:normalViewPr>
  <p:slideViewPr>
    <p:cSldViewPr snapToGrid="0">
      <p:cViewPr varScale="1">
        <p:scale>
          <a:sx n="135" d="100"/>
          <a:sy n="135" d="100"/>
        </p:scale>
        <p:origin x="2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E1E52-5C26-684C-BC76-6A2423EE178A}"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GB"/>
        </a:p>
      </dgm:t>
    </dgm:pt>
    <dgm:pt modelId="{50DDF5EA-C3EC-E844-9A4E-A7AAF757DC29}">
      <dgm:prSet/>
      <dgm:spPr/>
      <dgm:t>
        <a:bodyPr/>
        <a:lstStyle/>
        <a:p>
          <a:r>
            <a:rPr lang="en-IE" b="1" i="0" dirty="0"/>
            <a:t>European Union Funds &amp; Grants</a:t>
          </a:r>
          <a:endParaRPr lang="en-IE" dirty="0"/>
        </a:p>
      </dgm:t>
    </dgm:pt>
    <dgm:pt modelId="{A8319938-D087-4A46-9D51-9E4C01952423}" type="parTrans" cxnId="{3A9765B3-00C0-854E-A475-39C5A4A8CA1B}">
      <dgm:prSet/>
      <dgm:spPr/>
      <dgm:t>
        <a:bodyPr/>
        <a:lstStyle/>
        <a:p>
          <a:endParaRPr lang="en-GB"/>
        </a:p>
      </dgm:t>
    </dgm:pt>
    <dgm:pt modelId="{BE0E3B4C-5B36-8148-ABB7-2C09FB72219D}" type="sibTrans" cxnId="{3A9765B3-00C0-854E-A475-39C5A4A8CA1B}">
      <dgm:prSet/>
      <dgm:spPr/>
      <dgm:t>
        <a:bodyPr/>
        <a:lstStyle/>
        <a:p>
          <a:endParaRPr lang="en-GB"/>
        </a:p>
      </dgm:t>
    </dgm:pt>
    <dgm:pt modelId="{B8862EA8-DF93-0744-8F3C-86634434CA51}">
      <dgm:prSet/>
      <dgm:spPr/>
      <dgm:t>
        <a:bodyPr/>
        <a:lstStyle/>
        <a:p>
          <a:r>
            <a:rPr lang="en-IE" b="1" i="0" dirty="0"/>
            <a:t>Horizon Europe (2021-2027)</a:t>
          </a:r>
          <a:r>
            <a:rPr lang="en-IE" b="0" i="0" dirty="0"/>
            <a:t> – Supports NBS research &amp; innovation</a:t>
          </a:r>
          <a:endParaRPr lang="en-IE" dirty="0"/>
        </a:p>
      </dgm:t>
    </dgm:pt>
    <dgm:pt modelId="{487568DD-DBD3-CC42-89AA-DA3E7F024C07}" type="parTrans" cxnId="{AAE312BD-D244-6248-81E1-8EDD7F72329E}">
      <dgm:prSet/>
      <dgm:spPr/>
      <dgm:t>
        <a:bodyPr/>
        <a:lstStyle/>
        <a:p>
          <a:endParaRPr lang="en-GB"/>
        </a:p>
      </dgm:t>
    </dgm:pt>
    <dgm:pt modelId="{642B77CD-3DFA-C14C-B35B-F4490D2EE71F}" type="sibTrans" cxnId="{AAE312BD-D244-6248-81E1-8EDD7F72329E}">
      <dgm:prSet/>
      <dgm:spPr/>
      <dgm:t>
        <a:bodyPr/>
        <a:lstStyle/>
        <a:p>
          <a:endParaRPr lang="en-GB"/>
        </a:p>
      </dgm:t>
    </dgm:pt>
    <dgm:pt modelId="{50E24413-B3FA-5B4C-BB0C-8044262CC42E}">
      <dgm:prSet/>
      <dgm:spPr/>
      <dgm:t>
        <a:bodyPr/>
        <a:lstStyle/>
        <a:p>
          <a:r>
            <a:rPr lang="en-IE" b="1" i="0" dirty="0"/>
            <a:t>LIFE Programme</a:t>
          </a:r>
          <a:r>
            <a:rPr lang="en-IE" b="0" i="0" dirty="0"/>
            <a:t> – Funds environmental and climate action projects</a:t>
          </a:r>
          <a:endParaRPr lang="en-IE" dirty="0"/>
        </a:p>
      </dgm:t>
    </dgm:pt>
    <dgm:pt modelId="{66A80182-F4DF-EB4F-BAAB-63BF34FB6C61}" type="parTrans" cxnId="{496D262C-3413-354A-A43C-94EE8243D22A}">
      <dgm:prSet/>
      <dgm:spPr/>
      <dgm:t>
        <a:bodyPr/>
        <a:lstStyle/>
        <a:p>
          <a:endParaRPr lang="en-GB"/>
        </a:p>
      </dgm:t>
    </dgm:pt>
    <dgm:pt modelId="{896823E0-CBC0-B642-8995-DF2AFDFB9A2C}" type="sibTrans" cxnId="{496D262C-3413-354A-A43C-94EE8243D22A}">
      <dgm:prSet/>
      <dgm:spPr/>
      <dgm:t>
        <a:bodyPr/>
        <a:lstStyle/>
        <a:p>
          <a:endParaRPr lang="en-GB"/>
        </a:p>
      </dgm:t>
    </dgm:pt>
    <dgm:pt modelId="{082AAF83-95A5-4148-88E1-A4DB937B79A9}">
      <dgm:prSet/>
      <dgm:spPr/>
      <dgm:t>
        <a:bodyPr/>
        <a:lstStyle/>
        <a:p>
          <a:r>
            <a:rPr lang="en-IE" b="1" i="0" dirty="0"/>
            <a:t>European Green Deal</a:t>
          </a:r>
          <a:r>
            <a:rPr lang="en-IE" b="0" i="0" dirty="0"/>
            <a:t> – Directs funding towards sustainable infrastructure</a:t>
          </a:r>
          <a:endParaRPr lang="en-IE" dirty="0"/>
        </a:p>
      </dgm:t>
    </dgm:pt>
    <dgm:pt modelId="{8D0EB066-FBD1-0240-A5CC-E34B4DBECEDA}" type="parTrans" cxnId="{3025E6E2-6517-4C40-97CA-9A468FF6C0D4}">
      <dgm:prSet/>
      <dgm:spPr/>
      <dgm:t>
        <a:bodyPr/>
        <a:lstStyle/>
        <a:p>
          <a:endParaRPr lang="en-GB"/>
        </a:p>
      </dgm:t>
    </dgm:pt>
    <dgm:pt modelId="{924948E6-3E01-DD42-B4D7-23970C9329E3}" type="sibTrans" cxnId="{3025E6E2-6517-4C40-97CA-9A468FF6C0D4}">
      <dgm:prSet/>
      <dgm:spPr/>
      <dgm:t>
        <a:bodyPr/>
        <a:lstStyle/>
        <a:p>
          <a:endParaRPr lang="en-GB"/>
        </a:p>
      </dgm:t>
    </dgm:pt>
    <dgm:pt modelId="{4AD9EE86-DAB3-6C47-BFAE-E5BD4FF05B16}">
      <dgm:prSet/>
      <dgm:spPr/>
      <dgm:t>
        <a:bodyPr/>
        <a:lstStyle/>
        <a:p>
          <a:r>
            <a:rPr lang="en-IE" b="1" i="0" dirty="0"/>
            <a:t>EU Mission on Climate Adaptation</a:t>
          </a:r>
          <a:r>
            <a:rPr lang="en-IE" b="0" i="0" dirty="0"/>
            <a:t> – Invests in resilient cities &amp; landscapes</a:t>
          </a:r>
          <a:endParaRPr lang="en-IE" dirty="0"/>
        </a:p>
      </dgm:t>
    </dgm:pt>
    <dgm:pt modelId="{2A04DFD1-EFA9-4D4C-BE37-EAAF1F828C2F}" type="parTrans" cxnId="{F141E076-D768-AC4E-9C91-2987E9870AED}">
      <dgm:prSet/>
      <dgm:spPr/>
      <dgm:t>
        <a:bodyPr/>
        <a:lstStyle/>
        <a:p>
          <a:endParaRPr lang="en-GB"/>
        </a:p>
      </dgm:t>
    </dgm:pt>
    <dgm:pt modelId="{017BCB50-3196-8D44-8931-734D1F2C436C}" type="sibTrans" cxnId="{F141E076-D768-AC4E-9C91-2987E9870AED}">
      <dgm:prSet/>
      <dgm:spPr/>
      <dgm:t>
        <a:bodyPr/>
        <a:lstStyle/>
        <a:p>
          <a:endParaRPr lang="en-GB"/>
        </a:p>
      </dgm:t>
    </dgm:pt>
    <dgm:pt modelId="{EEF3F935-D357-1A44-BCA8-FEB8A12B463B}">
      <dgm:prSet/>
      <dgm:spPr/>
      <dgm:t>
        <a:bodyPr/>
        <a:lstStyle/>
        <a:p>
          <a:r>
            <a:rPr lang="en-IE" b="1" i="0" dirty="0"/>
            <a:t>Just Transition Fund (JTF)</a:t>
          </a:r>
          <a:r>
            <a:rPr lang="en-IE" b="0" i="0" dirty="0"/>
            <a:t> – Supports green investments in transitioning regions</a:t>
          </a:r>
          <a:endParaRPr lang="en-IE" dirty="0"/>
        </a:p>
      </dgm:t>
    </dgm:pt>
    <dgm:pt modelId="{1E2F1C0E-A0E5-3B4F-A09A-6A16EB88644B}" type="parTrans" cxnId="{D38174FE-BCC7-B24B-A921-E583367E65F2}">
      <dgm:prSet/>
      <dgm:spPr/>
      <dgm:t>
        <a:bodyPr/>
        <a:lstStyle/>
        <a:p>
          <a:endParaRPr lang="en-GB"/>
        </a:p>
      </dgm:t>
    </dgm:pt>
    <dgm:pt modelId="{35F0802D-909A-CB47-8C55-FB4E3EC53024}" type="sibTrans" cxnId="{D38174FE-BCC7-B24B-A921-E583367E65F2}">
      <dgm:prSet/>
      <dgm:spPr/>
      <dgm:t>
        <a:bodyPr/>
        <a:lstStyle/>
        <a:p>
          <a:endParaRPr lang="en-GB"/>
        </a:p>
      </dgm:t>
    </dgm:pt>
    <dgm:pt modelId="{0B2DE9B4-6FB0-DE4B-A6BC-6066A165A0DF}">
      <dgm:prSet/>
      <dgm:spPr/>
      <dgm:t>
        <a:bodyPr/>
        <a:lstStyle/>
        <a:p>
          <a:r>
            <a:rPr lang="en-IE" b="1" i="0" dirty="0"/>
            <a:t>Public Finance &amp; Policy-Driven Funds</a:t>
          </a:r>
          <a:endParaRPr lang="en-IE" dirty="0"/>
        </a:p>
      </dgm:t>
    </dgm:pt>
    <dgm:pt modelId="{5293BCC8-6B07-6348-873B-AFE64D9E85D3}" type="parTrans" cxnId="{3D858F87-B0A1-DE40-AD97-BD17C19840C8}">
      <dgm:prSet/>
      <dgm:spPr/>
      <dgm:t>
        <a:bodyPr/>
        <a:lstStyle/>
        <a:p>
          <a:endParaRPr lang="en-GB"/>
        </a:p>
      </dgm:t>
    </dgm:pt>
    <dgm:pt modelId="{CA7C9C01-9CA3-2948-8A51-B918325C5D20}" type="sibTrans" cxnId="{3D858F87-B0A1-DE40-AD97-BD17C19840C8}">
      <dgm:prSet/>
      <dgm:spPr/>
      <dgm:t>
        <a:bodyPr/>
        <a:lstStyle/>
        <a:p>
          <a:endParaRPr lang="en-GB"/>
        </a:p>
      </dgm:t>
    </dgm:pt>
    <dgm:pt modelId="{7AC8D19B-C44C-4746-8407-4870729DF20C}">
      <dgm:prSet/>
      <dgm:spPr/>
      <dgm:t>
        <a:bodyPr/>
        <a:lstStyle/>
        <a:p>
          <a:r>
            <a:rPr lang="en-IE" b="1" i="0" dirty="0"/>
            <a:t>National Government Grants</a:t>
          </a:r>
          <a:r>
            <a:rPr lang="en-IE" b="0" i="0" dirty="0"/>
            <a:t> – Climate adaptation &amp; environmental funding</a:t>
          </a:r>
          <a:endParaRPr lang="en-IE" dirty="0"/>
        </a:p>
      </dgm:t>
    </dgm:pt>
    <dgm:pt modelId="{2528A5ED-AAC3-7643-9685-2AD044EB567F}" type="parTrans" cxnId="{B95F52CA-082C-2140-850C-17C4F5872AEB}">
      <dgm:prSet/>
      <dgm:spPr/>
      <dgm:t>
        <a:bodyPr/>
        <a:lstStyle/>
        <a:p>
          <a:endParaRPr lang="en-GB"/>
        </a:p>
      </dgm:t>
    </dgm:pt>
    <dgm:pt modelId="{0AE183C9-D593-B947-B498-DD4927BBFA7A}" type="sibTrans" cxnId="{B95F52CA-082C-2140-850C-17C4F5872AEB}">
      <dgm:prSet/>
      <dgm:spPr/>
      <dgm:t>
        <a:bodyPr/>
        <a:lstStyle/>
        <a:p>
          <a:endParaRPr lang="en-GB"/>
        </a:p>
      </dgm:t>
    </dgm:pt>
    <dgm:pt modelId="{28BA6084-421D-FC4F-846A-63AE04BD2814}">
      <dgm:prSet/>
      <dgm:spPr/>
      <dgm:t>
        <a:bodyPr/>
        <a:lstStyle/>
        <a:p>
          <a:r>
            <a:rPr lang="en-IE" b="1" i="0" dirty="0"/>
            <a:t>Municipal Green Bonds</a:t>
          </a:r>
          <a:r>
            <a:rPr lang="en-IE" b="0" i="0" dirty="0"/>
            <a:t> – Cities issuing bonds for NBS projects</a:t>
          </a:r>
          <a:endParaRPr lang="en-IE" dirty="0"/>
        </a:p>
      </dgm:t>
    </dgm:pt>
    <dgm:pt modelId="{6983B211-51E4-CA45-B2DD-3DE7B5110016}" type="parTrans" cxnId="{5C4FAC8D-034B-C148-8EF5-21F1CAFEC532}">
      <dgm:prSet/>
      <dgm:spPr/>
      <dgm:t>
        <a:bodyPr/>
        <a:lstStyle/>
        <a:p>
          <a:endParaRPr lang="en-GB"/>
        </a:p>
      </dgm:t>
    </dgm:pt>
    <dgm:pt modelId="{3F9E1258-B5C3-214A-BEF9-E9F7F09BD87C}" type="sibTrans" cxnId="{5C4FAC8D-034B-C148-8EF5-21F1CAFEC532}">
      <dgm:prSet/>
      <dgm:spPr/>
      <dgm:t>
        <a:bodyPr/>
        <a:lstStyle/>
        <a:p>
          <a:endParaRPr lang="en-GB"/>
        </a:p>
      </dgm:t>
    </dgm:pt>
    <dgm:pt modelId="{03693E3F-E873-3F42-B354-E52AEF32C87A}">
      <dgm:prSet/>
      <dgm:spPr/>
      <dgm:t>
        <a:bodyPr/>
        <a:lstStyle/>
        <a:p>
          <a:r>
            <a:rPr lang="en-IE" b="1" i="0" dirty="0"/>
            <a:t>Development Banks (EIB, World Bank, ADB)</a:t>
          </a:r>
          <a:r>
            <a:rPr lang="en-IE" b="0" i="0" dirty="0"/>
            <a:t> – Large-scale NBS financing</a:t>
          </a:r>
          <a:endParaRPr lang="en-IE" dirty="0"/>
        </a:p>
      </dgm:t>
    </dgm:pt>
    <dgm:pt modelId="{727433BB-C54C-8F4E-89CC-1B424FE57E4F}" type="parTrans" cxnId="{E24AB8C2-0DD4-094D-A88A-EDBC1A56485C}">
      <dgm:prSet/>
      <dgm:spPr/>
      <dgm:t>
        <a:bodyPr/>
        <a:lstStyle/>
        <a:p>
          <a:endParaRPr lang="en-GB"/>
        </a:p>
      </dgm:t>
    </dgm:pt>
    <dgm:pt modelId="{4F7B772C-2AAF-8D4C-BB41-F4E01C4321EF}" type="sibTrans" cxnId="{E24AB8C2-0DD4-094D-A88A-EDBC1A56485C}">
      <dgm:prSet/>
      <dgm:spPr/>
      <dgm:t>
        <a:bodyPr/>
        <a:lstStyle/>
        <a:p>
          <a:endParaRPr lang="en-GB"/>
        </a:p>
      </dgm:t>
    </dgm:pt>
    <dgm:pt modelId="{D27058B4-084C-AC45-B7FF-386C7A833CEA}">
      <dgm:prSet/>
      <dgm:spPr/>
      <dgm:t>
        <a:bodyPr/>
        <a:lstStyle/>
        <a:p>
          <a:r>
            <a:rPr lang="en-IE" b="1" i="0" dirty="0"/>
            <a:t>Private Sector &amp; Market-Based Mechanisms</a:t>
          </a:r>
          <a:endParaRPr lang="en-IE" dirty="0"/>
        </a:p>
      </dgm:t>
    </dgm:pt>
    <dgm:pt modelId="{9841DCB0-474D-5F4E-8416-AC291C1E6FBE}" type="parTrans" cxnId="{C75DD9A4-28AA-BE4F-A465-7527C839CBC4}">
      <dgm:prSet/>
      <dgm:spPr/>
      <dgm:t>
        <a:bodyPr/>
        <a:lstStyle/>
        <a:p>
          <a:endParaRPr lang="en-GB"/>
        </a:p>
      </dgm:t>
    </dgm:pt>
    <dgm:pt modelId="{D56B9713-61D7-1146-98A4-9E0C2CF803EF}" type="sibTrans" cxnId="{C75DD9A4-28AA-BE4F-A465-7527C839CBC4}">
      <dgm:prSet/>
      <dgm:spPr/>
      <dgm:t>
        <a:bodyPr/>
        <a:lstStyle/>
        <a:p>
          <a:endParaRPr lang="en-GB"/>
        </a:p>
      </dgm:t>
    </dgm:pt>
    <dgm:pt modelId="{6C70CF52-B48B-7841-983E-A04811287A9A}">
      <dgm:prSet/>
      <dgm:spPr/>
      <dgm:t>
        <a:bodyPr/>
        <a:lstStyle/>
        <a:p>
          <a:r>
            <a:rPr lang="en-IE" b="1" i="0" dirty="0"/>
            <a:t>Impact Investment &amp; ESG Funds</a:t>
          </a:r>
          <a:r>
            <a:rPr lang="en-IE" b="0" i="0" dirty="0"/>
            <a:t> – Sustainable finance supporting green projects</a:t>
          </a:r>
          <a:endParaRPr lang="en-IE" dirty="0"/>
        </a:p>
      </dgm:t>
    </dgm:pt>
    <dgm:pt modelId="{3BBA2E7C-D983-0C40-BE5C-5DD4841ACA02}" type="parTrans" cxnId="{EF227DB2-D798-AC4A-A5E7-59C2E531605F}">
      <dgm:prSet/>
      <dgm:spPr/>
      <dgm:t>
        <a:bodyPr/>
        <a:lstStyle/>
        <a:p>
          <a:endParaRPr lang="en-GB"/>
        </a:p>
      </dgm:t>
    </dgm:pt>
    <dgm:pt modelId="{C5547C3A-0939-DC42-A928-A654842611FE}" type="sibTrans" cxnId="{EF227DB2-D798-AC4A-A5E7-59C2E531605F}">
      <dgm:prSet/>
      <dgm:spPr/>
      <dgm:t>
        <a:bodyPr/>
        <a:lstStyle/>
        <a:p>
          <a:endParaRPr lang="en-GB"/>
        </a:p>
      </dgm:t>
    </dgm:pt>
    <dgm:pt modelId="{6C964379-1B41-7A43-99D5-97C84D9CC0AA}">
      <dgm:prSet/>
      <dgm:spPr/>
      <dgm:t>
        <a:bodyPr/>
        <a:lstStyle/>
        <a:p>
          <a:r>
            <a:rPr lang="en-IE" b="1" i="0" dirty="0"/>
            <a:t>Public-Private Partnerships (PPPs)</a:t>
          </a:r>
          <a:r>
            <a:rPr lang="en-IE" b="0" i="0" dirty="0"/>
            <a:t> – Collaborative funding models</a:t>
          </a:r>
          <a:endParaRPr lang="en-IE" dirty="0"/>
        </a:p>
      </dgm:t>
    </dgm:pt>
    <dgm:pt modelId="{C7057256-1739-FA42-B138-353658CDC612}" type="parTrans" cxnId="{6CBBEA3A-5ED6-F245-B7B0-C3D62A215D8E}">
      <dgm:prSet/>
      <dgm:spPr/>
      <dgm:t>
        <a:bodyPr/>
        <a:lstStyle/>
        <a:p>
          <a:endParaRPr lang="en-GB"/>
        </a:p>
      </dgm:t>
    </dgm:pt>
    <dgm:pt modelId="{82E84796-9DCA-264E-8557-C599B8651B29}" type="sibTrans" cxnId="{6CBBEA3A-5ED6-F245-B7B0-C3D62A215D8E}">
      <dgm:prSet/>
      <dgm:spPr/>
      <dgm:t>
        <a:bodyPr/>
        <a:lstStyle/>
        <a:p>
          <a:endParaRPr lang="en-GB"/>
        </a:p>
      </dgm:t>
    </dgm:pt>
    <dgm:pt modelId="{304EFD71-8627-7942-A780-7F9132318351}">
      <dgm:prSet/>
      <dgm:spPr/>
      <dgm:t>
        <a:bodyPr/>
        <a:lstStyle/>
        <a:p>
          <a:r>
            <a:rPr lang="en-IE" b="1" i="0" dirty="0"/>
            <a:t>Carbon Credits &amp; Biodiversity Offsets</a:t>
          </a:r>
          <a:r>
            <a:rPr lang="en-IE" b="0" i="0" dirty="0"/>
            <a:t> – Monetizing ecosystem services</a:t>
          </a:r>
          <a:endParaRPr lang="en-IE" dirty="0"/>
        </a:p>
      </dgm:t>
    </dgm:pt>
    <dgm:pt modelId="{3D2D730F-7B2C-DB40-B41C-E4B0D37283BE}" type="parTrans" cxnId="{4F0882C0-F982-E043-9B73-0EFBD127D3F2}">
      <dgm:prSet/>
      <dgm:spPr/>
      <dgm:t>
        <a:bodyPr/>
        <a:lstStyle/>
        <a:p>
          <a:endParaRPr lang="en-GB"/>
        </a:p>
      </dgm:t>
    </dgm:pt>
    <dgm:pt modelId="{CCFB1056-581B-1041-B193-D76FA8AADE2D}" type="sibTrans" cxnId="{4F0882C0-F982-E043-9B73-0EFBD127D3F2}">
      <dgm:prSet/>
      <dgm:spPr/>
      <dgm:t>
        <a:bodyPr/>
        <a:lstStyle/>
        <a:p>
          <a:endParaRPr lang="en-GB"/>
        </a:p>
      </dgm:t>
    </dgm:pt>
    <dgm:pt modelId="{0D97D6DB-1A63-D648-9A39-A7B3C359676B}">
      <dgm:prSet/>
      <dgm:spPr/>
      <dgm:t>
        <a:bodyPr/>
        <a:lstStyle/>
        <a:p>
          <a:r>
            <a:rPr lang="en-IE" b="1" i="0" dirty="0"/>
            <a:t>Innovative &amp; Circular Economy Financing</a:t>
          </a:r>
          <a:endParaRPr lang="en-IE" dirty="0"/>
        </a:p>
      </dgm:t>
    </dgm:pt>
    <dgm:pt modelId="{CFA2B539-F2B8-514C-94EC-0F22302C4D93}" type="parTrans" cxnId="{8772C10D-4C66-3549-9A27-E3FBE385CE38}">
      <dgm:prSet/>
      <dgm:spPr/>
      <dgm:t>
        <a:bodyPr/>
        <a:lstStyle/>
        <a:p>
          <a:endParaRPr lang="en-GB"/>
        </a:p>
      </dgm:t>
    </dgm:pt>
    <dgm:pt modelId="{DD9A787D-EF3E-FD4B-B7B9-9B9D3A1B216B}" type="sibTrans" cxnId="{8772C10D-4C66-3549-9A27-E3FBE385CE38}">
      <dgm:prSet/>
      <dgm:spPr/>
      <dgm:t>
        <a:bodyPr/>
        <a:lstStyle/>
        <a:p>
          <a:endParaRPr lang="en-GB"/>
        </a:p>
      </dgm:t>
    </dgm:pt>
    <dgm:pt modelId="{ABF7D760-75B7-9B41-A12F-B46C1482ABDC}">
      <dgm:prSet/>
      <dgm:spPr/>
      <dgm:t>
        <a:bodyPr/>
        <a:lstStyle/>
        <a:p>
          <a:r>
            <a:rPr lang="en-IE" b="1" i="0" dirty="0"/>
            <a:t>Payments for Ecosystem Services (PES)</a:t>
          </a:r>
          <a:r>
            <a:rPr lang="en-IE" b="0" i="0" dirty="0"/>
            <a:t> – Rewarding conservation efforts</a:t>
          </a:r>
          <a:endParaRPr lang="en-IE" dirty="0"/>
        </a:p>
      </dgm:t>
    </dgm:pt>
    <dgm:pt modelId="{168196AF-37B5-D849-B149-EF49B40FF04B}" type="parTrans" cxnId="{742AC15E-B50B-0845-8D13-15AEE8014549}">
      <dgm:prSet/>
      <dgm:spPr/>
      <dgm:t>
        <a:bodyPr/>
        <a:lstStyle/>
        <a:p>
          <a:endParaRPr lang="en-GB"/>
        </a:p>
      </dgm:t>
    </dgm:pt>
    <dgm:pt modelId="{3A09B250-F357-8240-8728-67C1DF165E35}" type="sibTrans" cxnId="{742AC15E-B50B-0845-8D13-15AEE8014549}">
      <dgm:prSet/>
      <dgm:spPr/>
      <dgm:t>
        <a:bodyPr/>
        <a:lstStyle/>
        <a:p>
          <a:endParaRPr lang="en-GB"/>
        </a:p>
      </dgm:t>
    </dgm:pt>
    <dgm:pt modelId="{22AEC2E8-4CC9-454C-B278-0BA200F912A8}">
      <dgm:prSet/>
      <dgm:spPr/>
      <dgm:t>
        <a:bodyPr/>
        <a:lstStyle/>
        <a:p>
          <a:r>
            <a:rPr lang="en-IE" b="1" i="0" dirty="0"/>
            <a:t>Crowdfunding &amp; Green Philanthropy</a:t>
          </a:r>
          <a:r>
            <a:rPr lang="en-IE" b="0" i="0" dirty="0"/>
            <a:t> – Community-driven NBS funding</a:t>
          </a:r>
          <a:endParaRPr lang="en-IE" dirty="0"/>
        </a:p>
      </dgm:t>
    </dgm:pt>
    <dgm:pt modelId="{DE1E664C-AD30-724B-9F5C-9262256BBDD6}" type="parTrans" cxnId="{D4848C95-66A1-B24E-9031-F50AE6291B0F}">
      <dgm:prSet/>
      <dgm:spPr/>
      <dgm:t>
        <a:bodyPr/>
        <a:lstStyle/>
        <a:p>
          <a:endParaRPr lang="en-GB"/>
        </a:p>
      </dgm:t>
    </dgm:pt>
    <dgm:pt modelId="{E2D90C9D-53BA-0F4A-8590-9ADA2D346864}" type="sibTrans" cxnId="{D4848C95-66A1-B24E-9031-F50AE6291B0F}">
      <dgm:prSet/>
      <dgm:spPr/>
      <dgm:t>
        <a:bodyPr/>
        <a:lstStyle/>
        <a:p>
          <a:endParaRPr lang="en-GB"/>
        </a:p>
      </dgm:t>
    </dgm:pt>
    <dgm:pt modelId="{8EC49F64-1EC9-2B4B-B0CF-9A1C1A05A779}">
      <dgm:prSet/>
      <dgm:spPr/>
      <dgm:t>
        <a:bodyPr/>
        <a:lstStyle/>
        <a:p>
          <a:r>
            <a:rPr lang="en-IE" b="1" i="0" dirty="0"/>
            <a:t>Nature-Based Enterprises</a:t>
          </a:r>
          <a:r>
            <a:rPr lang="en-IE" b="0" i="0" dirty="0"/>
            <a:t> – Business models integrating sustainable land use</a:t>
          </a:r>
          <a:endParaRPr lang="en-IE" dirty="0"/>
        </a:p>
      </dgm:t>
    </dgm:pt>
    <dgm:pt modelId="{6F52F78E-823C-6549-B599-094242DF6B3C}" type="parTrans" cxnId="{BFB38C01-B0D2-D34A-9A59-01BCCC735CF0}">
      <dgm:prSet/>
      <dgm:spPr/>
      <dgm:t>
        <a:bodyPr/>
        <a:lstStyle/>
        <a:p>
          <a:endParaRPr lang="en-GB"/>
        </a:p>
      </dgm:t>
    </dgm:pt>
    <dgm:pt modelId="{68B8C837-3739-044F-AB1E-73B836C3188F}" type="sibTrans" cxnId="{BFB38C01-B0D2-D34A-9A59-01BCCC735CF0}">
      <dgm:prSet/>
      <dgm:spPr/>
      <dgm:t>
        <a:bodyPr/>
        <a:lstStyle/>
        <a:p>
          <a:endParaRPr lang="en-GB"/>
        </a:p>
      </dgm:t>
    </dgm:pt>
    <dgm:pt modelId="{D77060EB-FF3E-DE47-BA3E-84AE7CF8DB10}" type="pres">
      <dgm:prSet presAssocID="{5C7E1E52-5C26-684C-BC76-6A2423EE178A}" presName="linearFlow" presStyleCnt="0">
        <dgm:presLayoutVars>
          <dgm:dir/>
          <dgm:animLvl val="lvl"/>
          <dgm:resizeHandles val="exact"/>
        </dgm:presLayoutVars>
      </dgm:prSet>
      <dgm:spPr/>
    </dgm:pt>
    <dgm:pt modelId="{30E7996B-1C9F-7B45-B730-50796C2634C9}" type="pres">
      <dgm:prSet presAssocID="{50DDF5EA-C3EC-E844-9A4E-A7AAF757DC29}" presName="composite" presStyleCnt="0"/>
      <dgm:spPr/>
    </dgm:pt>
    <dgm:pt modelId="{85B2AE25-04A9-A641-8593-7B4CA4E30575}" type="pres">
      <dgm:prSet presAssocID="{50DDF5EA-C3EC-E844-9A4E-A7AAF757DC29}" presName="parentText" presStyleLbl="alignNode1" presStyleIdx="0" presStyleCnt="4">
        <dgm:presLayoutVars>
          <dgm:chMax val="1"/>
          <dgm:bulletEnabled val="1"/>
        </dgm:presLayoutVars>
      </dgm:prSet>
      <dgm:spPr/>
    </dgm:pt>
    <dgm:pt modelId="{5CAB196B-45FB-0149-8C1F-22162F887A55}" type="pres">
      <dgm:prSet presAssocID="{50DDF5EA-C3EC-E844-9A4E-A7AAF757DC29}" presName="descendantText" presStyleLbl="alignAcc1" presStyleIdx="0" presStyleCnt="4">
        <dgm:presLayoutVars>
          <dgm:bulletEnabled val="1"/>
        </dgm:presLayoutVars>
      </dgm:prSet>
      <dgm:spPr/>
    </dgm:pt>
    <dgm:pt modelId="{580FBA6A-7079-4F46-8E58-98304384A404}" type="pres">
      <dgm:prSet presAssocID="{BE0E3B4C-5B36-8148-ABB7-2C09FB72219D}" presName="sp" presStyleCnt="0"/>
      <dgm:spPr/>
    </dgm:pt>
    <dgm:pt modelId="{D0073ED3-8B84-CE42-BD10-653811360A97}" type="pres">
      <dgm:prSet presAssocID="{0B2DE9B4-6FB0-DE4B-A6BC-6066A165A0DF}" presName="composite" presStyleCnt="0"/>
      <dgm:spPr/>
    </dgm:pt>
    <dgm:pt modelId="{7B8525B3-2510-6E40-BD20-CADAF0104749}" type="pres">
      <dgm:prSet presAssocID="{0B2DE9B4-6FB0-DE4B-A6BC-6066A165A0DF}" presName="parentText" presStyleLbl="alignNode1" presStyleIdx="1" presStyleCnt="4">
        <dgm:presLayoutVars>
          <dgm:chMax val="1"/>
          <dgm:bulletEnabled val="1"/>
        </dgm:presLayoutVars>
      </dgm:prSet>
      <dgm:spPr/>
    </dgm:pt>
    <dgm:pt modelId="{C273C1A3-6D5D-D543-B209-F268ABAF75BD}" type="pres">
      <dgm:prSet presAssocID="{0B2DE9B4-6FB0-DE4B-A6BC-6066A165A0DF}" presName="descendantText" presStyleLbl="alignAcc1" presStyleIdx="1" presStyleCnt="4">
        <dgm:presLayoutVars>
          <dgm:bulletEnabled val="1"/>
        </dgm:presLayoutVars>
      </dgm:prSet>
      <dgm:spPr/>
    </dgm:pt>
    <dgm:pt modelId="{E2969BFB-D225-DF40-B3AC-FA6CFD8BC06B}" type="pres">
      <dgm:prSet presAssocID="{CA7C9C01-9CA3-2948-8A51-B918325C5D20}" presName="sp" presStyleCnt="0"/>
      <dgm:spPr/>
    </dgm:pt>
    <dgm:pt modelId="{2F05D9A5-33F8-B444-968B-D5E04D456142}" type="pres">
      <dgm:prSet presAssocID="{D27058B4-084C-AC45-B7FF-386C7A833CEA}" presName="composite" presStyleCnt="0"/>
      <dgm:spPr/>
    </dgm:pt>
    <dgm:pt modelId="{9238C597-0C78-E243-B3FC-D5D6B19C7CE9}" type="pres">
      <dgm:prSet presAssocID="{D27058B4-084C-AC45-B7FF-386C7A833CEA}" presName="parentText" presStyleLbl="alignNode1" presStyleIdx="2" presStyleCnt="4">
        <dgm:presLayoutVars>
          <dgm:chMax val="1"/>
          <dgm:bulletEnabled val="1"/>
        </dgm:presLayoutVars>
      </dgm:prSet>
      <dgm:spPr/>
    </dgm:pt>
    <dgm:pt modelId="{0D75A4D9-92F5-5843-A046-6F6C943EFEB1}" type="pres">
      <dgm:prSet presAssocID="{D27058B4-084C-AC45-B7FF-386C7A833CEA}" presName="descendantText" presStyleLbl="alignAcc1" presStyleIdx="2" presStyleCnt="4">
        <dgm:presLayoutVars>
          <dgm:bulletEnabled val="1"/>
        </dgm:presLayoutVars>
      </dgm:prSet>
      <dgm:spPr/>
    </dgm:pt>
    <dgm:pt modelId="{3FEC73CA-0236-DC4E-9630-70FABF1F2F73}" type="pres">
      <dgm:prSet presAssocID="{D56B9713-61D7-1146-98A4-9E0C2CF803EF}" presName="sp" presStyleCnt="0"/>
      <dgm:spPr/>
    </dgm:pt>
    <dgm:pt modelId="{CEFBEB8C-8660-B248-BE52-AB3E94B894D0}" type="pres">
      <dgm:prSet presAssocID="{0D97D6DB-1A63-D648-9A39-A7B3C359676B}" presName="composite" presStyleCnt="0"/>
      <dgm:spPr/>
    </dgm:pt>
    <dgm:pt modelId="{B7BFF1C3-A38B-F142-BFBA-5ECC85F0D515}" type="pres">
      <dgm:prSet presAssocID="{0D97D6DB-1A63-D648-9A39-A7B3C359676B}" presName="parentText" presStyleLbl="alignNode1" presStyleIdx="3" presStyleCnt="4">
        <dgm:presLayoutVars>
          <dgm:chMax val="1"/>
          <dgm:bulletEnabled val="1"/>
        </dgm:presLayoutVars>
      </dgm:prSet>
      <dgm:spPr/>
    </dgm:pt>
    <dgm:pt modelId="{F5677AF0-19FD-2946-8087-C98AFF7305F6}" type="pres">
      <dgm:prSet presAssocID="{0D97D6DB-1A63-D648-9A39-A7B3C359676B}" presName="descendantText" presStyleLbl="alignAcc1" presStyleIdx="3" presStyleCnt="4">
        <dgm:presLayoutVars>
          <dgm:bulletEnabled val="1"/>
        </dgm:presLayoutVars>
      </dgm:prSet>
      <dgm:spPr/>
    </dgm:pt>
  </dgm:ptLst>
  <dgm:cxnLst>
    <dgm:cxn modelId="{BFB38C01-B0D2-D34A-9A59-01BCCC735CF0}" srcId="{0D97D6DB-1A63-D648-9A39-A7B3C359676B}" destId="{8EC49F64-1EC9-2B4B-B0CF-9A1C1A05A779}" srcOrd="2" destOrd="0" parTransId="{6F52F78E-823C-6549-B599-094242DF6B3C}" sibTransId="{68B8C837-3739-044F-AB1E-73B836C3188F}"/>
    <dgm:cxn modelId="{8772C10D-4C66-3549-9A27-E3FBE385CE38}" srcId="{5C7E1E52-5C26-684C-BC76-6A2423EE178A}" destId="{0D97D6DB-1A63-D648-9A39-A7B3C359676B}" srcOrd="3" destOrd="0" parTransId="{CFA2B539-F2B8-514C-94EC-0F22302C4D93}" sibTransId="{DD9A787D-EF3E-FD4B-B7B9-9B9D3A1B216B}"/>
    <dgm:cxn modelId="{6DF81717-AE22-5C44-B174-7FD57769C14A}" type="presOf" srcId="{4AD9EE86-DAB3-6C47-BFAE-E5BD4FF05B16}" destId="{5CAB196B-45FB-0149-8C1F-22162F887A55}" srcOrd="0" destOrd="3" presId="urn:microsoft.com/office/officeart/2005/8/layout/chevron2"/>
    <dgm:cxn modelId="{CCA99B1B-7419-EE49-BEDA-593DD5E5E089}" type="presOf" srcId="{50DDF5EA-C3EC-E844-9A4E-A7AAF757DC29}" destId="{85B2AE25-04A9-A641-8593-7B4CA4E30575}" srcOrd="0" destOrd="0" presId="urn:microsoft.com/office/officeart/2005/8/layout/chevron2"/>
    <dgm:cxn modelId="{14841525-EC9A-7742-8796-04611811C5A4}" type="presOf" srcId="{0D97D6DB-1A63-D648-9A39-A7B3C359676B}" destId="{B7BFF1C3-A38B-F142-BFBA-5ECC85F0D515}" srcOrd="0" destOrd="0" presId="urn:microsoft.com/office/officeart/2005/8/layout/chevron2"/>
    <dgm:cxn modelId="{11574129-DF2F-3B4A-86CD-8E8CC92B1CEA}" type="presOf" srcId="{5C7E1E52-5C26-684C-BC76-6A2423EE178A}" destId="{D77060EB-FF3E-DE47-BA3E-84AE7CF8DB10}" srcOrd="0" destOrd="0" presId="urn:microsoft.com/office/officeart/2005/8/layout/chevron2"/>
    <dgm:cxn modelId="{496D262C-3413-354A-A43C-94EE8243D22A}" srcId="{50DDF5EA-C3EC-E844-9A4E-A7AAF757DC29}" destId="{50E24413-B3FA-5B4C-BB0C-8044262CC42E}" srcOrd="1" destOrd="0" parTransId="{66A80182-F4DF-EB4F-BAAB-63BF34FB6C61}" sibTransId="{896823E0-CBC0-B642-8995-DF2AFDFB9A2C}"/>
    <dgm:cxn modelId="{6CBBEA3A-5ED6-F245-B7B0-C3D62A215D8E}" srcId="{D27058B4-084C-AC45-B7FF-386C7A833CEA}" destId="{6C964379-1B41-7A43-99D5-97C84D9CC0AA}" srcOrd="1" destOrd="0" parTransId="{C7057256-1739-FA42-B138-353658CDC612}" sibTransId="{82E84796-9DCA-264E-8557-C599B8651B29}"/>
    <dgm:cxn modelId="{B3ECB83C-A94A-2F44-9A29-6A34A1F98D1A}" type="presOf" srcId="{082AAF83-95A5-4148-88E1-A4DB937B79A9}" destId="{5CAB196B-45FB-0149-8C1F-22162F887A55}" srcOrd="0" destOrd="2" presId="urn:microsoft.com/office/officeart/2005/8/layout/chevron2"/>
    <dgm:cxn modelId="{742AC15E-B50B-0845-8D13-15AEE8014549}" srcId="{0D97D6DB-1A63-D648-9A39-A7B3C359676B}" destId="{ABF7D760-75B7-9B41-A12F-B46C1482ABDC}" srcOrd="0" destOrd="0" parTransId="{168196AF-37B5-D849-B149-EF49B40FF04B}" sibTransId="{3A09B250-F357-8240-8728-67C1DF165E35}"/>
    <dgm:cxn modelId="{B14B4F5F-402C-E145-8FBF-B916009BBBAA}" type="presOf" srcId="{6C964379-1B41-7A43-99D5-97C84D9CC0AA}" destId="{0D75A4D9-92F5-5843-A046-6F6C943EFEB1}" srcOrd="0" destOrd="1" presId="urn:microsoft.com/office/officeart/2005/8/layout/chevron2"/>
    <dgm:cxn modelId="{F141E076-D768-AC4E-9C91-2987E9870AED}" srcId="{50DDF5EA-C3EC-E844-9A4E-A7AAF757DC29}" destId="{4AD9EE86-DAB3-6C47-BFAE-E5BD4FF05B16}" srcOrd="3" destOrd="0" parTransId="{2A04DFD1-EFA9-4D4C-BE37-EAAF1F828C2F}" sibTransId="{017BCB50-3196-8D44-8931-734D1F2C436C}"/>
    <dgm:cxn modelId="{8EC05885-6CC1-4540-8512-23E4CEF303E9}" type="presOf" srcId="{22AEC2E8-4CC9-454C-B278-0BA200F912A8}" destId="{F5677AF0-19FD-2946-8087-C98AFF7305F6}" srcOrd="0" destOrd="1" presId="urn:microsoft.com/office/officeart/2005/8/layout/chevron2"/>
    <dgm:cxn modelId="{3D858F87-B0A1-DE40-AD97-BD17C19840C8}" srcId="{5C7E1E52-5C26-684C-BC76-6A2423EE178A}" destId="{0B2DE9B4-6FB0-DE4B-A6BC-6066A165A0DF}" srcOrd="1" destOrd="0" parTransId="{5293BCC8-6B07-6348-873B-AFE64D9E85D3}" sibTransId="{CA7C9C01-9CA3-2948-8A51-B918325C5D20}"/>
    <dgm:cxn modelId="{3379318A-9398-294F-AB7C-34C4937F37D4}" type="presOf" srcId="{03693E3F-E873-3F42-B354-E52AEF32C87A}" destId="{C273C1A3-6D5D-D543-B209-F268ABAF75BD}" srcOrd="0" destOrd="2" presId="urn:microsoft.com/office/officeart/2005/8/layout/chevron2"/>
    <dgm:cxn modelId="{5C4FAC8D-034B-C148-8EF5-21F1CAFEC532}" srcId="{0B2DE9B4-6FB0-DE4B-A6BC-6066A165A0DF}" destId="{28BA6084-421D-FC4F-846A-63AE04BD2814}" srcOrd="1" destOrd="0" parTransId="{6983B211-51E4-CA45-B2DD-3DE7B5110016}" sibTransId="{3F9E1258-B5C3-214A-BEF9-E9F7F09BD87C}"/>
    <dgm:cxn modelId="{D4848C95-66A1-B24E-9031-F50AE6291B0F}" srcId="{0D97D6DB-1A63-D648-9A39-A7B3C359676B}" destId="{22AEC2E8-4CC9-454C-B278-0BA200F912A8}" srcOrd="1" destOrd="0" parTransId="{DE1E664C-AD30-724B-9F5C-9262256BBDD6}" sibTransId="{E2D90C9D-53BA-0F4A-8590-9ADA2D346864}"/>
    <dgm:cxn modelId="{FB4BE797-8C6B-FF49-831E-F3C90A79BB5B}" type="presOf" srcId="{0B2DE9B4-6FB0-DE4B-A6BC-6066A165A0DF}" destId="{7B8525B3-2510-6E40-BD20-CADAF0104749}" srcOrd="0" destOrd="0" presId="urn:microsoft.com/office/officeart/2005/8/layout/chevron2"/>
    <dgm:cxn modelId="{CB98F0A1-3F51-3547-AF64-F43B7DEC20A2}" type="presOf" srcId="{B8862EA8-DF93-0744-8F3C-86634434CA51}" destId="{5CAB196B-45FB-0149-8C1F-22162F887A55}" srcOrd="0" destOrd="0" presId="urn:microsoft.com/office/officeart/2005/8/layout/chevron2"/>
    <dgm:cxn modelId="{C75DD9A4-28AA-BE4F-A465-7527C839CBC4}" srcId="{5C7E1E52-5C26-684C-BC76-6A2423EE178A}" destId="{D27058B4-084C-AC45-B7FF-386C7A833CEA}" srcOrd="2" destOrd="0" parTransId="{9841DCB0-474D-5F4E-8416-AC291C1E6FBE}" sibTransId="{D56B9713-61D7-1146-98A4-9E0C2CF803EF}"/>
    <dgm:cxn modelId="{EF227DB2-D798-AC4A-A5E7-59C2E531605F}" srcId="{D27058B4-084C-AC45-B7FF-386C7A833CEA}" destId="{6C70CF52-B48B-7841-983E-A04811287A9A}" srcOrd="0" destOrd="0" parTransId="{3BBA2E7C-D983-0C40-BE5C-5DD4841ACA02}" sibTransId="{C5547C3A-0939-DC42-A928-A654842611FE}"/>
    <dgm:cxn modelId="{3A9765B3-00C0-854E-A475-39C5A4A8CA1B}" srcId="{5C7E1E52-5C26-684C-BC76-6A2423EE178A}" destId="{50DDF5EA-C3EC-E844-9A4E-A7AAF757DC29}" srcOrd="0" destOrd="0" parTransId="{A8319938-D087-4A46-9D51-9E4C01952423}" sibTransId="{BE0E3B4C-5B36-8148-ABB7-2C09FB72219D}"/>
    <dgm:cxn modelId="{AAE312BD-D244-6248-81E1-8EDD7F72329E}" srcId="{50DDF5EA-C3EC-E844-9A4E-A7AAF757DC29}" destId="{B8862EA8-DF93-0744-8F3C-86634434CA51}" srcOrd="0" destOrd="0" parTransId="{487568DD-DBD3-CC42-89AA-DA3E7F024C07}" sibTransId="{642B77CD-3DFA-C14C-B35B-F4490D2EE71F}"/>
    <dgm:cxn modelId="{FC83CFBD-14BD-954E-BC46-7FF2EC2C9A71}" type="presOf" srcId="{D27058B4-084C-AC45-B7FF-386C7A833CEA}" destId="{9238C597-0C78-E243-B3FC-D5D6B19C7CE9}" srcOrd="0" destOrd="0" presId="urn:microsoft.com/office/officeart/2005/8/layout/chevron2"/>
    <dgm:cxn modelId="{5E128CBF-2E44-E243-85EF-B2BFE4FAC870}" type="presOf" srcId="{6C70CF52-B48B-7841-983E-A04811287A9A}" destId="{0D75A4D9-92F5-5843-A046-6F6C943EFEB1}" srcOrd="0" destOrd="0" presId="urn:microsoft.com/office/officeart/2005/8/layout/chevron2"/>
    <dgm:cxn modelId="{2095A6BF-1D84-394C-90C6-DB7B690674C9}" type="presOf" srcId="{304EFD71-8627-7942-A780-7F9132318351}" destId="{0D75A4D9-92F5-5843-A046-6F6C943EFEB1}" srcOrd="0" destOrd="2" presId="urn:microsoft.com/office/officeart/2005/8/layout/chevron2"/>
    <dgm:cxn modelId="{4F0882C0-F982-E043-9B73-0EFBD127D3F2}" srcId="{D27058B4-084C-AC45-B7FF-386C7A833CEA}" destId="{304EFD71-8627-7942-A780-7F9132318351}" srcOrd="2" destOrd="0" parTransId="{3D2D730F-7B2C-DB40-B41C-E4B0D37283BE}" sibTransId="{CCFB1056-581B-1041-B193-D76FA8AADE2D}"/>
    <dgm:cxn modelId="{E24AB8C2-0DD4-094D-A88A-EDBC1A56485C}" srcId="{0B2DE9B4-6FB0-DE4B-A6BC-6066A165A0DF}" destId="{03693E3F-E873-3F42-B354-E52AEF32C87A}" srcOrd="2" destOrd="0" parTransId="{727433BB-C54C-8F4E-89CC-1B424FE57E4F}" sibTransId="{4F7B772C-2AAF-8D4C-BB41-F4E01C4321EF}"/>
    <dgm:cxn modelId="{434D9FC3-AD6E-9B4C-A64E-569FCE8A1E1C}" type="presOf" srcId="{7AC8D19B-C44C-4746-8407-4870729DF20C}" destId="{C273C1A3-6D5D-D543-B209-F268ABAF75BD}" srcOrd="0" destOrd="0" presId="urn:microsoft.com/office/officeart/2005/8/layout/chevron2"/>
    <dgm:cxn modelId="{B95F52CA-082C-2140-850C-17C4F5872AEB}" srcId="{0B2DE9B4-6FB0-DE4B-A6BC-6066A165A0DF}" destId="{7AC8D19B-C44C-4746-8407-4870729DF20C}" srcOrd="0" destOrd="0" parTransId="{2528A5ED-AAC3-7643-9685-2AD044EB567F}" sibTransId="{0AE183C9-D593-B947-B498-DD4927BBFA7A}"/>
    <dgm:cxn modelId="{93BA03CB-4D00-9440-BDE7-3885FC2B0FDB}" type="presOf" srcId="{28BA6084-421D-FC4F-846A-63AE04BD2814}" destId="{C273C1A3-6D5D-D543-B209-F268ABAF75BD}" srcOrd="0" destOrd="1" presId="urn:microsoft.com/office/officeart/2005/8/layout/chevron2"/>
    <dgm:cxn modelId="{9B0ADBD0-4FE4-F34C-A1DD-9E289935DB6D}" type="presOf" srcId="{ABF7D760-75B7-9B41-A12F-B46C1482ABDC}" destId="{F5677AF0-19FD-2946-8087-C98AFF7305F6}" srcOrd="0" destOrd="0" presId="urn:microsoft.com/office/officeart/2005/8/layout/chevron2"/>
    <dgm:cxn modelId="{0257A5E1-55A8-DB45-8D13-11B4AF1C6060}" type="presOf" srcId="{50E24413-B3FA-5B4C-BB0C-8044262CC42E}" destId="{5CAB196B-45FB-0149-8C1F-22162F887A55}" srcOrd="0" destOrd="1" presId="urn:microsoft.com/office/officeart/2005/8/layout/chevron2"/>
    <dgm:cxn modelId="{3025E6E2-6517-4C40-97CA-9A468FF6C0D4}" srcId="{50DDF5EA-C3EC-E844-9A4E-A7AAF757DC29}" destId="{082AAF83-95A5-4148-88E1-A4DB937B79A9}" srcOrd="2" destOrd="0" parTransId="{8D0EB066-FBD1-0240-A5CC-E34B4DBECEDA}" sibTransId="{924948E6-3E01-DD42-B4D7-23970C9329E3}"/>
    <dgm:cxn modelId="{8C8477EE-7420-B74F-BD45-1FD22457D92C}" type="presOf" srcId="{8EC49F64-1EC9-2B4B-B0CF-9A1C1A05A779}" destId="{F5677AF0-19FD-2946-8087-C98AFF7305F6}" srcOrd="0" destOrd="2" presId="urn:microsoft.com/office/officeart/2005/8/layout/chevron2"/>
    <dgm:cxn modelId="{EEAC1DF6-A1A6-F346-B708-6BD31B5B45F5}" type="presOf" srcId="{EEF3F935-D357-1A44-BCA8-FEB8A12B463B}" destId="{5CAB196B-45FB-0149-8C1F-22162F887A55}" srcOrd="0" destOrd="4" presId="urn:microsoft.com/office/officeart/2005/8/layout/chevron2"/>
    <dgm:cxn modelId="{D38174FE-BCC7-B24B-A921-E583367E65F2}" srcId="{50DDF5EA-C3EC-E844-9A4E-A7AAF757DC29}" destId="{EEF3F935-D357-1A44-BCA8-FEB8A12B463B}" srcOrd="4" destOrd="0" parTransId="{1E2F1C0E-A0E5-3B4F-A09A-6A16EB88644B}" sibTransId="{35F0802D-909A-CB47-8C55-FB4E3EC53024}"/>
    <dgm:cxn modelId="{7B46B95D-311D-D84B-9740-07CFEAD2BC5F}" type="presParOf" srcId="{D77060EB-FF3E-DE47-BA3E-84AE7CF8DB10}" destId="{30E7996B-1C9F-7B45-B730-50796C2634C9}" srcOrd="0" destOrd="0" presId="urn:microsoft.com/office/officeart/2005/8/layout/chevron2"/>
    <dgm:cxn modelId="{0181B9F7-5C5A-164A-BA45-41BC36D900E6}" type="presParOf" srcId="{30E7996B-1C9F-7B45-B730-50796C2634C9}" destId="{85B2AE25-04A9-A641-8593-7B4CA4E30575}" srcOrd="0" destOrd="0" presId="urn:microsoft.com/office/officeart/2005/8/layout/chevron2"/>
    <dgm:cxn modelId="{F87FCEC3-9C96-0543-BDF9-A37DC501F9A5}" type="presParOf" srcId="{30E7996B-1C9F-7B45-B730-50796C2634C9}" destId="{5CAB196B-45FB-0149-8C1F-22162F887A55}" srcOrd="1" destOrd="0" presId="urn:microsoft.com/office/officeart/2005/8/layout/chevron2"/>
    <dgm:cxn modelId="{9C5F14C2-5F2C-0847-B5B7-BE89C3C5DC18}" type="presParOf" srcId="{D77060EB-FF3E-DE47-BA3E-84AE7CF8DB10}" destId="{580FBA6A-7079-4F46-8E58-98304384A404}" srcOrd="1" destOrd="0" presId="urn:microsoft.com/office/officeart/2005/8/layout/chevron2"/>
    <dgm:cxn modelId="{7B66BA7A-4628-0547-ACCC-E861CF0583B2}" type="presParOf" srcId="{D77060EB-FF3E-DE47-BA3E-84AE7CF8DB10}" destId="{D0073ED3-8B84-CE42-BD10-653811360A97}" srcOrd="2" destOrd="0" presId="urn:microsoft.com/office/officeart/2005/8/layout/chevron2"/>
    <dgm:cxn modelId="{0DACC6B1-1DFA-2F4F-8A8F-3D98AEF3B2E6}" type="presParOf" srcId="{D0073ED3-8B84-CE42-BD10-653811360A97}" destId="{7B8525B3-2510-6E40-BD20-CADAF0104749}" srcOrd="0" destOrd="0" presId="urn:microsoft.com/office/officeart/2005/8/layout/chevron2"/>
    <dgm:cxn modelId="{0BE1F0C3-5C48-7A4C-BECB-3F69E0B37DFA}" type="presParOf" srcId="{D0073ED3-8B84-CE42-BD10-653811360A97}" destId="{C273C1A3-6D5D-D543-B209-F268ABAF75BD}" srcOrd="1" destOrd="0" presId="urn:microsoft.com/office/officeart/2005/8/layout/chevron2"/>
    <dgm:cxn modelId="{6E769B74-3C83-5441-AA0C-2CE59854CEF5}" type="presParOf" srcId="{D77060EB-FF3E-DE47-BA3E-84AE7CF8DB10}" destId="{E2969BFB-D225-DF40-B3AC-FA6CFD8BC06B}" srcOrd="3" destOrd="0" presId="urn:microsoft.com/office/officeart/2005/8/layout/chevron2"/>
    <dgm:cxn modelId="{720A5D40-3F95-304E-8EA6-21F6E5D60840}" type="presParOf" srcId="{D77060EB-FF3E-DE47-BA3E-84AE7CF8DB10}" destId="{2F05D9A5-33F8-B444-968B-D5E04D456142}" srcOrd="4" destOrd="0" presId="urn:microsoft.com/office/officeart/2005/8/layout/chevron2"/>
    <dgm:cxn modelId="{8DEC4BCD-B793-C34C-BCC8-7EFE88524EF9}" type="presParOf" srcId="{2F05D9A5-33F8-B444-968B-D5E04D456142}" destId="{9238C597-0C78-E243-B3FC-D5D6B19C7CE9}" srcOrd="0" destOrd="0" presId="urn:microsoft.com/office/officeart/2005/8/layout/chevron2"/>
    <dgm:cxn modelId="{7C8EBA8F-EA88-A64C-961D-81D4682A13F6}" type="presParOf" srcId="{2F05D9A5-33F8-B444-968B-D5E04D456142}" destId="{0D75A4D9-92F5-5843-A046-6F6C943EFEB1}" srcOrd="1" destOrd="0" presId="urn:microsoft.com/office/officeart/2005/8/layout/chevron2"/>
    <dgm:cxn modelId="{24FBF9D8-6F94-1343-94C9-F6CD54078C35}" type="presParOf" srcId="{D77060EB-FF3E-DE47-BA3E-84AE7CF8DB10}" destId="{3FEC73CA-0236-DC4E-9630-70FABF1F2F73}" srcOrd="5" destOrd="0" presId="urn:microsoft.com/office/officeart/2005/8/layout/chevron2"/>
    <dgm:cxn modelId="{FDEBE87D-7172-5A4F-BF9B-E889E1501E90}" type="presParOf" srcId="{D77060EB-FF3E-DE47-BA3E-84AE7CF8DB10}" destId="{CEFBEB8C-8660-B248-BE52-AB3E94B894D0}" srcOrd="6" destOrd="0" presId="urn:microsoft.com/office/officeart/2005/8/layout/chevron2"/>
    <dgm:cxn modelId="{AE2AB027-46E9-F449-BE2E-2EB09B974E30}" type="presParOf" srcId="{CEFBEB8C-8660-B248-BE52-AB3E94B894D0}" destId="{B7BFF1C3-A38B-F142-BFBA-5ECC85F0D515}" srcOrd="0" destOrd="0" presId="urn:microsoft.com/office/officeart/2005/8/layout/chevron2"/>
    <dgm:cxn modelId="{5BE4F840-F18E-C845-B25D-E805BB7B003B}" type="presParOf" srcId="{CEFBEB8C-8660-B248-BE52-AB3E94B894D0}" destId="{F5677AF0-19FD-2946-8087-C98AFF7305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528E8-BE2F-4CD3-84AD-55D36CFB006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AU"/>
        </a:p>
      </dgm:t>
    </dgm:pt>
    <dgm:pt modelId="{94AF587F-097F-4732-8846-C0367D7935F2}">
      <dgm:prSet phldrT="[Text]" custT="1"/>
      <dgm:spPr/>
      <dgm:t>
        <a:bodyPr/>
        <a:lstStyle/>
        <a:p>
          <a:r>
            <a:rPr lang="en-AU" sz="2000" b="1" dirty="0"/>
            <a:t>1. Vertical and horizontal dispersion</a:t>
          </a:r>
        </a:p>
      </dgm:t>
    </dgm:pt>
    <dgm:pt modelId="{E4D0A1D7-E9F6-4460-B3D7-AF6C90F30D81}" type="parTrans" cxnId="{F6CFDAB1-3FB2-4F90-B79A-ED001F66E9EA}">
      <dgm:prSet/>
      <dgm:spPr/>
      <dgm:t>
        <a:bodyPr/>
        <a:lstStyle/>
        <a:p>
          <a:endParaRPr lang="en-AU"/>
        </a:p>
      </dgm:t>
    </dgm:pt>
    <dgm:pt modelId="{DFD11A89-243C-42A5-978B-F54B3D4D232F}" type="sibTrans" cxnId="{F6CFDAB1-3FB2-4F90-B79A-ED001F66E9EA}">
      <dgm:prSet/>
      <dgm:spPr/>
      <dgm:t>
        <a:bodyPr/>
        <a:lstStyle/>
        <a:p>
          <a:endParaRPr lang="en-AU"/>
        </a:p>
      </dgm:t>
    </dgm:pt>
    <dgm:pt modelId="{45AF125B-7DF9-4D0E-91F1-C3233E57ED2F}">
      <dgm:prSet phldrT="[Text]" custT="1"/>
      <dgm:spPr/>
      <dgm:t>
        <a:bodyPr/>
        <a:lstStyle/>
        <a:p>
          <a:pPr marL="228600">
            <a:lnSpc>
              <a:spcPct val="100000"/>
            </a:lnSpc>
          </a:pPr>
          <a:r>
            <a:rPr lang="en-GB" sz="2000" dirty="0"/>
            <a:t>Eco-system services beneficiaries and providers are dispersed vertically and at multiple governance levels and across sectors</a:t>
          </a:r>
          <a:endParaRPr lang="en-AU" sz="2000" dirty="0"/>
        </a:p>
      </dgm:t>
    </dgm:pt>
    <dgm:pt modelId="{A3B35364-7FD1-45B5-8482-BBCFBCE4BE4D}" type="parTrans" cxnId="{4007FC20-F607-4772-B1BC-E03729F69BF4}">
      <dgm:prSet/>
      <dgm:spPr/>
      <dgm:t>
        <a:bodyPr/>
        <a:lstStyle/>
        <a:p>
          <a:endParaRPr lang="en-AU"/>
        </a:p>
      </dgm:t>
    </dgm:pt>
    <dgm:pt modelId="{891009EB-3DBF-4D39-B9E2-59169E5C4F07}" type="sibTrans" cxnId="{4007FC20-F607-4772-B1BC-E03729F69BF4}">
      <dgm:prSet/>
      <dgm:spPr/>
      <dgm:t>
        <a:bodyPr/>
        <a:lstStyle/>
        <a:p>
          <a:endParaRPr lang="en-AU"/>
        </a:p>
      </dgm:t>
    </dgm:pt>
    <dgm:pt modelId="{AB077834-55F4-497E-892E-66A1551881DD}">
      <dgm:prSet phldrT="[Text]" custT="1"/>
      <dgm:spPr/>
      <dgm:t>
        <a:bodyPr/>
        <a:lstStyle/>
        <a:p>
          <a:r>
            <a:rPr lang="en-AU" sz="2000" b="1" dirty="0"/>
            <a:t>2. Diverse actors and values</a:t>
          </a:r>
        </a:p>
      </dgm:t>
    </dgm:pt>
    <dgm:pt modelId="{3CD98FC1-22E6-4895-91F1-208D7B77CC4B}" type="parTrans" cxnId="{59277F30-EFE5-46A0-9030-722297155449}">
      <dgm:prSet/>
      <dgm:spPr/>
      <dgm:t>
        <a:bodyPr/>
        <a:lstStyle/>
        <a:p>
          <a:endParaRPr lang="en-AU"/>
        </a:p>
      </dgm:t>
    </dgm:pt>
    <dgm:pt modelId="{6F5B9826-7C29-4373-B064-00AA00903C6B}" type="sibTrans" cxnId="{59277F30-EFE5-46A0-9030-722297155449}">
      <dgm:prSet/>
      <dgm:spPr/>
      <dgm:t>
        <a:bodyPr/>
        <a:lstStyle/>
        <a:p>
          <a:endParaRPr lang="en-AU"/>
        </a:p>
      </dgm:t>
    </dgm:pt>
    <dgm:pt modelId="{43705020-AD2A-435E-ADEF-07C004C683B3}">
      <dgm:prSet phldrT="[Text]" custT="1"/>
      <dgm:spPr/>
      <dgm:t>
        <a:bodyPr/>
        <a:lstStyle/>
        <a:p>
          <a:r>
            <a:rPr lang="en-US" sz="2000" dirty="0"/>
            <a:t>Governance efforts often face challenges in aligning policy instruments across different scales and sectors. Policies that work well for one group (e.g., local communities) may conflict with those designed for others (e.g., national economic goals).</a:t>
          </a:r>
          <a:endParaRPr lang="en-AU" sz="2000" dirty="0"/>
        </a:p>
      </dgm:t>
    </dgm:pt>
    <dgm:pt modelId="{8426F2E9-0CBE-49FB-B554-540BA57E503D}" type="parTrans" cxnId="{9448DB58-27B7-4666-A71E-97AF92BEE17F}">
      <dgm:prSet/>
      <dgm:spPr/>
      <dgm:t>
        <a:bodyPr/>
        <a:lstStyle/>
        <a:p>
          <a:endParaRPr lang="en-AU"/>
        </a:p>
      </dgm:t>
    </dgm:pt>
    <dgm:pt modelId="{2D7BADA2-F1B4-442C-A48D-ED71D31D49CB}" type="sibTrans" cxnId="{9448DB58-27B7-4666-A71E-97AF92BEE17F}">
      <dgm:prSet/>
      <dgm:spPr/>
      <dgm:t>
        <a:bodyPr/>
        <a:lstStyle/>
        <a:p>
          <a:endParaRPr lang="en-AU"/>
        </a:p>
      </dgm:t>
    </dgm:pt>
    <dgm:pt modelId="{A81CFA64-4E6F-4346-9AC0-93B86F6D1220}">
      <dgm:prSet phldrT="[Text]" custT="1"/>
      <dgm:spPr/>
      <dgm:t>
        <a:bodyPr/>
        <a:lstStyle/>
        <a:p>
          <a:pPr marL="228600">
            <a:lnSpc>
              <a:spcPct val="100000"/>
            </a:lnSpc>
          </a:pPr>
          <a:r>
            <a:rPr lang="en-AU" sz="2000" dirty="0"/>
            <a:t>There are certain institutional cultural characteristics and logistics that can act as barriers to smooth collaboration and communication</a:t>
          </a:r>
        </a:p>
      </dgm:t>
    </dgm:pt>
    <dgm:pt modelId="{A19408FC-0E55-40E8-8FF2-36339E4D27B2}" type="parTrans" cxnId="{A27C524C-FE72-41C5-ABA4-B6D67011BC75}">
      <dgm:prSet/>
      <dgm:spPr/>
      <dgm:t>
        <a:bodyPr/>
        <a:lstStyle/>
        <a:p>
          <a:endParaRPr lang="en-GB"/>
        </a:p>
      </dgm:t>
    </dgm:pt>
    <dgm:pt modelId="{08482438-D8C9-4FDB-A4E4-E63E764FBAD9}" type="sibTrans" cxnId="{A27C524C-FE72-41C5-ABA4-B6D67011BC75}">
      <dgm:prSet/>
      <dgm:spPr/>
      <dgm:t>
        <a:bodyPr/>
        <a:lstStyle/>
        <a:p>
          <a:endParaRPr lang="en-GB"/>
        </a:p>
      </dgm:t>
    </dgm:pt>
    <dgm:pt modelId="{8ADC89E4-267D-45B4-A5E5-FACD8E4B3638}">
      <dgm:prSet phldrT="[Text]" custT="1"/>
      <dgm:spPr/>
      <dgm:t>
        <a:bodyPr/>
        <a:lstStyle/>
        <a:p>
          <a:pPr marL="228600">
            <a:lnSpc>
              <a:spcPct val="100000"/>
            </a:lnSpc>
          </a:pPr>
          <a:r>
            <a:rPr lang="en-US" sz="2000" dirty="0"/>
            <a:t>The governance framework must accommodate participatory, adaptive, and transparent processes to address power imbalances and ensure legitimacy.</a:t>
          </a:r>
          <a:endParaRPr lang="en-AU" sz="2000" dirty="0"/>
        </a:p>
      </dgm:t>
    </dgm:pt>
    <dgm:pt modelId="{A259E423-A350-4366-BF82-31E5D8A94D73}" type="parTrans" cxnId="{210B3532-6275-499D-9D89-8826AF3CDB68}">
      <dgm:prSet/>
      <dgm:spPr/>
      <dgm:t>
        <a:bodyPr/>
        <a:lstStyle/>
        <a:p>
          <a:endParaRPr lang="en-GB"/>
        </a:p>
      </dgm:t>
    </dgm:pt>
    <dgm:pt modelId="{222A76E0-DA78-4DBE-B333-733D6DE17CAA}" type="sibTrans" cxnId="{210B3532-6275-499D-9D89-8826AF3CDB68}">
      <dgm:prSet/>
      <dgm:spPr/>
      <dgm:t>
        <a:bodyPr/>
        <a:lstStyle/>
        <a:p>
          <a:endParaRPr lang="en-GB"/>
        </a:p>
      </dgm:t>
    </dgm:pt>
    <dgm:pt modelId="{A75616A2-BD57-4555-8574-1404D1D5CAEC}">
      <dgm:prSet phldrT="[Text]" custT="1"/>
      <dgm:spPr/>
      <dgm:t>
        <a:bodyPr/>
        <a:lstStyle/>
        <a:p>
          <a:r>
            <a:rPr lang="en-US" sz="2000" dirty="0"/>
            <a:t>Need to balance the interests of stakeholders with differing values, from local communities to global beneficiaries. 
Differing cultural and ideological perceptions of nature (e.g., intrinsic versus utilitarian values) add complexity to governance negotiations.</a:t>
          </a:r>
          <a:endParaRPr lang="en-AU" sz="2000" dirty="0"/>
        </a:p>
      </dgm:t>
    </dgm:pt>
    <dgm:pt modelId="{337175B0-14A6-4B6C-AD04-C53881CBBA41}" type="parTrans" cxnId="{7873CC21-0CBD-4C65-8B0E-022D65B62981}">
      <dgm:prSet/>
      <dgm:spPr/>
      <dgm:t>
        <a:bodyPr/>
        <a:lstStyle/>
        <a:p>
          <a:endParaRPr lang="en-GB"/>
        </a:p>
      </dgm:t>
    </dgm:pt>
    <dgm:pt modelId="{53ABB553-F626-40A5-A236-37171F6D6149}" type="sibTrans" cxnId="{7873CC21-0CBD-4C65-8B0E-022D65B62981}">
      <dgm:prSet/>
      <dgm:spPr/>
      <dgm:t>
        <a:bodyPr/>
        <a:lstStyle/>
        <a:p>
          <a:endParaRPr lang="en-GB"/>
        </a:p>
      </dgm:t>
    </dgm:pt>
    <dgm:pt modelId="{6AC9F8E0-73D3-4CD9-8821-B9C02EFE4DA3}" type="pres">
      <dgm:prSet presAssocID="{C01528E8-BE2F-4CD3-84AD-55D36CFB0067}" presName="Name0" presStyleCnt="0">
        <dgm:presLayoutVars>
          <dgm:dir/>
          <dgm:animLvl val="lvl"/>
          <dgm:resizeHandles val="exact"/>
        </dgm:presLayoutVars>
      </dgm:prSet>
      <dgm:spPr/>
    </dgm:pt>
    <dgm:pt modelId="{09DA09B7-E4A1-495A-B265-B270241C5E3E}" type="pres">
      <dgm:prSet presAssocID="{94AF587F-097F-4732-8846-C0367D7935F2}" presName="linNode" presStyleCnt="0"/>
      <dgm:spPr/>
    </dgm:pt>
    <dgm:pt modelId="{75146E03-4170-4F0E-B6CB-BF2E1245AA77}" type="pres">
      <dgm:prSet presAssocID="{94AF587F-097F-4732-8846-C0367D7935F2}" presName="parentText" presStyleLbl="node1" presStyleIdx="0" presStyleCnt="2" custScaleX="54877" custScaleY="63047" custLinFactNeighborX="-11726" custLinFactNeighborY="1721">
        <dgm:presLayoutVars>
          <dgm:chMax val="1"/>
          <dgm:bulletEnabled val="1"/>
        </dgm:presLayoutVars>
      </dgm:prSet>
      <dgm:spPr/>
    </dgm:pt>
    <dgm:pt modelId="{01BE50E5-7C12-4AB1-9BA8-8651F1CF2648}" type="pres">
      <dgm:prSet presAssocID="{94AF587F-097F-4732-8846-C0367D7935F2}" presName="descendantText" presStyleLbl="alignAccFollowNode1" presStyleIdx="0" presStyleCnt="2" custScaleX="123389" custScaleY="73867">
        <dgm:presLayoutVars>
          <dgm:bulletEnabled val="1"/>
        </dgm:presLayoutVars>
      </dgm:prSet>
      <dgm:spPr/>
    </dgm:pt>
    <dgm:pt modelId="{32925476-0466-4E14-B8B9-92DD460CB716}" type="pres">
      <dgm:prSet presAssocID="{DFD11A89-243C-42A5-978B-F54B3D4D232F}" presName="sp" presStyleCnt="0"/>
      <dgm:spPr/>
    </dgm:pt>
    <dgm:pt modelId="{9780757A-D936-4016-9A96-795B536F1395}" type="pres">
      <dgm:prSet presAssocID="{AB077834-55F4-497E-892E-66A1551881DD}" presName="linNode" presStyleCnt="0"/>
      <dgm:spPr/>
    </dgm:pt>
    <dgm:pt modelId="{63A69B9C-1679-4D7E-9177-54C6DA8AB88A}" type="pres">
      <dgm:prSet presAssocID="{AB077834-55F4-497E-892E-66A1551881DD}" presName="parentText" presStyleLbl="node1" presStyleIdx="1" presStyleCnt="2" custScaleX="54877" custScaleY="63047" custLinFactNeighborX="-12455" custLinFactNeighborY="493">
        <dgm:presLayoutVars>
          <dgm:chMax val="1"/>
          <dgm:bulletEnabled val="1"/>
        </dgm:presLayoutVars>
      </dgm:prSet>
      <dgm:spPr/>
    </dgm:pt>
    <dgm:pt modelId="{72ED68CD-C64D-41AD-83D3-ABF65511C1EC}" type="pres">
      <dgm:prSet presAssocID="{AB077834-55F4-497E-892E-66A1551881DD}" presName="descendantText" presStyleLbl="alignAccFollowNode1" presStyleIdx="1" presStyleCnt="2" custScaleX="123389" custScaleY="75631">
        <dgm:presLayoutVars>
          <dgm:bulletEnabled val="1"/>
        </dgm:presLayoutVars>
      </dgm:prSet>
      <dgm:spPr/>
    </dgm:pt>
  </dgm:ptLst>
  <dgm:cxnLst>
    <dgm:cxn modelId="{4007FC20-F607-4772-B1BC-E03729F69BF4}" srcId="{94AF587F-097F-4732-8846-C0367D7935F2}" destId="{45AF125B-7DF9-4D0E-91F1-C3233E57ED2F}" srcOrd="0" destOrd="0" parTransId="{A3B35364-7FD1-45B5-8482-BBCFBCE4BE4D}" sibTransId="{891009EB-3DBF-4D39-B9E2-59169E5C4F07}"/>
    <dgm:cxn modelId="{7873CC21-0CBD-4C65-8B0E-022D65B62981}" srcId="{AB077834-55F4-497E-892E-66A1551881DD}" destId="{A75616A2-BD57-4555-8574-1404D1D5CAEC}" srcOrd="1" destOrd="0" parTransId="{337175B0-14A6-4B6C-AD04-C53881CBBA41}" sibTransId="{53ABB553-F626-40A5-A236-37171F6D6149}"/>
    <dgm:cxn modelId="{59277F30-EFE5-46A0-9030-722297155449}" srcId="{C01528E8-BE2F-4CD3-84AD-55D36CFB0067}" destId="{AB077834-55F4-497E-892E-66A1551881DD}" srcOrd="1" destOrd="0" parTransId="{3CD98FC1-22E6-4895-91F1-208D7B77CC4B}" sibTransId="{6F5B9826-7C29-4373-B064-00AA00903C6B}"/>
    <dgm:cxn modelId="{210B3532-6275-499D-9D89-8826AF3CDB68}" srcId="{94AF587F-097F-4732-8846-C0367D7935F2}" destId="{8ADC89E4-267D-45B4-A5E5-FACD8E4B3638}" srcOrd="2" destOrd="0" parTransId="{A259E423-A350-4366-BF82-31E5D8A94D73}" sibTransId="{222A76E0-DA78-4DBE-B333-733D6DE17CAA}"/>
    <dgm:cxn modelId="{A420F13F-3FA9-4B0B-B1A3-1C9874B3139E}" type="presOf" srcId="{A75616A2-BD57-4555-8574-1404D1D5CAEC}" destId="{72ED68CD-C64D-41AD-83D3-ABF65511C1EC}" srcOrd="0" destOrd="1" presId="urn:microsoft.com/office/officeart/2005/8/layout/vList5"/>
    <dgm:cxn modelId="{A784D041-F57D-4E5C-96E3-0F6CDC3B4C6D}" type="presOf" srcId="{8ADC89E4-267D-45B4-A5E5-FACD8E4B3638}" destId="{01BE50E5-7C12-4AB1-9BA8-8651F1CF2648}" srcOrd="0" destOrd="2" presId="urn:microsoft.com/office/officeart/2005/8/layout/vList5"/>
    <dgm:cxn modelId="{A27C524C-FE72-41C5-ABA4-B6D67011BC75}" srcId="{94AF587F-097F-4732-8846-C0367D7935F2}" destId="{A81CFA64-4E6F-4346-9AC0-93B86F6D1220}" srcOrd="1" destOrd="0" parTransId="{A19408FC-0E55-40E8-8FF2-36339E4D27B2}" sibTransId="{08482438-D8C9-4FDB-A4E4-E63E764FBAD9}"/>
    <dgm:cxn modelId="{9448DB58-27B7-4666-A71E-97AF92BEE17F}" srcId="{AB077834-55F4-497E-892E-66A1551881DD}" destId="{43705020-AD2A-435E-ADEF-07C004C683B3}" srcOrd="0" destOrd="0" parTransId="{8426F2E9-0CBE-49FB-B554-540BA57E503D}" sibTransId="{2D7BADA2-F1B4-442C-A48D-ED71D31D49CB}"/>
    <dgm:cxn modelId="{56860386-9FCF-4E02-BD2B-3DF9F914865B}" type="presOf" srcId="{C01528E8-BE2F-4CD3-84AD-55D36CFB0067}" destId="{6AC9F8E0-73D3-4CD9-8821-B9C02EFE4DA3}" srcOrd="0" destOrd="0" presId="urn:microsoft.com/office/officeart/2005/8/layout/vList5"/>
    <dgm:cxn modelId="{2A15798F-B50B-4F15-849D-BA082A7816CD}" type="presOf" srcId="{A81CFA64-4E6F-4346-9AC0-93B86F6D1220}" destId="{01BE50E5-7C12-4AB1-9BA8-8651F1CF2648}" srcOrd="0" destOrd="1" presId="urn:microsoft.com/office/officeart/2005/8/layout/vList5"/>
    <dgm:cxn modelId="{9BF0659B-CFE3-4B1C-80EC-6B22421D5113}" type="presOf" srcId="{94AF587F-097F-4732-8846-C0367D7935F2}" destId="{75146E03-4170-4F0E-B6CB-BF2E1245AA77}" srcOrd="0" destOrd="0" presId="urn:microsoft.com/office/officeart/2005/8/layout/vList5"/>
    <dgm:cxn modelId="{82E1A8A6-E3FF-43E7-81FF-D32D2A4BC58F}" type="presOf" srcId="{45AF125B-7DF9-4D0E-91F1-C3233E57ED2F}" destId="{01BE50E5-7C12-4AB1-9BA8-8651F1CF2648}" srcOrd="0" destOrd="0" presId="urn:microsoft.com/office/officeart/2005/8/layout/vList5"/>
    <dgm:cxn modelId="{F6CFDAB1-3FB2-4F90-B79A-ED001F66E9EA}" srcId="{C01528E8-BE2F-4CD3-84AD-55D36CFB0067}" destId="{94AF587F-097F-4732-8846-C0367D7935F2}" srcOrd="0" destOrd="0" parTransId="{E4D0A1D7-E9F6-4460-B3D7-AF6C90F30D81}" sibTransId="{DFD11A89-243C-42A5-978B-F54B3D4D232F}"/>
    <dgm:cxn modelId="{A17BC9B3-F8F2-47B4-8B5C-EB61FC77B848}" type="presOf" srcId="{43705020-AD2A-435E-ADEF-07C004C683B3}" destId="{72ED68CD-C64D-41AD-83D3-ABF65511C1EC}" srcOrd="0" destOrd="0" presId="urn:microsoft.com/office/officeart/2005/8/layout/vList5"/>
    <dgm:cxn modelId="{146303C7-9600-48E0-AA6C-6E0AAEE18791}" type="presOf" srcId="{AB077834-55F4-497E-892E-66A1551881DD}" destId="{63A69B9C-1679-4D7E-9177-54C6DA8AB88A}" srcOrd="0" destOrd="0" presId="urn:microsoft.com/office/officeart/2005/8/layout/vList5"/>
    <dgm:cxn modelId="{96EE9F60-408C-43AE-85E8-D9EEE3B2107A}" type="presParOf" srcId="{6AC9F8E0-73D3-4CD9-8821-B9C02EFE4DA3}" destId="{09DA09B7-E4A1-495A-B265-B270241C5E3E}" srcOrd="0" destOrd="0" presId="urn:microsoft.com/office/officeart/2005/8/layout/vList5"/>
    <dgm:cxn modelId="{B870A55F-4E46-4CCF-A40B-9AB6D7F8EA66}" type="presParOf" srcId="{09DA09B7-E4A1-495A-B265-B270241C5E3E}" destId="{75146E03-4170-4F0E-B6CB-BF2E1245AA77}" srcOrd="0" destOrd="0" presId="urn:microsoft.com/office/officeart/2005/8/layout/vList5"/>
    <dgm:cxn modelId="{EB77DE56-893B-408E-9312-9A72789B4D6B}" type="presParOf" srcId="{09DA09B7-E4A1-495A-B265-B270241C5E3E}" destId="{01BE50E5-7C12-4AB1-9BA8-8651F1CF2648}" srcOrd="1" destOrd="0" presId="urn:microsoft.com/office/officeart/2005/8/layout/vList5"/>
    <dgm:cxn modelId="{BD896266-3B5C-46F1-9C82-35AE025936F4}" type="presParOf" srcId="{6AC9F8E0-73D3-4CD9-8821-B9C02EFE4DA3}" destId="{32925476-0466-4E14-B8B9-92DD460CB716}" srcOrd="1" destOrd="0" presId="urn:microsoft.com/office/officeart/2005/8/layout/vList5"/>
    <dgm:cxn modelId="{9FE6B8B5-5107-4295-AEC9-C8CB2ECD925A}" type="presParOf" srcId="{6AC9F8E0-73D3-4CD9-8821-B9C02EFE4DA3}" destId="{9780757A-D936-4016-9A96-795B536F1395}" srcOrd="2" destOrd="0" presId="urn:microsoft.com/office/officeart/2005/8/layout/vList5"/>
    <dgm:cxn modelId="{F80D2DEC-1F5A-4476-9416-0AF891F48985}" type="presParOf" srcId="{9780757A-D936-4016-9A96-795B536F1395}" destId="{63A69B9C-1679-4D7E-9177-54C6DA8AB88A}" srcOrd="0" destOrd="0" presId="urn:microsoft.com/office/officeart/2005/8/layout/vList5"/>
    <dgm:cxn modelId="{4EB807FC-08F4-4B76-A4C8-CCB2A4A4CE5B}" type="presParOf" srcId="{9780757A-D936-4016-9A96-795B536F1395}" destId="{72ED68CD-C64D-41AD-83D3-ABF65511C1E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AE25-04A9-A641-8593-7B4CA4E30575}">
      <dsp:nvSpPr>
        <dsp:cNvPr id="0" name=""/>
        <dsp:cNvSpPr/>
      </dsp:nvSpPr>
      <dsp:spPr>
        <a:xfrm rot="5400000">
          <a:off x="-163039" y="165475"/>
          <a:ext cx="1086929" cy="76085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IE" sz="600" b="1" i="0" kern="1200" dirty="0"/>
            <a:t>European Union Funds &amp; Grants</a:t>
          </a:r>
          <a:endParaRPr lang="en-IE" sz="600" kern="1200" dirty="0"/>
        </a:p>
      </dsp:txBody>
      <dsp:txXfrm rot="-5400000">
        <a:off x="1" y="382860"/>
        <a:ext cx="760850" cy="326079"/>
      </dsp:txXfrm>
    </dsp:sp>
    <dsp:sp modelId="{5CAB196B-45FB-0149-8C1F-22162F887A55}">
      <dsp:nvSpPr>
        <dsp:cNvPr id="0" name=""/>
        <dsp:cNvSpPr/>
      </dsp:nvSpPr>
      <dsp:spPr>
        <a:xfrm rot="5400000">
          <a:off x="3609306" y="-2846019"/>
          <a:ext cx="706504" cy="640341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IE" sz="800" b="1" i="0" kern="1200" dirty="0"/>
            <a:t>Horizon Europe (2021-2027)</a:t>
          </a:r>
          <a:r>
            <a:rPr lang="en-IE" sz="800" b="0" i="0" kern="1200" dirty="0"/>
            <a:t> – Supports NBS research &amp; innovation</a:t>
          </a:r>
          <a:endParaRPr lang="en-IE" sz="800" kern="1200" dirty="0"/>
        </a:p>
        <a:p>
          <a:pPr marL="57150" lvl="1" indent="-57150" algn="l" defTabSz="355600">
            <a:lnSpc>
              <a:spcPct val="90000"/>
            </a:lnSpc>
            <a:spcBef>
              <a:spcPct val="0"/>
            </a:spcBef>
            <a:spcAft>
              <a:spcPct val="15000"/>
            </a:spcAft>
            <a:buChar char="•"/>
          </a:pPr>
          <a:r>
            <a:rPr lang="en-IE" sz="800" b="1" i="0" kern="1200" dirty="0"/>
            <a:t>LIFE Programme</a:t>
          </a:r>
          <a:r>
            <a:rPr lang="en-IE" sz="800" b="0" i="0" kern="1200" dirty="0"/>
            <a:t> – Funds environmental and climate action projects</a:t>
          </a:r>
          <a:endParaRPr lang="en-IE" sz="800" kern="1200" dirty="0"/>
        </a:p>
        <a:p>
          <a:pPr marL="57150" lvl="1" indent="-57150" algn="l" defTabSz="355600">
            <a:lnSpc>
              <a:spcPct val="90000"/>
            </a:lnSpc>
            <a:spcBef>
              <a:spcPct val="0"/>
            </a:spcBef>
            <a:spcAft>
              <a:spcPct val="15000"/>
            </a:spcAft>
            <a:buChar char="•"/>
          </a:pPr>
          <a:r>
            <a:rPr lang="en-IE" sz="800" b="1" i="0" kern="1200" dirty="0"/>
            <a:t>European Green Deal</a:t>
          </a:r>
          <a:r>
            <a:rPr lang="en-IE" sz="800" b="0" i="0" kern="1200" dirty="0"/>
            <a:t> – Directs funding towards sustainable infrastructure</a:t>
          </a:r>
          <a:endParaRPr lang="en-IE" sz="800" kern="1200" dirty="0"/>
        </a:p>
        <a:p>
          <a:pPr marL="57150" lvl="1" indent="-57150" algn="l" defTabSz="355600">
            <a:lnSpc>
              <a:spcPct val="90000"/>
            </a:lnSpc>
            <a:spcBef>
              <a:spcPct val="0"/>
            </a:spcBef>
            <a:spcAft>
              <a:spcPct val="15000"/>
            </a:spcAft>
            <a:buChar char="•"/>
          </a:pPr>
          <a:r>
            <a:rPr lang="en-IE" sz="800" b="1" i="0" kern="1200" dirty="0"/>
            <a:t>EU Mission on Climate Adaptation</a:t>
          </a:r>
          <a:r>
            <a:rPr lang="en-IE" sz="800" b="0" i="0" kern="1200" dirty="0"/>
            <a:t> – Invests in resilient cities &amp; landscapes</a:t>
          </a:r>
          <a:endParaRPr lang="en-IE" sz="800" kern="1200" dirty="0"/>
        </a:p>
        <a:p>
          <a:pPr marL="57150" lvl="1" indent="-57150" algn="l" defTabSz="355600">
            <a:lnSpc>
              <a:spcPct val="90000"/>
            </a:lnSpc>
            <a:spcBef>
              <a:spcPct val="0"/>
            </a:spcBef>
            <a:spcAft>
              <a:spcPct val="15000"/>
            </a:spcAft>
            <a:buChar char="•"/>
          </a:pPr>
          <a:r>
            <a:rPr lang="en-IE" sz="800" b="1" i="0" kern="1200" dirty="0"/>
            <a:t>Just Transition Fund (JTF)</a:t>
          </a:r>
          <a:r>
            <a:rPr lang="en-IE" sz="800" b="0" i="0" kern="1200" dirty="0"/>
            <a:t> – Supports green investments in transitioning regions</a:t>
          </a:r>
          <a:endParaRPr lang="en-IE" sz="800" kern="1200" dirty="0"/>
        </a:p>
      </dsp:txBody>
      <dsp:txXfrm rot="-5400000">
        <a:off x="760851" y="36925"/>
        <a:ext cx="6368927" cy="637526"/>
      </dsp:txXfrm>
    </dsp:sp>
    <dsp:sp modelId="{7B8525B3-2510-6E40-BD20-CADAF0104749}">
      <dsp:nvSpPr>
        <dsp:cNvPr id="0" name=""/>
        <dsp:cNvSpPr/>
      </dsp:nvSpPr>
      <dsp:spPr>
        <a:xfrm rot="5400000">
          <a:off x="-163039" y="1103314"/>
          <a:ext cx="1086929" cy="760850"/>
        </a:xfrm>
        <a:prstGeom prst="chevron">
          <a:avLst/>
        </a:prstGeom>
        <a:solidFill>
          <a:schemeClr val="accent2">
            <a:hueOff val="-391702"/>
            <a:satOff val="-17391"/>
            <a:lumOff val="9738"/>
            <a:alphaOff val="0"/>
          </a:schemeClr>
        </a:solidFill>
        <a:ln w="25400" cap="flat" cmpd="sng" algn="ctr">
          <a:solidFill>
            <a:schemeClr val="accent2">
              <a:hueOff val="-391702"/>
              <a:satOff val="-17391"/>
              <a:lumOff val="97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IE" sz="600" b="1" i="0" kern="1200" dirty="0"/>
            <a:t>Public Finance &amp; Policy-Driven Funds</a:t>
          </a:r>
          <a:endParaRPr lang="en-IE" sz="600" kern="1200" dirty="0"/>
        </a:p>
      </dsp:txBody>
      <dsp:txXfrm rot="-5400000">
        <a:off x="1" y="1320699"/>
        <a:ext cx="760850" cy="326079"/>
      </dsp:txXfrm>
    </dsp:sp>
    <dsp:sp modelId="{C273C1A3-6D5D-D543-B209-F268ABAF75BD}">
      <dsp:nvSpPr>
        <dsp:cNvPr id="0" name=""/>
        <dsp:cNvSpPr/>
      </dsp:nvSpPr>
      <dsp:spPr>
        <a:xfrm rot="5400000">
          <a:off x="3609306" y="-1908181"/>
          <a:ext cx="706504" cy="6403416"/>
        </a:xfrm>
        <a:prstGeom prst="round2SameRect">
          <a:avLst/>
        </a:prstGeom>
        <a:solidFill>
          <a:schemeClr val="lt1">
            <a:alpha val="90000"/>
            <a:hueOff val="0"/>
            <a:satOff val="0"/>
            <a:lumOff val="0"/>
            <a:alphaOff val="0"/>
          </a:schemeClr>
        </a:solidFill>
        <a:ln w="25400" cap="flat" cmpd="sng" algn="ctr">
          <a:solidFill>
            <a:schemeClr val="accent2">
              <a:hueOff val="-391702"/>
              <a:satOff val="-17391"/>
              <a:lumOff val="97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IE" sz="800" b="1" i="0" kern="1200" dirty="0"/>
            <a:t>National Government Grants</a:t>
          </a:r>
          <a:r>
            <a:rPr lang="en-IE" sz="800" b="0" i="0" kern="1200" dirty="0"/>
            <a:t> – Climate adaptation &amp; environmental funding</a:t>
          </a:r>
          <a:endParaRPr lang="en-IE" sz="800" kern="1200" dirty="0"/>
        </a:p>
        <a:p>
          <a:pPr marL="57150" lvl="1" indent="-57150" algn="l" defTabSz="355600">
            <a:lnSpc>
              <a:spcPct val="90000"/>
            </a:lnSpc>
            <a:spcBef>
              <a:spcPct val="0"/>
            </a:spcBef>
            <a:spcAft>
              <a:spcPct val="15000"/>
            </a:spcAft>
            <a:buChar char="•"/>
          </a:pPr>
          <a:r>
            <a:rPr lang="en-IE" sz="800" b="1" i="0" kern="1200" dirty="0"/>
            <a:t>Municipal Green Bonds</a:t>
          </a:r>
          <a:r>
            <a:rPr lang="en-IE" sz="800" b="0" i="0" kern="1200" dirty="0"/>
            <a:t> – Cities issuing bonds for NBS projects</a:t>
          </a:r>
          <a:endParaRPr lang="en-IE" sz="800" kern="1200" dirty="0"/>
        </a:p>
        <a:p>
          <a:pPr marL="57150" lvl="1" indent="-57150" algn="l" defTabSz="355600">
            <a:lnSpc>
              <a:spcPct val="90000"/>
            </a:lnSpc>
            <a:spcBef>
              <a:spcPct val="0"/>
            </a:spcBef>
            <a:spcAft>
              <a:spcPct val="15000"/>
            </a:spcAft>
            <a:buChar char="•"/>
          </a:pPr>
          <a:r>
            <a:rPr lang="en-IE" sz="800" b="1" i="0" kern="1200" dirty="0"/>
            <a:t>Development Banks (EIB, World Bank, ADB)</a:t>
          </a:r>
          <a:r>
            <a:rPr lang="en-IE" sz="800" b="0" i="0" kern="1200" dirty="0"/>
            <a:t> – Large-scale NBS financing</a:t>
          </a:r>
          <a:endParaRPr lang="en-IE" sz="800" kern="1200" dirty="0"/>
        </a:p>
      </dsp:txBody>
      <dsp:txXfrm rot="-5400000">
        <a:off x="760851" y="974763"/>
        <a:ext cx="6368927" cy="637526"/>
      </dsp:txXfrm>
    </dsp:sp>
    <dsp:sp modelId="{9238C597-0C78-E243-B3FC-D5D6B19C7CE9}">
      <dsp:nvSpPr>
        <dsp:cNvPr id="0" name=""/>
        <dsp:cNvSpPr/>
      </dsp:nvSpPr>
      <dsp:spPr>
        <a:xfrm rot="5400000">
          <a:off x="-163039" y="2041153"/>
          <a:ext cx="1086929" cy="760850"/>
        </a:xfrm>
        <a:prstGeom prst="chevron">
          <a:avLst/>
        </a:prstGeom>
        <a:solidFill>
          <a:schemeClr val="accent2">
            <a:hueOff val="-783403"/>
            <a:satOff val="-34782"/>
            <a:lumOff val="19477"/>
            <a:alphaOff val="0"/>
          </a:schemeClr>
        </a:solidFill>
        <a:ln w="25400" cap="flat" cmpd="sng" algn="ctr">
          <a:solidFill>
            <a:schemeClr val="accent2">
              <a:hueOff val="-783403"/>
              <a:satOff val="-34782"/>
              <a:lumOff val="194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IE" sz="600" b="1" i="0" kern="1200" dirty="0"/>
            <a:t>Private Sector &amp; Market-Based Mechanisms</a:t>
          </a:r>
          <a:endParaRPr lang="en-IE" sz="600" kern="1200" dirty="0"/>
        </a:p>
      </dsp:txBody>
      <dsp:txXfrm rot="-5400000">
        <a:off x="1" y="2258538"/>
        <a:ext cx="760850" cy="326079"/>
      </dsp:txXfrm>
    </dsp:sp>
    <dsp:sp modelId="{0D75A4D9-92F5-5843-A046-6F6C943EFEB1}">
      <dsp:nvSpPr>
        <dsp:cNvPr id="0" name=""/>
        <dsp:cNvSpPr/>
      </dsp:nvSpPr>
      <dsp:spPr>
        <a:xfrm rot="5400000">
          <a:off x="3609306" y="-970342"/>
          <a:ext cx="706504" cy="6403416"/>
        </a:xfrm>
        <a:prstGeom prst="round2SameRect">
          <a:avLst/>
        </a:prstGeom>
        <a:solidFill>
          <a:schemeClr val="lt1">
            <a:alpha val="90000"/>
            <a:hueOff val="0"/>
            <a:satOff val="0"/>
            <a:lumOff val="0"/>
            <a:alphaOff val="0"/>
          </a:schemeClr>
        </a:solidFill>
        <a:ln w="25400" cap="flat" cmpd="sng" algn="ctr">
          <a:solidFill>
            <a:schemeClr val="accent2">
              <a:hueOff val="-783403"/>
              <a:satOff val="-34782"/>
              <a:lumOff val="194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IE" sz="800" b="1" i="0" kern="1200" dirty="0"/>
            <a:t>Impact Investment &amp; ESG Funds</a:t>
          </a:r>
          <a:r>
            <a:rPr lang="en-IE" sz="800" b="0" i="0" kern="1200" dirty="0"/>
            <a:t> – Sustainable finance supporting green projects</a:t>
          </a:r>
          <a:endParaRPr lang="en-IE" sz="800" kern="1200" dirty="0"/>
        </a:p>
        <a:p>
          <a:pPr marL="57150" lvl="1" indent="-57150" algn="l" defTabSz="355600">
            <a:lnSpc>
              <a:spcPct val="90000"/>
            </a:lnSpc>
            <a:spcBef>
              <a:spcPct val="0"/>
            </a:spcBef>
            <a:spcAft>
              <a:spcPct val="15000"/>
            </a:spcAft>
            <a:buChar char="•"/>
          </a:pPr>
          <a:r>
            <a:rPr lang="en-IE" sz="800" b="1" i="0" kern="1200" dirty="0"/>
            <a:t>Public-Private Partnerships (PPPs)</a:t>
          </a:r>
          <a:r>
            <a:rPr lang="en-IE" sz="800" b="0" i="0" kern="1200" dirty="0"/>
            <a:t> – Collaborative funding models</a:t>
          </a:r>
          <a:endParaRPr lang="en-IE" sz="800" kern="1200" dirty="0"/>
        </a:p>
        <a:p>
          <a:pPr marL="57150" lvl="1" indent="-57150" algn="l" defTabSz="355600">
            <a:lnSpc>
              <a:spcPct val="90000"/>
            </a:lnSpc>
            <a:spcBef>
              <a:spcPct val="0"/>
            </a:spcBef>
            <a:spcAft>
              <a:spcPct val="15000"/>
            </a:spcAft>
            <a:buChar char="•"/>
          </a:pPr>
          <a:r>
            <a:rPr lang="en-IE" sz="800" b="1" i="0" kern="1200" dirty="0"/>
            <a:t>Carbon Credits &amp; Biodiversity Offsets</a:t>
          </a:r>
          <a:r>
            <a:rPr lang="en-IE" sz="800" b="0" i="0" kern="1200" dirty="0"/>
            <a:t> – Monetizing ecosystem services</a:t>
          </a:r>
          <a:endParaRPr lang="en-IE" sz="800" kern="1200" dirty="0"/>
        </a:p>
      </dsp:txBody>
      <dsp:txXfrm rot="-5400000">
        <a:off x="760851" y="1912602"/>
        <a:ext cx="6368927" cy="637526"/>
      </dsp:txXfrm>
    </dsp:sp>
    <dsp:sp modelId="{B7BFF1C3-A38B-F142-BFBA-5ECC85F0D515}">
      <dsp:nvSpPr>
        <dsp:cNvPr id="0" name=""/>
        <dsp:cNvSpPr/>
      </dsp:nvSpPr>
      <dsp:spPr>
        <a:xfrm rot="5400000">
          <a:off x="-163039" y="2978991"/>
          <a:ext cx="1086929" cy="760850"/>
        </a:xfrm>
        <a:prstGeom prst="chevron">
          <a:avLst/>
        </a:prstGeom>
        <a:solidFill>
          <a:schemeClr val="accent2">
            <a:hueOff val="-1175105"/>
            <a:satOff val="-52173"/>
            <a:lumOff val="29215"/>
            <a:alphaOff val="0"/>
          </a:schemeClr>
        </a:solidFill>
        <a:ln w="25400" cap="flat" cmpd="sng" algn="ctr">
          <a:solidFill>
            <a:schemeClr val="accent2">
              <a:hueOff val="-1175105"/>
              <a:satOff val="-52173"/>
              <a:lumOff val="292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IE" sz="600" b="1" i="0" kern="1200" dirty="0"/>
            <a:t>Innovative &amp; Circular Economy Financing</a:t>
          </a:r>
          <a:endParaRPr lang="en-IE" sz="600" kern="1200" dirty="0"/>
        </a:p>
      </dsp:txBody>
      <dsp:txXfrm rot="-5400000">
        <a:off x="1" y="3196376"/>
        <a:ext cx="760850" cy="326079"/>
      </dsp:txXfrm>
    </dsp:sp>
    <dsp:sp modelId="{F5677AF0-19FD-2946-8087-C98AFF7305F6}">
      <dsp:nvSpPr>
        <dsp:cNvPr id="0" name=""/>
        <dsp:cNvSpPr/>
      </dsp:nvSpPr>
      <dsp:spPr>
        <a:xfrm rot="5400000">
          <a:off x="3609306" y="-32503"/>
          <a:ext cx="706504" cy="6403416"/>
        </a:xfrm>
        <a:prstGeom prst="round2SameRect">
          <a:avLst/>
        </a:prstGeom>
        <a:solidFill>
          <a:schemeClr val="lt1">
            <a:alpha val="90000"/>
            <a:hueOff val="0"/>
            <a:satOff val="0"/>
            <a:lumOff val="0"/>
            <a:alphaOff val="0"/>
          </a:schemeClr>
        </a:solidFill>
        <a:ln w="25400" cap="flat" cmpd="sng" algn="ctr">
          <a:solidFill>
            <a:schemeClr val="accent2">
              <a:hueOff val="-1175105"/>
              <a:satOff val="-52173"/>
              <a:lumOff val="292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IE" sz="800" b="1" i="0" kern="1200" dirty="0"/>
            <a:t>Payments for Ecosystem Services (PES)</a:t>
          </a:r>
          <a:r>
            <a:rPr lang="en-IE" sz="800" b="0" i="0" kern="1200" dirty="0"/>
            <a:t> – Rewarding conservation efforts</a:t>
          </a:r>
          <a:endParaRPr lang="en-IE" sz="800" kern="1200" dirty="0"/>
        </a:p>
        <a:p>
          <a:pPr marL="57150" lvl="1" indent="-57150" algn="l" defTabSz="355600">
            <a:lnSpc>
              <a:spcPct val="90000"/>
            </a:lnSpc>
            <a:spcBef>
              <a:spcPct val="0"/>
            </a:spcBef>
            <a:spcAft>
              <a:spcPct val="15000"/>
            </a:spcAft>
            <a:buChar char="•"/>
          </a:pPr>
          <a:r>
            <a:rPr lang="en-IE" sz="800" b="1" i="0" kern="1200" dirty="0"/>
            <a:t>Crowdfunding &amp; Green Philanthropy</a:t>
          </a:r>
          <a:r>
            <a:rPr lang="en-IE" sz="800" b="0" i="0" kern="1200" dirty="0"/>
            <a:t> – Community-driven NBS funding</a:t>
          </a:r>
          <a:endParaRPr lang="en-IE" sz="800" kern="1200" dirty="0"/>
        </a:p>
        <a:p>
          <a:pPr marL="57150" lvl="1" indent="-57150" algn="l" defTabSz="355600">
            <a:lnSpc>
              <a:spcPct val="90000"/>
            </a:lnSpc>
            <a:spcBef>
              <a:spcPct val="0"/>
            </a:spcBef>
            <a:spcAft>
              <a:spcPct val="15000"/>
            </a:spcAft>
            <a:buChar char="•"/>
          </a:pPr>
          <a:r>
            <a:rPr lang="en-IE" sz="800" b="1" i="0" kern="1200" dirty="0"/>
            <a:t>Nature-Based Enterprises</a:t>
          </a:r>
          <a:r>
            <a:rPr lang="en-IE" sz="800" b="0" i="0" kern="1200" dirty="0"/>
            <a:t> – Business models integrating sustainable land use</a:t>
          </a:r>
          <a:endParaRPr lang="en-IE" sz="800" kern="1200" dirty="0"/>
        </a:p>
      </dsp:txBody>
      <dsp:txXfrm rot="-5400000">
        <a:off x="760851" y="2850441"/>
        <a:ext cx="6368927" cy="637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E50E5-7C12-4AB1-9BA8-8651F1CF2648}">
      <dsp:nvSpPr>
        <dsp:cNvPr id="0" name=""/>
        <dsp:cNvSpPr/>
      </dsp:nvSpPr>
      <dsp:spPr>
        <a:xfrm rot="5400000">
          <a:off x="5484070" y="-3159436"/>
          <a:ext cx="2240454" cy="870997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ct val="15000"/>
            </a:spcAft>
            <a:buChar char="•"/>
          </a:pPr>
          <a:r>
            <a:rPr lang="en-GB" sz="2000" kern="1200" dirty="0"/>
            <a:t>Eco-system services beneficiaries and providers are dispersed vertically and at multiple governance levels and across sectors</a:t>
          </a:r>
          <a:endParaRPr lang="en-AU" sz="2000" kern="1200" dirty="0"/>
        </a:p>
        <a:p>
          <a:pPr marL="228600" lvl="1" indent="-228600" algn="l" defTabSz="889000">
            <a:lnSpc>
              <a:spcPct val="100000"/>
            </a:lnSpc>
            <a:spcBef>
              <a:spcPct val="0"/>
            </a:spcBef>
            <a:spcAft>
              <a:spcPct val="15000"/>
            </a:spcAft>
            <a:buChar char="•"/>
          </a:pPr>
          <a:r>
            <a:rPr lang="en-AU" sz="2000" kern="1200" dirty="0"/>
            <a:t>There are certain institutional cultural characteristics and logistics that can act as barriers to smooth collaboration and communication</a:t>
          </a:r>
        </a:p>
        <a:p>
          <a:pPr marL="228600" lvl="1" indent="-228600" algn="l" defTabSz="889000">
            <a:lnSpc>
              <a:spcPct val="100000"/>
            </a:lnSpc>
            <a:spcBef>
              <a:spcPct val="0"/>
            </a:spcBef>
            <a:spcAft>
              <a:spcPct val="15000"/>
            </a:spcAft>
            <a:buChar char="•"/>
          </a:pPr>
          <a:r>
            <a:rPr lang="en-US" sz="2000" kern="1200" dirty="0"/>
            <a:t>The governance framework must accommodate participatory, adaptive, and transparent processes to address power imbalances and ensure legitimacy.</a:t>
          </a:r>
          <a:endParaRPr lang="en-AU" sz="2000" kern="1200" dirty="0"/>
        </a:p>
      </dsp:txBody>
      <dsp:txXfrm rot="-5400000">
        <a:off x="2249311" y="184693"/>
        <a:ext cx="8600602" cy="2021714"/>
      </dsp:txXfrm>
    </dsp:sp>
    <dsp:sp modelId="{75146E03-4170-4F0E-B6CB-BF2E1245AA77}">
      <dsp:nvSpPr>
        <dsp:cNvPr id="0" name=""/>
        <dsp:cNvSpPr/>
      </dsp:nvSpPr>
      <dsp:spPr>
        <a:xfrm>
          <a:off x="0" y="65627"/>
          <a:ext cx="2178979" cy="23903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b="1" kern="1200" dirty="0"/>
            <a:t>1. Vertical and horizontal dispersion</a:t>
          </a:r>
        </a:p>
      </dsp:txBody>
      <dsp:txXfrm>
        <a:off x="106369" y="171996"/>
        <a:ext cx="1966241" cy="2177604"/>
      </dsp:txXfrm>
    </dsp:sp>
    <dsp:sp modelId="{72ED68CD-C64D-41AD-83D3-ABF65511C1EC}">
      <dsp:nvSpPr>
        <dsp:cNvPr id="0" name=""/>
        <dsp:cNvSpPr/>
      </dsp:nvSpPr>
      <dsp:spPr>
        <a:xfrm rot="5400000">
          <a:off x="5457318" y="-579525"/>
          <a:ext cx="2293958" cy="8709972"/>
        </a:xfrm>
        <a:prstGeom prst="round2SameRect">
          <a:avLst/>
        </a:prstGeom>
        <a:solidFill>
          <a:schemeClr val="accent3">
            <a:tint val="40000"/>
            <a:alpha val="90000"/>
            <a:hueOff val="-6241729"/>
            <a:satOff val="55432"/>
            <a:lumOff val="1626"/>
            <a:alphaOff val="0"/>
          </a:schemeClr>
        </a:solidFill>
        <a:ln w="25400" cap="flat" cmpd="sng" algn="ctr">
          <a:solidFill>
            <a:schemeClr val="accent3">
              <a:tint val="40000"/>
              <a:alpha val="90000"/>
              <a:hueOff val="-6241729"/>
              <a:satOff val="55432"/>
              <a:lumOff val="16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Governance efforts often face challenges in aligning policy instruments across different scales and sectors. Policies that work well for one group (e.g., local communities) may conflict with those designed for others (e.g., national economic goals).</a:t>
          </a:r>
          <a:endParaRPr lang="en-AU" sz="2000" kern="1200" dirty="0"/>
        </a:p>
        <a:p>
          <a:pPr marL="228600" lvl="1" indent="-228600" algn="l" defTabSz="889000">
            <a:lnSpc>
              <a:spcPct val="90000"/>
            </a:lnSpc>
            <a:spcBef>
              <a:spcPct val="0"/>
            </a:spcBef>
            <a:spcAft>
              <a:spcPct val="15000"/>
            </a:spcAft>
            <a:buChar char="•"/>
          </a:pPr>
          <a:r>
            <a:rPr lang="en-US" sz="2000" kern="1200" dirty="0"/>
            <a:t>Need to balance the interests of stakeholders with differing values, from local communities to global beneficiaries. 
Differing cultural and ideological perceptions of nature (e.g., intrinsic versus utilitarian values) add complexity to governance negotiations.</a:t>
          </a:r>
          <a:endParaRPr lang="en-AU" sz="2000" kern="1200" dirty="0"/>
        </a:p>
      </dsp:txBody>
      <dsp:txXfrm rot="-5400000">
        <a:off x="2249311" y="2740464"/>
        <a:ext cx="8597990" cy="2069994"/>
      </dsp:txXfrm>
    </dsp:sp>
    <dsp:sp modelId="{63A69B9C-1679-4D7E-9177-54C6DA8AB88A}">
      <dsp:nvSpPr>
        <dsp:cNvPr id="0" name=""/>
        <dsp:cNvSpPr/>
      </dsp:nvSpPr>
      <dsp:spPr>
        <a:xfrm>
          <a:off x="0" y="2580667"/>
          <a:ext cx="2178979" cy="2390342"/>
        </a:xfrm>
        <a:prstGeom prst="roundRect">
          <a:avLst/>
        </a:prstGeom>
        <a:solidFill>
          <a:schemeClr val="accent3">
            <a:hueOff val="-6137629"/>
            <a:satOff val="49609"/>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b="1" kern="1200" dirty="0"/>
            <a:t>2. Diverse actors and values</a:t>
          </a:r>
        </a:p>
      </dsp:txBody>
      <dsp:txXfrm>
        <a:off x="106369" y="2687036"/>
        <a:ext cx="1966241" cy="21776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IE" b="1" dirty="0"/>
              <a:t>Understanding Nature-Based Solutions: An Overview</a:t>
            </a:r>
            <a:endParaRPr lang="en-IE" dirty="0"/>
          </a:p>
          <a:p>
            <a:pPr>
              <a:buFont typeface="Arial" panose="020B0604020202020204" pitchFamily="34" charset="0"/>
              <a:buChar char="•"/>
            </a:pPr>
            <a:r>
              <a:rPr lang="en-IE" b="1" dirty="0"/>
              <a:t>NBS</a:t>
            </a:r>
            <a:r>
              <a:rPr lang="en-IE" dirty="0"/>
              <a:t> are strategies that use natural systems (e.g., forests, wetlands, green spaces) to address urban and environmental challenges.</a:t>
            </a:r>
          </a:p>
          <a:p>
            <a:pPr>
              <a:buFont typeface="Arial" panose="020B0604020202020204" pitchFamily="34" charset="0"/>
              <a:buChar char="•"/>
            </a:pPr>
            <a:r>
              <a:rPr lang="en-IE" dirty="0"/>
              <a:t>Focus on </a:t>
            </a:r>
            <a:r>
              <a:rPr lang="en-IE" b="1" dirty="0"/>
              <a:t>climate adaptation</a:t>
            </a:r>
            <a:r>
              <a:rPr lang="en-IE" dirty="0"/>
              <a:t>, </a:t>
            </a:r>
            <a:r>
              <a:rPr lang="en-IE" b="1" dirty="0"/>
              <a:t>biodiversity</a:t>
            </a:r>
            <a:r>
              <a:rPr lang="en-IE" dirty="0"/>
              <a:t>, </a:t>
            </a:r>
            <a:r>
              <a:rPr lang="en-IE" b="1" dirty="0"/>
              <a:t>health benefits</a:t>
            </a:r>
            <a:r>
              <a:rPr lang="en-IE" dirty="0"/>
              <a:t>, and </a:t>
            </a:r>
            <a:r>
              <a:rPr lang="en-IE" b="1" dirty="0"/>
              <a:t>economic advantages</a:t>
            </a:r>
            <a:r>
              <a:rPr lang="en-IE" dirty="0"/>
              <a:t>.</a:t>
            </a:r>
          </a:p>
          <a:p>
            <a:pPr marL="0" lvl="0" indent="0" algn="l" rtl="0">
              <a:spcBef>
                <a:spcPts val="0"/>
              </a:spcBef>
              <a:spcAft>
                <a:spcPts val="0"/>
              </a:spcAft>
              <a:buNone/>
            </a:pPr>
            <a:r>
              <a:rPr lang="en-IE" b="1" dirty="0"/>
              <a:t>Primary Source</a:t>
            </a:r>
            <a:r>
              <a:rPr lang="en-IE" dirty="0"/>
              <a:t>: Insights from EU research projects.</a:t>
            </a:r>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IE" sz="1200" b="1" dirty="0"/>
              <a:t>Key Considerations for Successful NBS Projects</a:t>
            </a:r>
            <a:endParaRPr lang="en-IE" sz="1200" dirty="0"/>
          </a:p>
          <a:p>
            <a:pPr>
              <a:buFont typeface="Arial" panose="020B0604020202020204" pitchFamily="34" charset="0"/>
              <a:buChar char="•"/>
            </a:pPr>
            <a:r>
              <a:rPr lang="en-IE" sz="1200" dirty="0"/>
              <a:t>Implementation requires </a:t>
            </a:r>
            <a:r>
              <a:rPr lang="en-IE" sz="1200" b="1" dirty="0"/>
              <a:t>integrating NBS into urban planning</a:t>
            </a:r>
            <a:r>
              <a:rPr lang="en-IE" sz="1200" dirty="0"/>
              <a:t> frameworks and </a:t>
            </a:r>
            <a:r>
              <a:rPr lang="en-IE" sz="1200" b="1" dirty="0"/>
              <a:t>regulatory processes</a:t>
            </a:r>
            <a:r>
              <a:rPr lang="en-IE" sz="1200" dirty="0"/>
              <a:t>.</a:t>
            </a:r>
          </a:p>
          <a:p>
            <a:pPr>
              <a:buFont typeface="Arial" panose="020B0604020202020204" pitchFamily="34" charset="0"/>
              <a:buChar char="•"/>
            </a:pPr>
            <a:r>
              <a:rPr lang="en-IE" sz="1200" dirty="0"/>
              <a:t>Securing </a:t>
            </a:r>
            <a:r>
              <a:rPr lang="en-IE" sz="1200" b="1" dirty="0"/>
              <a:t>funding</a:t>
            </a:r>
            <a:r>
              <a:rPr lang="en-IE" sz="1200" dirty="0"/>
              <a:t> through </a:t>
            </a:r>
            <a:r>
              <a:rPr lang="en-IE" sz="1200" b="1" dirty="0"/>
              <a:t>EU programs</a:t>
            </a:r>
            <a:r>
              <a:rPr lang="en-IE" sz="1200" dirty="0"/>
              <a:t> (e.g., </a:t>
            </a:r>
            <a:r>
              <a:rPr lang="en-IE" sz="1200" b="1" dirty="0"/>
              <a:t>Horizon Europe</a:t>
            </a:r>
            <a:r>
              <a:rPr lang="en-IE" sz="1200" dirty="0"/>
              <a:t>, </a:t>
            </a:r>
            <a:r>
              <a:rPr lang="en-IE" sz="1200" b="1" dirty="0"/>
              <a:t>LIFE Program</a:t>
            </a:r>
            <a:r>
              <a:rPr lang="en-IE" sz="1200" dirty="0"/>
              <a:t>) is essential for project scale-up.</a:t>
            </a:r>
          </a:p>
          <a:p>
            <a:pPr>
              <a:buFont typeface="Arial" panose="020B0604020202020204" pitchFamily="34" charset="0"/>
              <a:buChar char="•"/>
            </a:pPr>
            <a:r>
              <a:rPr lang="en-IE" sz="1200" b="1" dirty="0"/>
              <a:t>Stakeholder collaboration</a:t>
            </a:r>
            <a:r>
              <a:rPr lang="en-IE" sz="1200" dirty="0"/>
              <a:t>, including governments, businesses, and communities, ensures effective implementation and maintenance of NBS.</a:t>
            </a: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1162111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2695911-293C-050F-8049-52AF4073E68A}"/>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C49D0B3B-48F3-84EB-5A84-41587DC7FC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E77B7D64-76A7-5358-F9E4-CEC703A59FD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A98C48C9-EAA7-8BDD-74B0-F0C5B3390D8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74261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C5CE6EB8-5F7C-6CE5-0380-54A917D5B9AE}"/>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08117468-E2CB-A282-652F-81402F75514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7E67065-1B2F-D2F6-816E-A16B7AB74E8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lang="en-IE" dirty="0"/>
          </a:p>
        </p:txBody>
      </p:sp>
      <p:sp>
        <p:nvSpPr>
          <p:cNvPr id="225" name="Google Shape;225;g2ca2507d12e_0_0:notes">
            <a:extLst>
              <a:ext uri="{FF2B5EF4-FFF2-40B4-BE49-F238E27FC236}">
                <a16:creationId xmlns:a16="http://schemas.microsoft.com/office/drawing/2014/main" id="{4E777522-3B70-737B-5E32-38393C0B133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68019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13266553b8_1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313266553b8_1_3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dirty="0"/>
              <a:t>Demonstrable financial returns can help fast track NBS deployment</a:t>
            </a:r>
            <a:endParaRPr dirty="0"/>
          </a:p>
        </p:txBody>
      </p:sp>
      <p:sp>
        <p:nvSpPr>
          <p:cNvPr id="475" name="Google Shape;475;g313266553b8_1_3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6D8F0358-1EC2-6409-DBF2-76D6DEE58541}"/>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6EC6937E-5E84-59A4-688A-1752A4B236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2A618633-EA47-50B4-DBAE-C3BEE51AF99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GB" sz="1200" b="1" dirty="0">
                <a:solidFill>
                  <a:srgbClr val="434343"/>
                </a:solidFill>
                <a:highlight>
                  <a:schemeClr val="lt1"/>
                </a:highlight>
                <a:latin typeface="Calibri"/>
                <a:ea typeface="Calibri"/>
                <a:cs typeface="Calibri"/>
                <a:sym typeface="Calibri"/>
              </a:rPr>
              <a:t>Nature-based solutions (NBS) and Nature-based Enterprises (NBEs) play an important role in a Nature-Positive Economy</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GB" sz="1200" b="1" dirty="0">
                <a:solidFill>
                  <a:srgbClr val="7F7F7F"/>
                </a:solidFill>
                <a:sym typeface="Calibri"/>
              </a:rPr>
              <a:t>However, nature is in freefall – combined and intertwined with the climate and pollution crisis, our planet is in a perilous condition right now with increased frequency and severity of natural disasters resulting in increasingly devastating impacts.​</a:t>
            </a: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29788251-CFFC-AEE8-92D7-2951D759108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1487817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A6F9F303-E75E-F78D-2645-17B20B0A8F72}"/>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1DF62686-39A4-0070-41C9-24E0D6B41C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D8BBAB90-49E0-13C1-8880-0B42528DCE0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D2CA0230-114A-E866-F6FD-DAA7E6F88D5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156288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BE96CBD-1C32-1DAB-D5B0-C2E505198660}"/>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3947A960-8216-B212-EBC5-2984A3BC34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8785C3F1-0104-06DE-B680-C5959913513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CF8B0FDB-97BF-A044-AD3E-F950F0902FF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2972124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C4C09BC-E26A-5B24-6B60-228984F58FE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88E520F9-566A-5316-A002-1CDF2CF5CF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2E2DA9D-3C09-B68B-25CF-80E19D5763A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Working with, and changing policy is needed to address these issues</a:t>
            </a:r>
            <a:endParaRPr dirty="0"/>
          </a:p>
        </p:txBody>
      </p:sp>
      <p:sp>
        <p:nvSpPr>
          <p:cNvPr id="225" name="Google Shape;225;g2ca2507d12e_0_0:notes">
            <a:extLst>
              <a:ext uri="{FF2B5EF4-FFF2-40B4-BE49-F238E27FC236}">
                <a16:creationId xmlns:a16="http://schemas.microsoft.com/office/drawing/2014/main" id="{865BDC1F-8A00-9776-F915-311F1B7ECC1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405560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6ECEBEB-CB79-9DEC-6595-CFB6E26DE35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51D4A8C6-95D6-EF6B-32CD-3FC9FF8D27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D72F4EA3-C976-ED4E-6B85-5700440EDDC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US" b="0" i="0" dirty="0">
                <a:effectLst/>
                <a:latin typeface="Arial" panose="020B0604020202020204" pitchFamily="34" charset="0"/>
              </a:rPr>
              <a:t>MLG can be understood in different ways. Either with the state still being the </a:t>
            </a:r>
            <a:r>
              <a:rPr lang="en-US" b="0" i="0" dirty="0" err="1">
                <a:effectLst/>
                <a:latin typeface="Arial" panose="020B0604020202020204" pitchFamily="34" charset="0"/>
              </a:rPr>
              <a:t>centre</a:t>
            </a:r>
            <a:r>
              <a:rPr lang="en-US" b="0" i="0" dirty="0">
                <a:effectLst/>
                <a:latin typeface="Arial" panose="020B0604020202020204" pitchFamily="34" charset="0"/>
              </a:rPr>
              <a:t> of defining collective goals or with more clear hierarchical structure (‘nested’ – figure on the left) or a more polycentric view (figure on the right). </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US" b="0" i="0" dirty="0">
                <a:effectLst/>
                <a:latin typeface="Arial" panose="020B0604020202020204" pitchFamily="34" charset="0"/>
              </a:rPr>
              <a:t>In the former, local levels governments and domestic interest groups still have some abilities for influence and can create powerful alliances at the global level. Yet, they still primarily depend on national level governance since the national level provides opportunities for going local or global. </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US" b="0" i="0" dirty="0">
                <a:effectLst/>
                <a:latin typeface="Arial" panose="020B0604020202020204" pitchFamily="34" charset="0"/>
              </a:rPr>
              <a:t>In the polycentric view, there are no clear structures and hierarchies, only ‘spheres of authority’ (Rosenau 1997) or ‘complex overlapping networks’ (Bache and Flinders 2004), and state and non-state actors can also have interrelated and simultaneous influence. </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US" b="0" i="0" dirty="0">
                <a:effectLst/>
                <a:latin typeface="Arial" panose="020B0604020202020204" pitchFamily="34" charset="0"/>
              </a:rPr>
              <a:t>These two views are not necessarily mutually exclusive. </a:t>
            </a:r>
            <a:endParaRPr dirty="0"/>
          </a:p>
        </p:txBody>
      </p:sp>
      <p:sp>
        <p:nvSpPr>
          <p:cNvPr id="225" name="Google Shape;225;g2ca2507d12e_0_0:notes">
            <a:extLst>
              <a:ext uri="{FF2B5EF4-FFF2-40B4-BE49-F238E27FC236}">
                <a16:creationId xmlns:a16="http://schemas.microsoft.com/office/drawing/2014/main" id="{B6940F09-A976-1E4E-769D-C498ED7201E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77054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DC79635F-C41E-5BEC-99EF-A1086FE29F65}"/>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994FC91D-BAC2-DE49-7FDD-76A24C94B8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EB88D108-AAE3-2C28-9CF9-1C031EAB0F0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DC74FFC2-89EC-7200-DF96-6D6FBF4AB03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234763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Think of an example</a:t>
            </a: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2640782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7065449-12D6-396D-6028-F1AD75598484}"/>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A09AA65F-FEDC-CBEB-6349-5A20BDADFE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C929C07-28FB-FEB5-5813-32113B106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2982F6F0-9932-5BCF-7CFA-530ACF6767F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3336338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37504B34-C4D7-DEA8-4294-3C26B8E1D52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0006AEFB-09A7-5C6B-6DAA-E6508CD599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2F482A90-0DFD-1D5E-569C-8F67459A9A1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DBAA4149-FDDE-4618-5F91-7363BC11166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2518523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ECCFEC15-1103-7416-20B6-47F499EDCA8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2841057-D981-7D47-A531-F7E158E751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D677D7AF-7721-AD82-E105-CEB004FFE81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4A163117-E9DD-E287-F1AE-DE226411B10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4145666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041AC8E3-0246-AD04-CD7D-8310A72B6702}"/>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2FB63C23-9560-3C46-41E6-70D12E400F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9361AF68-3276-56F3-63A4-294CE3A76CE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F3A68931-8790-1222-C8DA-3F2F7986EBE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1783461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2FFB998-4C43-E042-B91D-972826E2932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CE75D30E-836C-CEE1-4F20-DCFFDE1743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F5091C8-CD91-6B5D-9C6B-2D030DE94BE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spcAft>
                <a:spcPts val="1200"/>
              </a:spcAft>
            </a:pPr>
            <a:r>
              <a:rPr lang="en-IE" b="0" i="0" dirty="0">
                <a:solidFill>
                  <a:srgbClr val="222222"/>
                </a:solidFill>
                <a:effectLst/>
                <a:latin typeface="-apple-system"/>
              </a:rPr>
              <a:t>Zhou, K., Kong, F., Yin, H. </a:t>
            </a:r>
            <a:r>
              <a:rPr lang="en-IE" b="0" i="1" dirty="0">
                <a:solidFill>
                  <a:srgbClr val="222222"/>
                </a:solidFill>
                <a:effectLst/>
                <a:latin typeface="-apple-system"/>
              </a:rPr>
              <a:t>et al.</a:t>
            </a:r>
            <a:r>
              <a:rPr lang="en-IE" b="0" i="0" dirty="0">
                <a:solidFill>
                  <a:srgbClr val="222222"/>
                </a:solidFill>
                <a:effectLst/>
                <a:latin typeface="-apple-system"/>
              </a:rPr>
              <a:t> Urban flood risk management needs nature-based solutions: a coupled social-ecological system perspective. </a:t>
            </a:r>
            <a:r>
              <a:rPr lang="en-IE" b="0" i="1" dirty="0" err="1">
                <a:solidFill>
                  <a:srgbClr val="222222"/>
                </a:solidFill>
                <a:effectLst/>
                <a:latin typeface="-apple-system"/>
              </a:rPr>
              <a:t>npj</a:t>
            </a:r>
            <a:r>
              <a:rPr lang="en-IE" b="0" i="1" dirty="0">
                <a:solidFill>
                  <a:srgbClr val="222222"/>
                </a:solidFill>
                <a:effectLst/>
                <a:latin typeface="-apple-system"/>
              </a:rPr>
              <a:t> Urban Sustain</a:t>
            </a:r>
            <a:r>
              <a:rPr lang="en-IE" b="0" i="0" dirty="0">
                <a:solidFill>
                  <a:srgbClr val="222222"/>
                </a:solidFill>
                <a:effectLst/>
                <a:latin typeface="-apple-system"/>
              </a:rPr>
              <a:t> </a:t>
            </a:r>
            <a:r>
              <a:rPr lang="en-IE" b="1" i="0" dirty="0">
                <a:solidFill>
                  <a:srgbClr val="222222"/>
                </a:solidFill>
                <a:effectLst/>
                <a:latin typeface="-apple-system"/>
              </a:rPr>
              <a:t>4</a:t>
            </a:r>
            <a:r>
              <a:rPr lang="en-IE" b="0" i="0" dirty="0">
                <a:solidFill>
                  <a:srgbClr val="222222"/>
                </a:solidFill>
                <a:effectLst/>
                <a:latin typeface="-apple-system"/>
              </a:rPr>
              <a:t>, 25 (2024). https://</a:t>
            </a:r>
            <a:r>
              <a:rPr lang="en-IE" b="0" i="0" dirty="0" err="1">
                <a:solidFill>
                  <a:srgbClr val="222222"/>
                </a:solidFill>
                <a:effectLst/>
                <a:latin typeface="-apple-system"/>
              </a:rPr>
              <a:t>doi.org</a:t>
            </a:r>
            <a:r>
              <a:rPr lang="en-IE" b="0" i="0" dirty="0">
                <a:solidFill>
                  <a:srgbClr val="222222"/>
                </a:solidFill>
                <a:effectLst/>
                <a:latin typeface="-apple-system"/>
              </a:rPr>
              <a:t>/10.1038/s42949-024-00162-z</a:t>
            </a:r>
          </a:p>
          <a:p>
            <a:br>
              <a:rPr lang="en-IE" dirty="0"/>
            </a:br>
            <a:endParaRPr lang="en-IE" sz="1200" b="1" dirty="0">
              <a:solidFill>
                <a:schemeClr val="accent2"/>
              </a:solidFill>
            </a:endParaRPr>
          </a:p>
        </p:txBody>
      </p:sp>
      <p:sp>
        <p:nvSpPr>
          <p:cNvPr id="225" name="Google Shape;225;g2ca2507d12e_0_0:notes">
            <a:extLst>
              <a:ext uri="{FF2B5EF4-FFF2-40B4-BE49-F238E27FC236}">
                <a16:creationId xmlns:a16="http://schemas.microsoft.com/office/drawing/2014/main" id="{A6283E88-E04E-B43E-880A-59E8E571E35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25077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A1649B2F-AF44-0846-EE89-E70E3146E5D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20596D14-A747-2F18-2B14-0CFACF3F00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ACAF252-43F3-6868-F870-F2DC7C58FC8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r>
              <a:rPr lang="en-IE" dirty="0"/>
              <a:t>https://</a:t>
            </a:r>
            <a:r>
              <a:rPr lang="en-IE" dirty="0" err="1"/>
              <a:t>sdgs.un.org</a:t>
            </a:r>
            <a:r>
              <a:rPr lang="en-IE" dirty="0"/>
              <a:t>/goals</a:t>
            </a:r>
            <a:endParaRPr dirty="0"/>
          </a:p>
        </p:txBody>
      </p:sp>
      <p:sp>
        <p:nvSpPr>
          <p:cNvPr id="225" name="Google Shape;225;g2ca2507d12e_0_0:notes">
            <a:extLst>
              <a:ext uri="{FF2B5EF4-FFF2-40B4-BE49-F238E27FC236}">
                <a16:creationId xmlns:a16="http://schemas.microsoft.com/office/drawing/2014/main" id="{6B84F2CF-78FD-5950-D269-C267C1C61FE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51938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C7918B05-AB69-8A67-89C4-56389CDECB80}"/>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4D9723F5-1CBB-9A3D-FFE6-A9C7B36436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80D2CD73-8772-E03F-5520-DE3C0E5DB4F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r>
              <a:rPr lang="en-IE" dirty="0"/>
              <a:t>https://</a:t>
            </a:r>
            <a:r>
              <a:rPr lang="en-IE" dirty="0" err="1"/>
              <a:t>sdgs.un.org</a:t>
            </a:r>
            <a:r>
              <a:rPr lang="en-IE" dirty="0"/>
              <a:t>/goals</a:t>
            </a:r>
            <a:endParaRPr dirty="0"/>
          </a:p>
        </p:txBody>
      </p:sp>
      <p:sp>
        <p:nvSpPr>
          <p:cNvPr id="225" name="Google Shape;225;g2ca2507d12e_0_0:notes">
            <a:extLst>
              <a:ext uri="{FF2B5EF4-FFF2-40B4-BE49-F238E27FC236}">
                <a16:creationId xmlns:a16="http://schemas.microsoft.com/office/drawing/2014/main" id="{C2BA91C3-80A8-DDE3-952D-00E13E7CBD7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336331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67C9B48-3894-55E1-9564-C36B59D1FF1E}"/>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F0903A33-06D5-7896-C7AC-1FB1D6C992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FD5F9288-F2C8-FBB2-C1D7-DA13B7D80F1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r>
              <a:rPr lang="en-IE" dirty="0"/>
              <a:t>https://</a:t>
            </a:r>
            <a:r>
              <a:rPr lang="en-IE" dirty="0" err="1"/>
              <a:t>sdgs.un.org</a:t>
            </a:r>
            <a:r>
              <a:rPr lang="en-IE" dirty="0"/>
              <a:t>/goals</a:t>
            </a:r>
            <a:endParaRPr dirty="0"/>
          </a:p>
        </p:txBody>
      </p:sp>
      <p:sp>
        <p:nvSpPr>
          <p:cNvPr id="225" name="Google Shape;225;g2ca2507d12e_0_0:notes">
            <a:extLst>
              <a:ext uri="{FF2B5EF4-FFF2-40B4-BE49-F238E27FC236}">
                <a16:creationId xmlns:a16="http://schemas.microsoft.com/office/drawing/2014/main" id="{59DB98D0-86C4-7702-AF79-103BB4DFE59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48809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22F32A0-A1B7-4E45-025A-8F4839E4FD46}"/>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E05010E3-11AB-138F-EA3A-53389F0A14C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FF246632-7557-8C0D-5D6B-322DA8F5AB9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r>
              <a:rPr lang="en-IE" dirty="0"/>
              <a:t>https://</a:t>
            </a:r>
            <a:r>
              <a:rPr lang="en-IE" dirty="0" err="1"/>
              <a:t>sdgs.un.org</a:t>
            </a:r>
            <a:r>
              <a:rPr lang="en-IE" dirty="0"/>
              <a:t>/goals</a:t>
            </a:r>
            <a:endParaRPr dirty="0"/>
          </a:p>
        </p:txBody>
      </p:sp>
      <p:sp>
        <p:nvSpPr>
          <p:cNvPr id="225" name="Google Shape;225;g2ca2507d12e_0_0:notes">
            <a:extLst>
              <a:ext uri="{FF2B5EF4-FFF2-40B4-BE49-F238E27FC236}">
                <a16:creationId xmlns:a16="http://schemas.microsoft.com/office/drawing/2014/main" id="{B99A4A5A-5C68-7491-5FFF-72D8E5E3167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24018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DC0A4C85-3973-69EC-6A76-08503F60BFC6}"/>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42DFE3C5-6458-03FC-9CEB-61133A24D23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BF267F31-129A-E519-60B5-0EA0E3B13D1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r>
              <a:rPr lang="en-IE" dirty="0"/>
              <a:t>Photo Credit: </a:t>
            </a:r>
            <a:r>
              <a:rPr lang="en-IE" dirty="0" err="1"/>
              <a:t>Waterlands</a:t>
            </a:r>
            <a:r>
              <a:rPr lang="en-IE" dirty="0"/>
              <a:t> Eu Project: https://</a:t>
            </a:r>
            <a:r>
              <a:rPr lang="en-IE" dirty="0" err="1"/>
              <a:t>waterlands.eu</a:t>
            </a:r>
            <a:r>
              <a:rPr lang="en-IE" dirty="0"/>
              <a:t>/news-and-events/ambitous-new-eu-green-deal-project-waterlands-now-up-and-running/</a:t>
            </a:r>
            <a:endParaRPr dirty="0"/>
          </a:p>
        </p:txBody>
      </p:sp>
      <p:sp>
        <p:nvSpPr>
          <p:cNvPr id="225" name="Google Shape;225;g2ca2507d12e_0_0:notes">
            <a:extLst>
              <a:ext uri="{FF2B5EF4-FFF2-40B4-BE49-F238E27FC236}">
                <a16:creationId xmlns:a16="http://schemas.microsoft.com/office/drawing/2014/main" id="{34E924DA-409F-BB9B-2793-51ED046B2C4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68846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F5D1C-98B4-268E-D45F-B83FAA9DC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E0C36-BA30-61F4-C759-DAD20877E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C7D0D-3EC7-7130-2C65-3351CDBEAE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1ECAD2-3330-6975-16AD-EE60C288153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1185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1.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wo Content" type="twoObj">
  <p:cSld name="3_Two Content">
    <p:bg>
      <p:bgPr>
        <a:blipFill>
          <a:blip r:embed="rId2">
            <a:alphaModFix amt="50000"/>
          </a:blip>
          <a:stretch>
            <a:fillRect/>
          </a:stretch>
        </a:blip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6" name="Google Shape;26;p3"/>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7" name="Google Shape;27;p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3"/>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b="0" i="0" u="none" strike="noStrike" cap="none">
                <a:solidFill>
                  <a:srgbClr val="019266"/>
                </a:solidFill>
                <a:latin typeface="Gill Sans"/>
                <a:ea typeface="Gill Sans"/>
                <a:cs typeface="Gill Sans"/>
                <a:sym typeface="Gill Sans"/>
              </a:rPr>
              <a:t>‹#›</a:t>
            </a:fld>
            <a:endParaRPr sz="900" b="0" i="0" u="none" strike="noStrike" cap="none">
              <a:solidFill>
                <a:srgbClr val="019266"/>
              </a:solidFill>
              <a:latin typeface="Gill Sans"/>
              <a:ea typeface="Gill Sans"/>
              <a:cs typeface="Gill Sans"/>
              <a:sym typeface="Gill Sans"/>
            </a:endParaRPr>
          </a:p>
        </p:txBody>
      </p:sp>
      <p:pic>
        <p:nvPicPr>
          <p:cNvPr id="29" name="Google Shape;29;p3"/>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30" name="Google Shape;30;p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31" name="Google Shape;31;p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18734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mt="50000"/>
          </a:blip>
          <a:stretch>
            <a:fillRect/>
          </a:stretch>
        </a:blipFill>
        <a:effectLst/>
      </p:bgPr>
    </p:bg>
    <p:spTree>
      <p:nvGrpSpPr>
        <p:cNvPr id="1" name="Shape 150"/>
        <p:cNvGrpSpPr/>
        <p:nvPr/>
      </p:nvGrpSpPr>
      <p:grpSpPr>
        <a:xfrm>
          <a:off x="0" y="0"/>
          <a:ext cx="0" cy="0"/>
          <a:chOff x="0" y="0"/>
          <a:chExt cx="0" cy="0"/>
        </a:xfrm>
      </p:grpSpPr>
      <p:sp>
        <p:nvSpPr>
          <p:cNvPr id="151" name="Google Shape;151;p17"/>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54" name="Google Shape;154;p17"/>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5" name="Google Shape;155;p17"/>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6" name="Google Shape;156;p17"/>
          <p:cNvPicPr preferRelativeResize="0"/>
          <p:nvPr/>
        </p:nvPicPr>
        <p:blipFill rotWithShape="1">
          <a:blip r:embed="rId3">
            <a:alphaModFix/>
          </a:blip>
          <a:srcRect/>
          <a:stretch/>
        </p:blipFill>
        <p:spPr>
          <a:xfrm>
            <a:off x="446534" y="138953"/>
            <a:ext cx="1945497" cy="720000"/>
          </a:xfrm>
          <a:prstGeom prst="rect">
            <a:avLst/>
          </a:prstGeom>
          <a:noFill/>
          <a:ln>
            <a:noFill/>
          </a:ln>
        </p:spPr>
      </p:pic>
    </p:spTree>
    <p:extLst>
      <p:ext uri="{BB962C8B-B14F-4D97-AF65-F5344CB8AC3E}">
        <p14:creationId xmlns:p14="http://schemas.microsoft.com/office/powerpoint/2010/main" val="286361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8"/>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2" name="Google Shape;72;p8"/>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73" name="Google Shape;73;p8"/>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74" name="Google Shape;74;p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75" name="Google Shape;75;p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315263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mt="50000"/>
          </a:blip>
          <a:stretch>
            <a:fillRect/>
          </a:stretch>
        </a:blipFill>
        <a:effectLst/>
      </p:bgPr>
    </p:bg>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5" name="Google Shape;125;p14"/>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6" name="Google Shape;126;p14"/>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7" name="Google Shape;127;p14"/>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8" name="Google Shape;128;p14"/>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14"/>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30" name="Google Shape;130;p1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31" name="Google Shape;131;p1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387261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7"/>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92" name="Google Shape;92;p17"/>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93" name="Google Shape;93;p17"/>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94" name="Google Shape;94;p17"/>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0" i="0" u="none" strike="noStrike" cap="none">
                <a:solidFill>
                  <a:srgbClr val="019266"/>
                </a:solidFill>
                <a:latin typeface="Gill Sans"/>
                <a:ea typeface="Gill Sans"/>
                <a:cs typeface="Gill Sans"/>
                <a:sym typeface="Gill Sans"/>
              </a:rPr>
              <a:t>‹#›</a:t>
            </a:fld>
            <a:endParaRPr sz="900" b="0" i="0" u="none" strike="noStrike" cap="none">
              <a:solidFill>
                <a:srgbClr val="019266"/>
              </a:solidFill>
              <a:latin typeface="Gill Sans"/>
              <a:ea typeface="Gill Sans"/>
              <a:cs typeface="Gill Sans"/>
              <a:sym typeface="Gill Sans"/>
            </a:endParaRPr>
          </a:p>
        </p:txBody>
      </p:sp>
      <p:pic>
        <p:nvPicPr>
          <p:cNvPr id="95" name="Google Shape;95;p17"/>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96" name="Google Shape;96;p17"/>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97" name="Google Shape;97;p17"/>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98" name="Google Shape;98;p17"/>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423502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9" r:id="rId3"/>
    <p:sldLayoutId id="2147483665" r:id="rId4"/>
    <p:sldLayoutId id="2147483668" r:id="rId5"/>
    <p:sldLayoutId id="2147483670" r:id="rId6"/>
    <p:sldLayoutId id="2147483671" r:id="rId7"/>
    <p:sldLayoutId id="2147483673" r:id="rId8"/>
    <p:sldLayoutId id="2147483674" r:id="rId9"/>
    <p:sldLayoutId id="214748367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hyperlink" Target="https://stapgef.org/sites/default/files/2021-06/Taking%20Nature%20Based%20Solutions%20to%20Scale%202021-01.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29.svg"/><Relationship Id="rId5" Type="http://schemas.openxmlformats.org/officeDocument/2006/relationships/diagramQuickStyle" Target="../diagrams/quickStyle1.xml"/><Relationship Id="rId10" Type="http://schemas.openxmlformats.org/officeDocument/2006/relationships/image" Target="../media/image28.png"/><Relationship Id="rId4" Type="http://schemas.openxmlformats.org/officeDocument/2006/relationships/diagramLayout" Target="../diagrams/layout1.xml"/><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pwc.com/gx/en/issues/esg/nature-and-biodiversity/managing-nature-risks-from-understanding-to-action.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hyperlink" Target="https://www.weforum.org/press/2020/01/half-of-world-s-gdp-moderately-or-highly-dependent-on-nature-says-new-repor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doi.org/10.1016/j.ecoser.2015.11.002" TargetMode="External"/><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21404" y="1593130"/>
            <a:ext cx="11149192" cy="2339165"/>
          </a:xfrm>
          <a:prstGeom prst="rect">
            <a:avLst/>
          </a:prstGeom>
          <a:noFill/>
          <a:ln>
            <a:noFill/>
          </a:ln>
        </p:spPr>
        <p:txBody>
          <a:bodyPr spcFirstLastPara="1" wrap="square" lIns="91425" tIns="45700" rIns="91425" bIns="45700" anchor="b" anchorCtr="0">
            <a:normAutofit/>
          </a:bodyPr>
          <a:lstStyle/>
          <a:p>
            <a:pPr>
              <a:buSzPct val="86630"/>
            </a:pPr>
            <a:r>
              <a:rPr lang="en-IE" dirty="0"/>
              <a:t>Nature-Based Solutions (NBS) Review</a:t>
            </a:r>
            <a:br>
              <a:rPr lang="en-IE" dirty="0"/>
            </a:br>
            <a:br>
              <a:rPr lang="en-IE" dirty="0"/>
            </a:br>
            <a:r>
              <a:rPr lang="en-IE" dirty="0"/>
              <a:t>Lecture (online)</a:t>
            </a:r>
            <a:endParaRPr dirty="0"/>
          </a:p>
        </p:txBody>
      </p:sp>
      <p:sp>
        <p:nvSpPr>
          <p:cNvPr id="217" name="Google Shape;217;p23"/>
          <p:cNvSpPr txBox="1">
            <a:spLocks noGrp="1"/>
          </p:cNvSpPr>
          <p:nvPr>
            <p:ph type="body" idx="2"/>
          </p:nvPr>
        </p:nvSpPr>
        <p:spPr>
          <a:xfrm>
            <a:off x="647481" y="4572000"/>
            <a:ext cx="6200128" cy="612776"/>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Trinity College Dublin</a:t>
            </a:r>
          </a:p>
          <a:p>
            <a:pPr marL="0" lvl="0" indent="0" algn="l" rtl="0">
              <a:lnSpc>
                <a:spcPct val="150000"/>
              </a:lnSpc>
              <a:spcBef>
                <a:spcPts val="0"/>
              </a:spcBef>
              <a:spcAft>
                <a:spcPts val="0"/>
              </a:spcAft>
              <a:buSzPts val="1656"/>
              <a:buNone/>
            </a:pPr>
            <a:r>
              <a:rPr lang="en-GB" i="1" dirty="0"/>
              <a:t>Content created in 2025</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2" name="Picture 2" descr="Identity - Trinity College Dublin">
            <a:extLst>
              <a:ext uri="{FF2B5EF4-FFF2-40B4-BE49-F238E27FC236}">
                <a16:creationId xmlns:a16="http://schemas.microsoft.com/office/drawing/2014/main" id="{6C796F0C-9868-AEF7-A547-0BA2C18736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06" t="19995" r="8874" b="15456"/>
          <a:stretch/>
        </p:blipFill>
        <p:spPr bwMode="auto">
          <a:xfrm>
            <a:off x="8592260" y="459636"/>
            <a:ext cx="2925971" cy="79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Upscaling NbS – How can it be done?</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10</a:t>
            </a:fld>
            <a:endParaRPr/>
          </a:p>
        </p:txBody>
      </p:sp>
      <p:sp>
        <p:nvSpPr>
          <p:cNvPr id="4" name="Text Placeholder 3">
            <a:extLst>
              <a:ext uri="{FF2B5EF4-FFF2-40B4-BE49-F238E27FC236}">
                <a16:creationId xmlns:a16="http://schemas.microsoft.com/office/drawing/2014/main" id="{45C68457-1CD0-1CEA-124E-E82AA9B9A46D}"/>
              </a:ext>
            </a:extLst>
          </p:cNvPr>
          <p:cNvSpPr>
            <a:spLocks noGrp="1"/>
          </p:cNvSpPr>
          <p:nvPr>
            <p:ph type="body" idx="1"/>
          </p:nvPr>
        </p:nvSpPr>
        <p:spPr>
          <a:xfrm>
            <a:off x="581192" y="1715955"/>
            <a:ext cx="5632835" cy="4492455"/>
          </a:xfrm>
        </p:spPr>
        <p:txBody>
          <a:bodyPr>
            <a:normAutofit fontScale="40000" lnSpcReduction="20000"/>
          </a:bodyPr>
          <a:lstStyle/>
          <a:p>
            <a:pPr marL="123444" indent="0">
              <a:buNone/>
            </a:pPr>
            <a:endParaRPr lang="de-DE" dirty="0"/>
          </a:p>
          <a:p>
            <a:pPr marL="123444" indent="0">
              <a:buNone/>
            </a:pPr>
            <a:r>
              <a:rPr lang="en-GB" sz="3400" dirty="0"/>
              <a:t>“Instead of piloting and implementing site specific projects, this approach involves thinking about how you might work within the system to operate at a higher and more leveraged scale. For example, instead of doing wetland restoration yourself, you might work to implement a national policy that will incentivise key landowners to restore wetlands in watersheds that they manage. Or you could develop a market-based strategy and partner with major seafood companies to implement sustainable seafood production.</a:t>
            </a:r>
          </a:p>
          <a:p>
            <a:pPr marL="123444" indent="0">
              <a:buNone/>
            </a:pPr>
            <a:endParaRPr lang="en-GB" sz="3400" dirty="0"/>
          </a:p>
          <a:p>
            <a:pPr marL="123444" indent="0">
              <a:buNone/>
            </a:pPr>
            <a:r>
              <a:rPr lang="en-GB" sz="3400" dirty="0"/>
              <a:t>Activities needed to go to scale under this approach include developing higher level strategies as well as raising the necessary resources and building the program team needed to implement these strategies.” (</a:t>
            </a:r>
            <a:r>
              <a:rPr lang="en-GB" sz="3400" dirty="0">
                <a:hlinkClick r:id="rId3">
                  <a:extLst>
                    <a:ext uri="{A12FA001-AC4F-418D-AE19-62706E023703}">
                      <ahyp:hlinkClr xmlns:ahyp="http://schemas.microsoft.com/office/drawing/2018/hyperlinkcolor" val="tx"/>
                    </a:ext>
                  </a:extLst>
                </a:hlinkClick>
              </a:rPr>
              <a:t>Salafsky et al., 2021</a:t>
            </a:r>
            <a:r>
              <a:rPr lang="en-GB" sz="3400" dirty="0"/>
              <a:t>)</a:t>
            </a:r>
            <a:endParaRPr lang="de-DE" sz="3400" dirty="0"/>
          </a:p>
          <a:p>
            <a:endParaRPr lang="de-DE" dirty="0"/>
          </a:p>
          <a:p>
            <a:endParaRPr lang="de-DE" dirty="0"/>
          </a:p>
          <a:p>
            <a:endParaRPr lang="en-GB" dirty="0"/>
          </a:p>
        </p:txBody>
      </p:sp>
      <p:pic>
        <p:nvPicPr>
          <p:cNvPr id="3" name="Picture 2">
            <a:extLst>
              <a:ext uri="{FF2B5EF4-FFF2-40B4-BE49-F238E27FC236}">
                <a16:creationId xmlns:a16="http://schemas.microsoft.com/office/drawing/2014/main" id="{A40948B2-7320-52C1-66CE-536643DA13C8}"/>
              </a:ext>
            </a:extLst>
          </p:cNvPr>
          <p:cNvPicPr>
            <a:picLocks noChangeAspect="1"/>
          </p:cNvPicPr>
          <p:nvPr/>
        </p:nvPicPr>
        <p:blipFill>
          <a:blip r:embed="rId4"/>
          <a:stretch>
            <a:fillRect/>
          </a:stretch>
        </p:blipFill>
        <p:spPr>
          <a:xfrm>
            <a:off x="6214027" y="1672812"/>
            <a:ext cx="5977973" cy="4900724"/>
          </a:xfrm>
          <a:prstGeom prst="rect">
            <a:avLst/>
          </a:prstGeom>
        </p:spPr>
      </p:pic>
    </p:spTree>
    <p:extLst>
      <p:ext uri="{BB962C8B-B14F-4D97-AF65-F5344CB8AC3E}">
        <p14:creationId xmlns:p14="http://schemas.microsoft.com/office/powerpoint/2010/main" val="44868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44090724-E0CE-F011-5E0A-D7754151F4CF}"/>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85637F5A-8147-601C-AEAB-DD6CC61EB50A}"/>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1. Tools for Scaling NBS </a:t>
            </a:r>
          </a:p>
        </p:txBody>
      </p:sp>
      <p:sp>
        <p:nvSpPr>
          <p:cNvPr id="2" name="Text Placeholder 1">
            <a:extLst>
              <a:ext uri="{FF2B5EF4-FFF2-40B4-BE49-F238E27FC236}">
                <a16:creationId xmlns:a16="http://schemas.microsoft.com/office/drawing/2014/main" id="{ED7F8538-732B-DB56-64CB-BAD2F6676F9A}"/>
              </a:ext>
            </a:extLst>
          </p:cNvPr>
          <p:cNvSpPr>
            <a:spLocks noGrp="1"/>
          </p:cNvSpPr>
          <p:nvPr>
            <p:ph type="body" idx="1"/>
          </p:nvPr>
        </p:nvSpPr>
        <p:spPr>
          <a:xfrm>
            <a:off x="447816" y="995685"/>
            <a:ext cx="7164267" cy="3905318"/>
          </a:xfrm>
        </p:spPr>
        <p:txBody>
          <a:bodyPr wrap="square" anchor="ctr">
            <a:normAutofit/>
          </a:bodyPr>
          <a:lstStyle/>
          <a:p>
            <a:r>
              <a:rPr lang="en-IE" sz="1600" b="1" dirty="0"/>
              <a:t>Evaluating and Measuring NBS Impact</a:t>
            </a:r>
            <a:endParaRPr lang="en-IE" sz="1600" dirty="0"/>
          </a:p>
          <a:p>
            <a:pPr>
              <a:buFont typeface="Arial" panose="020B0604020202020204" pitchFamily="34" charset="0"/>
              <a:buChar char="•"/>
            </a:pPr>
            <a:r>
              <a:rPr lang="en-IE" sz="1600" dirty="0"/>
              <a:t>Tools like </a:t>
            </a:r>
            <a:r>
              <a:rPr lang="en-IE" sz="1600" b="1" dirty="0"/>
              <a:t>GIS</a:t>
            </a:r>
            <a:r>
              <a:rPr lang="en-IE" sz="1600" dirty="0"/>
              <a:t>, </a:t>
            </a:r>
            <a:r>
              <a:rPr lang="en-IE" sz="1600" b="1" dirty="0"/>
              <a:t>remote sensing</a:t>
            </a:r>
            <a:r>
              <a:rPr lang="en-IE" sz="1600" dirty="0"/>
              <a:t>, and </a:t>
            </a:r>
            <a:r>
              <a:rPr lang="en-IE" sz="1600" b="1" dirty="0"/>
              <a:t>data analytics</a:t>
            </a:r>
            <a:r>
              <a:rPr lang="en-IE" sz="1600" dirty="0"/>
              <a:t> help assess the effectiveness of NBS in urban environments.</a:t>
            </a:r>
          </a:p>
          <a:p>
            <a:pPr>
              <a:buFont typeface="Arial" panose="020B0604020202020204" pitchFamily="34" charset="0"/>
              <a:buChar char="•"/>
            </a:pPr>
            <a:r>
              <a:rPr lang="en-IE" sz="1600" dirty="0"/>
              <a:t>Real-time monitoring tools, such as </a:t>
            </a:r>
            <a:r>
              <a:rPr lang="en-IE" sz="1600" b="1" dirty="0"/>
              <a:t>IoT sensors</a:t>
            </a:r>
            <a:r>
              <a:rPr lang="en-IE" sz="1600" dirty="0"/>
              <a:t>, provide insights into the performance of green infrastructure.</a:t>
            </a:r>
          </a:p>
          <a:p>
            <a:pPr>
              <a:buFont typeface="Arial" panose="020B0604020202020204" pitchFamily="34" charset="0"/>
              <a:buChar char="•"/>
            </a:pPr>
            <a:r>
              <a:rPr lang="en-IE" sz="1600" dirty="0"/>
              <a:t>The </a:t>
            </a:r>
            <a:r>
              <a:rPr lang="en-IE" sz="1600" b="1" dirty="0"/>
              <a:t>Ecosystem Services Toolkit</a:t>
            </a:r>
            <a:r>
              <a:rPr lang="en-IE" sz="1600" dirty="0"/>
              <a:t> and </a:t>
            </a:r>
            <a:r>
              <a:rPr lang="en-IE" sz="1600" b="1" dirty="0"/>
              <a:t>NBS Impact Assessment</a:t>
            </a:r>
            <a:r>
              <a:rPr lang="en-IE" sz="1600" dirty="0"/>
              <a:t> frameworks help cities quantify the social, environmental, and economic benefits of NBS.</a:t>
            </a:r>
          </a:p>
        </p:txBody>
      </p:sp>
      <p:sp>
        <p:nvSpPr>
          <p:cNvPr id="234" name="Text Placeholder 3">
            <a:extLst>
              <a:ext uri="{FF2B5EF4-FFF2-40B4-BE49-F238E27FC236}">
                <a16:creationId xmlns:a16="http://schemas.microsoft.com/office/drawing/2014/main" id="{917C0E72-DA61-707F-E0C4-2E34B1F51573}"/>
              </a:ext>
            </a:extLst>
          </p:cNvPr>
          <p:cNvSpPr>
            <a:spLocks noGrp="1"/>
          </p:cNvSpPr>
          <p:nvPr>
            <p:ph type="body" idx="2"/>
          </p:nvPr>
        </p:nvSpPr>
        <p:spPr>
          <a:xfrm>
            <a:off x="5740823" y="5262296"/>
            <a:ext cx="5869987" cy="689515"/>
          </a:xfrm>
        </p:spPr>
        <p:txBody>
          <a:bodyPr>
            <a:normAutofit/>
          </a:bodyPr>
          <a:lstStyle/>
          <a:p>
            <a:r>
              <a:rPr lang="en-US" dirty="0"/>
              <a:t>DEMONSTRATE IMPACT</a:t>
            </a:r>
          </a:p>
        </p:txBody>
      </p:sp>
      <p:sp>
        <p:nvSpPr>
          <p:cNvPr id="229" name="Google Shape;229;p24">
            <a:extLst>
              <a:ext uri="{FF2B5EF4-FFF2-40B4-BE49-F238E27FC236}">
                <a16:creationId xmlns:a16="http://schemas.microsoft.com/office/drawing/2014/main" id="{0341910E-84AC-E117-7842-646FD8BE4E26}"/>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11</a:t>
            </a:fld>
            <a:endParaRPr lang="en-IE"/>
          </a:p>
        </p:txBody>
      </p:sp>
      <p:pic>
        <p:nvPicPr>
          <p:cNvPr id="3" name="Graphic 2" descr="Contract outline">
            <a:extLst>
              <a:ext uri="{FF2B5EF4-FFF2-40B4-BE49-F238E27FC236}">
                <a16:creationId xmlns:a16="http://schemas.microsoft.com/office/drawing/2014/main" id="{51332508-5A6F-A7E6-E06C-6F2FC1E2ED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9634" y="2630718"/>
            <a:ext cx="2464550" cy="2464550"/>
          </a:xfrm>
          <a:prstGeom prst="rect">
            <a:avLst/>
          </a:prstGeom>
        </p:spPr>
      </p:pic>
      <p:pic>
        <p:nvPicPr>
          <p:cNvPr id="4" name="Graphic 3" descr="CheckList outline">
            <a:extLst>
              <a:ext uri="{FF2B5EF4-FFF2-40B4-BE49-F238E27FC236}">
                <a16:creationId xmlns:a16="http://schemas.microsoft.com/office/drawing/2014/main" id="{3F261C3B-87CA-BA0C-93E3-1A5B65D6E0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3445" y="491195"/>
            <a:ext cx="2359231" cy="2359231"/>
          </a:xfrm>
          <a:prstGeom prst="rect">
            <a:avLst/>
          </a:prstGeom>
        </p:spPr>
      </p:pic>
    </p:spTree>
    <p:extLst>
      <p:ext uri="{BB962C8B-B14F-4D97-AF65-F5344CB8AC3E}">
        <p14:creationId xmlns:p14="http://schemas.microsoft.com/office/powerpoint/2010/main" val="146885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12B44739-E595-0F9C-408D-4B993283235B}"/>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F34B844A-0496-5B98-A3D2-C226E7A4882F}"/>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2. Tools for Scaling NBS </a:t>
            </a:r>
          </a:p>
        </p:txBody>
      </p:sp>
      <p:graphicFrame>
        <p:nvGraphicFramePr>
          <p:cNvPr id="5" name="Diagram 4">
            <a:extLst>
              <a:ext uri="{FF2B5EF4-FFF2-40B4-BE49-F238E27FC236}">
                <a16:creationId xmlns:a16="http://schemas.microsoft.com/office/drawing/2014/main" id="{EF477890-B297-83A1-CC3B-3A9B4213A2FE}"/>
              </a:ext>
            </a:extLst>
          </p:cNvPr>
          <p:cNvGraphicFramePr/>
          <p:nvPr>
            <p:extLst>
              <p:ext uri="{D42A27DB-BD31-4B8C-83A1-F6EECF244321}">
                <p14:modId xmlns:p14="http://schemas.microsoft.com/office/powerpoint/2010/main" val="634268409"/>
              </p:ext>
            </p:extLst>
          </p:nvPr>
        </p:nvGraphicFramePr>
        <p:xfrm>
          <a:off x="1145400" y="995685"/>
          <a:ext cx="7164267" cy="3905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4" name="Text Placeholder 3">
            <a:extLst>
              <a:ext uri="{FF2B5EF4-FFF2-40B4-BE49-F238E27FC236}">
                <a16:creationId xmlns:a16="http://schemas.microsoft.com/office/drawing/2014/main" id="{7C4959BC-9DFF-BCA3-D144-F7A24D0DE9AC}"/>
              </a:ext>
            </a:extLst>
          </p:cNvPr>
          <p:cNvSpPr>
            <a:spLocks noGrp="1"/>
          </p:cNvSpPr>
          <p:nvPr>
            <p:ph type="body" idx="2"/>
          </p:nvPr>
        </p:nvSpPr>
        <p:spPr>
          <a:xfrm>
            <a:off x="5740823" y="5262296"/>
            <a:ext cx="5869987" cy="689515"/>
          </a:xfrm>
        </p:spPr>
        <p:txBody>
          <a:bodyPr>
            <a:normAutofit/>
          </a:bodyPr>
          <a:lstStyle/>
          <a:p>
            <a:r>
              <a:rPr lang="en-US" dirty="0"/>
              <a:t>FUNDING</a:t>
            </a:r>
          </a:p>
        </p:txBody>
      </p:sp>
      <p:sp>
        <p:nvSpPr>
          <p:cNvPr id="229" name="Google Shape;229;p24">
            <a:extLst>
              <a:ext uri="{FF2B5EF4-FFF2-40B4-BE49-F238E27FC236}">
                <a16:creationId xmlns:a16="http://schemas.microsoft.com/office/drawing/2014/main" id="{503EB2AC-8B85-11C5-83A6-A1F7E4C656D5}"/>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12</a:t>
            </a:fld>
            <a:endParaRPr lang="en-IE"/>
          </a:p>
        </p:txBody>
      </p:sp>
      <p:pic>
        <p:nvPicPr>
          <p:cNvPr id="3" name="Graphic 2" descr="Contract outline">
            <a:extLst>
              <a:ext uri="{FF2B5EF4-FFF2-40B4-BE49-F238E27FC236}">
                <a16:creationId xmlns:a16="http://schemas.microsoft.com/office/drawing/2014/main" id="{ECBE7E5F-2468-F0FB-EF0B-700F89C9C6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79634" y="2630718"/>
            <a:ext cx="2464550" cy="2464550"/>
          </a:xfrm>
          <a:prstGeom prst="rect">
            <a:avLst/>
          </a:prstGeom>
        </p:spPr>
      </p:pic>
      <p:pic>
        <p:nvPicPr>
          <p:cNvPr id="4" name="Graphic 3" descr="CheckList outline">
            <a:extLst>
              <a:ext uri="{FF2B5EF4-FFF2-40B4-BE49-F238E27FC236}">
                <a16:creationId xmlns:a16="http://schemas.microsoft.com/office/drawing/2014/main" id="{6998C65E-7967-F2D9-70A7-0EEF4651EF4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93445" y="491195"/>
            <a:ext cx="2359231" cy="2359231"/>
          </a:xfrm>
          <a:prstGeom prst="rect">
            <a:avLst/>
          </a:prstGeom>
        </p:spPr>
      </p:pic>
    </p:spTree>
    <p:extLst>
      <p:ext uri="{BB962C8B-B14F-4D97-AF65-F5344CB8AC3E}">
        <p14:creationId xmlns:p14="http://schemas.microsoft.com/office/powerpoint/2010/main" val="2701057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313266553b8_1_347"/>
          <p:cNvSpPr txBox="1">
            <a:spLocks noGrp="1"/>
          </p:cNvSpPr>
          <p:nvPr>
            <p:ph type="title"/>
          </p:nvPr>
        </p:nvSpPr>
        <p:spPr>
          <a:xfrm>
            <a:off x="581193" y="1000316"/>
            <a:ext cx="11029500" cy="717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a:t>Nature-based Solutions and Natural Capital</a:t>
            </a:r>
            <a:endParaRPr/>
          </a:p>
        </p:txBody>
      </p:sp>
      <p:sp>
        <p:nvSpPr>
          <p:cNvPr id="478" name="Google Shape;478;g313266553b8_1_347"/>
          <p:cNvSpPr txBox="1">
            <a:spLocks noGrp="1"/>
          </p:cNvSpPr>
          <p:nvPr>
            <p:ph type="sldNum" idx="12"/>
          </p:nvPr>
        </p:nvSpPr>
        <p:spPr>
          <a:xfrm>
            <a:off x="10558299" y="6208410"/>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GB"/>
              <a:t>13</a:t>
            </a:fld>
            <a:endParaRPr/>
          </a:p>
        </p:txBody>
      </p:sp>
      <p:pic>
        <p:nvPicPr>
          <p:cNvPr id="479" name="Google Shape;479;g313266553b8_1_347"/>
          <p:cNvPicPr preferRelativeResize="0"/>
          <p:nvPr/>
        </p:nvPicPr>
        <p:blipFill>
          <a:blip r:embed="rId3">
            <a:alphaModFix/>
          </a:blip>
          <a:stretch>
            <a:fillRect/>
          </a:stretch>
        </p:blipFill>
        <p:spPr>
          <a:xfrm>
            <a:off x="2085975" y="2155525"/>
            <a:ext cx="7083975" cy="3720375"/>
          </a:xfrm>
          <a:prstGeom prst="rect">
            <a:avLst/>
          </a:prstGeom>
          <a:noFill/>
          <a:ln>
            <a:noFill/>
          </a:ln>
        </p:spPr>
      </p:pic>
      <p:sp>
        <p:nvSpPr>
          <p:cNvPr id="480" name="Google Shape;480;g313266553b8_1_347"/>
          <p:cNvSpPr txBox="1"/>
          <p:nvPr/>
        </p:nvSpPr>
        <p:spPr>
          <a:xfrm>
            <a:off x="2260350" y="2318164"/>
            <a:ext cx="3432600" cy="320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F203AA3-9140-5D67-3E0D-2CBAE4BF2A65}"/>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1D46280C-03C6-6466-68CA-EC713B35FE07}"/>
              </a:ext>
            </a:extLst>
          </p:cNvPr>
          <p:cNvSpPr txBox="1">
            <a:spLocks noGrp="1"/>
          </p:cNvSpPr>
          <p:nvPr>
            <p:ph type="title"/>
          </p:nvPr>
        </p:nvSpPr>
        <p:spPr>
          <a:xfrm>
            <a:off x="581192" y="1299030"/>
            <a:ext cx="5415747" cy="479066"/>
          </a:xfrm>
          <a:prstGeom prst="rect">
            <a:avLst/>
          </a:prstGeom>
          <a:noFill/>
          <a:ln>
            <a:noFill/>
          </a:ln>
        </p:spPr>
        <p:txBody>
          <a:bodyPr spcFirstLastPara="1" wrap="square" lIns="91425" tIns="45700" rIns="91425" bIns="45700" anchor="b" anchorCtr="0">
            <a:noAutofit/>
          </a:bodyPr>
          <a:lstStyle/>
          <a:p>
            <a:r>
              <a:rPr lang="en-IE" sz="3020" b="1" dirty="0"/>
              <a:t>Benefits</a:t>
            </a:r>
          </a:p>
        </p:txBody>
      </p:sp>
      <p:sp>
        <p:nvSpPr>
          <p:cNvPr id="229" name="Google Shape;229;p24">
            <a:extLst>
              <a:ext uri="{FF2B5EF4-FFF2-40B4-BE49-F238E27FC236}">
                <a16:creationId xmlns:a16="http://schemas.microsoft.com/office/drawing/2014/main" id="{E87FD3B6-FF87-2620-C5B4-D681A4BEC2E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14</a:t>
            </a:fld>
            <a:endParaRPr/>
          </a:p>
        </p:txBody>
      </p:sp>
      <p:sp>
        <p:nvSpPr>
          <p:cNvPr id="4" name="Google Shape;410;p3">
            <a:extLst>
              <a:ext uri="{FF2B5EF4-FFF2-40B4-BE49-F238E27FC236}">
                <a16:creationId xmlns:a16="http://schemas.microsoft.com/office/drawing/2014/main" id="{C21994A8-CEAD-C9E6-635D-BBD1C0ED40ED}"/>
              </a:ext>
            </a:extLst>
          </p:cNvPr>
          <p:cNvSpPr txBox="1"/>
          <p:nvPr/>
        </p:nvSpPr>
        <p:spPr>
          <a:xfrm>
            <a:off x="4183691" y="1550989"/>
            <a:ext cx="6947764" cy="3935700"/>
          </a:xfrm>
          <a:prstGeom prst="rect">
            <a:avLst/>
          </a:prstGeom>
          <a:noFill/>
          <a:ln>
            <a:noFill/>
          </a:ln>
        </p:spPr>
        <p:txBody>
          <a:bodyPr spcFirstLastPara="1" wrap="square" lIns="91425" tIns="45700" rIns="91425" bIns="45700" anchor="ctr" anchorCtr="0">
            <a:noAutofit/>
          </a:bodyPr>
          <a:lstStyle/>
          <a:p>
            <a:pPr marL="360000" indent="-323850">
              <a:lnSpc>
                <a:spcPct val="115000"/>
              </a:lnSpc>
              <a:buClr>
                <a:schemeClr val="dk1"/>
              </a:buClr>
              <a:buSzPts val="1500"/>
              <a:buFont typeface="Arial"/>
              <a:buChar char="●"/>
            </a:pPr>
            <a:endParaRPr lang="en-IE" sz="2000" b="1" dirty="0"/>
          </a:p>
          <a:p>
            <a:pPr marL="360000" indent="-323850">
              <a:lnSpc>
                <a:spcPct val="115000"/>
              </a:lnSpc>
              <a:buClr>
                <a:schemeClr val="dk1"/>
              </a:buClr>
              <a:buSzPts val="1500"/>
              <a:buFont typeface="Arial"/>
              <a:buChar char="●"/>
            </a:pPr>
            <a:endParaRPr lang="en-IE" sz="2400" b="1" dirty="0"/>
          </a:p>
          <a:p>
            <a:pPr marL="457200" indent="-228600">
              <a:lnSpc>
                <a:spcPct val="150000"/>
              </a:lnSpc>
              <a:spcBef>
                <a:spcPts val="360"/>
              </a:spcBef>
              <a:buClr>
                <a:srgbClr val="00C897"/>
              </a:buClr>
              <a:buSzPts val="1656"/>
            </a:pPr>
            <a:r>
              <a:rPr lang="en-IE" b="1" dirty="0">
                <a:solidFill>
                  <a:srgbClr val="7F7F7F"/>
                </a:solidFill>
              </a:rPr>
              <a:t>Economic Transformation</a:t>
            </a:r>
          </a:p>
          <a:p>
            <a:pPr marL="457200" lvl="0" indent="-228600">
              <a:lnSpc>
                <a:spcPct val="150000"/>
              </a:lnSpc>
              <a:spcBef>
                <a:spcPts val="360"/>
              </a:spcBef>
              <a:buClr>
                <a:srgbClr val="00C897"/>
              </a:buClr>
              <a:buSzPts val="1656"/>
              <a:buChar char="●"/>
            </a:pPr>
            <a:r>
              <a:rPr lang="en-GB" b="1" dirty="0">
                <a:solidFill>
                  <a:srgbClr val="7F7F7F"/>
                </a:solidFill>
                <a:sym typeface="Calibri"/>
              </a:rPr>
              <a:t>Everyone and everything in society depends on nature: all humans and all businesses need a healthy planet to survive and prosper.​</a:t>
            </a:r>
            <a:endParaRPr b="1" dirty="0">
              <a:solidFill>
                <a:srgbClr val="7F7F7F"/>
              </a:solidFill>
              <a:sym typeface="Calibri"/>
            </a:endParaRPr>
          </a:p>
          <a:p>
            <a:pPr marL="457200" lvl="0" indent="-228600">
              <a:lnSpc>
                <a:spcPct val="150000"/>
              </a:lnSpc>
              <a:spcBef>
                <a:spcPts val="360"/>
              </a:spcBef>
              <a:buClr>
                <a:srgbClr val="00C897"/>
              </a:buClr>
              <a:buSzPts val="1656"/>
              <a:buFont typeface="Calibri"/>
              <a:buChar char="●"/>
            </a:pPr>
            <a:r>
              <a:rPr lang="en-GB" b="1" dirty="0">
                <a:solidFill>
                  <a:srgbClr val="7F7F7F"/>
                </a:solidFill>
                <a:sym typeface="Calibri"/>
              </a:rPr>
              <a:t>55% of global GDP is moderately or highly dependent on nature (</a:t>
            </a:r>
            <a:r>
              <a:rPr lang="en-GB" b="1" dirty="0">
                <a:solidFill>
                  <a:srgbClr val="7F7F7F"/>
                </a:solidFill>
                <a:sym typeface="Calibri"/>
                <a:hlinkClick r:id="rId3">
                  <a:extLst>
                    <a:ext uri="{A12FA001-AC4F-418D-AE19-62706E023703}">
                      <ahyp:hlinkClr xmlns:ahyp="http://schemas.microsoft.com/office/drawing/2018/hyperlinkcolor" val="tx"/>
                    </a:ext>
                  </a:extLst>
                </a:hlinkClick>
              </a:rPr>
              <a:t>PwC 2023</a:t>
            </a:r>
            <a:r>
              <a:rPr lang="en-GB" b="1" dirty="0">
                <a:solidFill>
                  <a:srgbClr val="7F7F7F"/>
                </a:solidFill>
                <a:sym typeface="Calibri"/>
              </a:rPr>
              <a:t>). Construction, agriculture, and food and beverages are the largest highly nature-dependent industries. China, the EU and the US have the highest absolute economic value in nature-dependent industries (</a:t>
            </a:r>
            <a:r>
              <a:rPr lang="en-GB" b="1" dirty="0">
                <a:solidFill>
                  <a:srgbClr val="7F7F7F"/>
                </a:solidFill>
                <a:sym typeface="Calibri"/>
                <a:hlinkClick r:id="rId4">
                  <a:extLst>
                    <a:ext uri="{A12FA001-AC4F-418D-AE19-62706E023703}">
                      <ahyp:hlinkClr xmlns:ahyp="http://schemas.microsoft.com/office/drawing/2018/hyperlinkcolor" val="tx"/>
                    </a:ext>
                  </a:extLst>
                </a:hlinkClick>
              </a:rPr>
              <a:t>WEF 2020)</a:t>
            </a:r>
            <a:endParaRPr b="1" dirty="0">
              <a:solidFill>
                <a:srgbClr val="7F7F7F"/>
              </a:solidFill>
              <a:sym typeface="Calibri"/>
            </a:endParaRPr>
          </a:p>
          <a:p>
            <a:pPr marL="457200" lvl="0" indent="-228600">
              <a:lnSpc>
                <a:spcPct val="150000"/>
              </a:lnSpc>
              <a:spcBef>
                <a:spcPts val="360"/>
              </a:spcBef>
              <a:buClr>
                <a:srgbClr val="00C897"/>
              </a:buClr>
              <a:buSzPts val="1656"/>
              <a:buChar char="●"/>
            </a:pPr>
            <a:r>
              <a:rPr lang="en-GB" b="1" dirty="0">
                <a:solidFill>
                  <a:srgbClr val="7F7F7F"/>
                </a:solidFill>
                <a:sym typeface="Calibri"/>
              </a:rPr>
              <a:t>Transforming our businesses and economic systems towards a Nature-Positive Economy that works with, and for, nature will help to reverse these negative trends. A whole-of-society approach is needed.</a:t>
            </a:r>
            <a:endParaRPr b="1" dirty="0">
              <a:solidFill>
                <a:srgbClr val="7F7F7F"/>
              </a:solidFill>
              <a:sym typeface="Calibri"/>
            </a:endParaRPr>
          </a:p>
          <a:p>
            <a:pPr marL="36150" lvl="0" algn="l" rtl="0">
              <a:lnSpc>
                <a:spcPct val="115000"/>
              </a:lnSpc>
              <a:spcBef>
                <a:spcPts val="0"/>
              </a:spcBef>
              <a:spcAft>
                <a:spcPts val="0"/>
              </a:spcAft>
              <a:buClr>
                <a:schemeClr val="dk1"/>
              </a:buClr>
              <a:buSzPts val="1500"/>
            </a:pPr>
            <a:endParaRPr sz="1500" b="1" dirty="0">
              <a:solidFill>
                <a:schemeClr val="dk2"/>
              </a:solidFill>
              <a:latin typeface="Calibri"/>
              <a:ea typeface="Calibri"/>
              <a:cs typeface="Calibri"/>
              <a:sym typeface="Calibri"/>
            </a:endParaRPr>
          </a:p>
        </p:txBody>
      </p:sp>
      <p:pic>
        <p:nvPicPr>
          <p:cNvPr id="5" name="Google Shape;411;p3">
            <a:extLst>
              <a:ext uri="{FF2B5EF4-FFF2-40B4-BE49-F238E27FC236}">
                <a16:creationId xmlns:a16="http://schemas.microsoft.com/office/drawing/2014/main" id="{50019FE1-4D5E-5192-6988-D01A471076AB}"/>
              </a:ext>
            </a:extLst>
          </p:cNvPr>
          <p:cNvPicPr preferRelativeResize="0"/>
          <p:nvPr/>
        </p:nvPicPr>
        <p:blipFill>
          <a:blip r:embed="rId5">
            <a:alphaModFix/>
          </a:blip>
          <a:srcRect r="2320"/>
          <a:stretch/>
        </p:blipFill>
        <p:spPr>
          <a:xfrm>
            <a:off x="225631" y="1839118"/>
            <a:ext cx="3511138" cy="4044092"/>
          </a:xfrm>
          <a:prstGeom prst="rect">
            <a:avLst/>
          </a:prstGeom>
          <a:noFill/>
          <a:ln>
            <a:noFill/>
          </a:ln>
        </p:spPr>
      </p:pic>
    </p:spTree>
    <p:extLst>
      <p:ext uri="{BB962C8B-B14F-4D97-AF65-F5344CB8AC3E}">
        <p14:creationId xmlns:p14="http://schemas.microsoft.com/office/powerpoint/2010/main" val="385663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E4B5DFEA-1E82-BD8C-D322-F89F72706227}"/>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A15FDE57-B528-892C-0ED7-41A87C04108D}"/>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3. Tools for Scaling NBS </a:t>
            </a:r>
          </a:p>
        </p:txBody>
      </p:sp>
      <p:sp>
        <p:nvSpPr>
          <p:cNvPr id="2" name="Text Placeholder 1">
            <a:extLst>
              <a:ext uri="{FF2B5EF4-FFF2-40B4-BE49-F238E27FC236}">
                <a16:creationId xmlns:a16="http://schemas.microsoft.com/office/drawing/2014/main" id="{EB6636DC-A335-2BC5-83F2-24469E1FE9F0}"/>
              </a:ext>
            </a:extLst>
          </p:cNvPr>
          <p:cNvSpPr>
            <a:spLocks noGrp="1"/>
          </p:cNvSpPr>
          <p:nvPr>
            <p:ph type="body" idx="1"/>
          </p:nvPr>
        </p:nvSpPr>
        <p:spPr>
          <a:xfrm>
            <a:off x="447816" y="995685"/>
            <a:ext cx="7164267" cy="3905318"/>
          </a:xfrm>
        </p:spPr>
        <p:txBody>
          <a:bodyPr wrap="square" anchor="ctr">
            <a:normAutofit/>
          </a:bodyPr>
          <a:lstStyle/>
          <a:p>
            <a:r>
              <a:rPr lang="en-IE" sz="1600" b="1" dirty="0"/>
              <a:t>Incorporating Communities in NBS Design</a:t>
            </a:r>
            <a:endParaRPr lang="en-IE" sz="1600" dirty="0"/>
          </a:p>
          <a:p>
            <a:pPr>
              <a:buFont typeface="Arial" panose="020B0604020202020204" pitchFamily="34" charset="0"/>
              <a:buChar char="•"/>
            </a:pPr>
            <a:r>
              <a:rPr lang="en-IE" sz="1600" b="1" dirty="0"/>
              <a:t>Community involvement</a:t>
            </a:r>
            <a:r>
              <a:rPr lang="en-IE" sz="1600" dirty="0"/>
              <a:t> is critical for the success of NBS, especially in </a:t>
            </a:r>
            <a:r>
              <a:rPr lang="en-IE" sz="1600" b="1" dirty="0"/>
              <a:t>co-designing</a:t>
            </a:r>
            <a:r>
              <a:rPr lang="en-IE" sz="1600" dirty="0"/>
              <a:t> solutions that meet local needs.</a:t>
            </a:r>
          </a:p>
          <a:p>
            <a:pPr>
              <a:buFont typeface="Arial" panose="020B0604020202020204" pitchFamily="34" charset="0"/>
              <a:buChar char="•"/>
            </a:pPr>
            <a:r>
              <a:rPr lang="en-IE" sz="1600" dirty="0"/>
              <a:t>Engaging </a:t>
            </a:r>
            <a:r>
              <a:rPr lang="en-IE" sz="1600" b="1" dirty="0"/>
              <a:t>citizens</a:t>
            </a:r>
            <a:r>
              <a:rPr lang="en-IE" sz="1600" dirty="0"/>
              <a:t> in planning and </a:t>
            </a:r>
            <a:r>
              <a:rPr lang="en-IE" sz="1600" b="1" dirty="0"/>
              <a:t>maintaining</a:t>
            </a:r>
            <a:r>
              <a:rPr lang="en-IE" sz="1600" dirty="0"/>
              <a:t> urban green spaces ensures </a:t>
            </a:r>
            <a:r>
              <a:rPr lang="en-IE" sz="1600" b="1" dirty="0"/>
              <a:t>long-term success</a:t>
            </a:r>
            <a:r>
              <a:rPr lang="en-IE" sz="1600" dirty="0"/>
              <a:t> and </a:t>
            </a:r>
            <a:r>
              <a:rPr lang="en-IE" sz="1600" b="1" dirty="0"/>
              <a:t>stewardship</a:t>
            </a:r>
            <a:r>
              <a:rPr lang="en-IE" sz="1600" dirty="0"/>
              <a:t>.</a:t>
            </a:r>
          </a:p>
          <a:p>
            <a:pPr>
              <a:buFont typeface="Arial" panose="020B0604020202020204" pitchFamily="34" charset="0"/>
              <a:buChar char="•"/>
            </a:pPr>
            <a:r>
              <a:rPr lang="en-IE" sz="1600" dirty="0"/>
              <a:t>Successful community engagement boosts </a:t>
            </a:r>
            <a:r>
              <a:rPr lang="en-IE" sz="1600" b="1" dirty="0"/>
              <a:t>social cohesion</a:t>
            </a:r>
            <a:r>
              <a:rPr lang="en-IE" sz="1600" dirty="0"/>
              <a:t>, fosters </a:t>
            </a:r>
            <a:r>
              <a:rPr lang="en-IE" sz="1600" b="1" dirty="0"/>
              <a:t>ownership</a:t>
            </a:r>
            <a:r>
              <a:rPr lang="en-IE" sz="1600" dirty="0"/>
              <a:t>, and empowers local populations to contribute to </a:t>
            </a:r>
            <a:r>
              <a:rPr lang="en-IE" sz="1600" b="1" dirty="0"/>
              <a:t>sustainability</a:t>
            </a:r>
            <a:r>
              <a:rPr lang="en-IE" sz="1600" dirty="0"/>
              <a:t> efforts.</a:t>
            </a:r>
          </a:p>
        </p:txBody>
      </p:sp>
      <p:sp>
        <p:nvSpPr>
          <p:cNvPr id="234" name="Text Placeholder 3">
            <a:extLst>
              <a:ext uri="{FF2B5EF4-FFF2-40B4-BE49-F238E27FC236}">
                <a16:creationId xmlns:a16="http://schemas.microsoft.com/office/drawing/2014/main" id="{0E87EFB3-EA87-5752-82A0-48EBC8281C07}"/>
              </a:ext>
            </a:extLst>
          </p:cNvPr>
          <p:cNvSpPr>
            <a:spLocks noGrp="1"/>
          </p:cNvSpPr>
          <p:nvPr>
            <p:ph type="body" idx="2"/>
          </p:nvPr>
        </p:nvSpPr>
        <p:spPr>
          <a:xfrm>
            <a:off x="5740823" y="5262296"/>
            <a:ext cx="5869987" cy="689515"/>
          </a:xfrm>
        </p:spPr>
        <p:txBody>
          <a:bodyPr>
            <a:normAutofit/>
          </a:bodyPr>
          <a:lstStyle/>
          <a:p>
            <a:r>
              <a:rPr lang="en-US" dirty="0"/>
              <a:t>COMMUNITY COLLABORATION</a:t>
            </a:r>
          </a:p>
        </p:txBody>
      </p:sp>
      <p:sp>
        <p:nvSpPr>
          <p:cNvPr id="229" name="Google Shape;229;p24">
            <a:extLst>
              <a:ext uri="{FF2B5EF4-FFF2-40B4-BE49-F238E27FC236}">
                <a16:creationId xmlns:a16="http://schemas.microsoft.com/office/drawing/2014/main" id="{7D54642C-6E73-06AA-D92C-4363060CD4B1}"/>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15</a:t>
            </a:fld>
            <a:endParaRPr lang="en-IE"/>
          </a:p>
        </p:txBody>
      </p:sp>
      <p:pic>
        <p:nvPicPr>
          <p:cNvPr id="3" name="Graphic 2" descr="Contract outline">
            <a:extLst>
              <a:ext uri="{FF2B5EF4-FFF2-40B4-BE49-F238E27FC236}">
                <a16:creationId xmlns:a16="http://schemas.microsoft.com/office/drawing/2014/main" id="{FABB0AE5-D1C9-B473-D621-974374E1B6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9634" y="2630718"/>
            <a:ext cx="2464550" cy="2464550"/>
          </a:xfrm>
          <a:prstGeom prst="rect">
            <a:avLst/>
          </a:prstGeom>
        </p:spPr>
      </p:pic>
      <p:pic>
        <p:nvPicPr>
          <p:cNvPr id="4" name="Graphic 3" descr="CheckList outline">
            <a:extLst>
              <a:ext uri="{FF2B5EF4-FFF2-40B4-BE49-F238E27FC236}">
                <a16:creationId xmlns:a16="http://schemas.microsoft.com/office/drawing/2014/main" id="{5B9E4835-1517-D9B5-4F93-DD1CEFC073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3445" y="491195"/>
            <a:ext cx="2359231" cy="2359231"/>
          </a:xfrm>
          <a:prstGeom prst="rect">
            <a:avLst/>
          </a:prstGeom>
        </p:spPr>
      </p:pic>
    </p:spTree>
    <p:extLst>
      <p:ext uri="{BB962C8B-B14F-4D97-AF65-F5344CB8AC3E}">
        <p14:creationId xmlns:p14="http://schemas.microsoft.com/office/powerpoint/2010/main" val="158988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4EB233C2-D205-EC2B-6B0C-6BA4A3DBAFBB}"/>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6391D437-FE84-44F3-D380-4308912DFBEA}"/>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4. Tools for Scaling NBS </a:t>
            </a:r>
          </a:p>
        </p:txBody>
      </p:sp>
      <p:sp>
        <p:nvSpPr>
          <p:cNvPr id="2" name="Text Placeholder 1">
            <a:extLst>
              <a:ext uri="{FF2B5EF4-FFF2-40B4-BE49-F238E27FC236}">
                <a16:creationId xmlns:a16="http://schemas.microsoft.com/office/drawing/2014/main" id="{EFE4FDBC-F361-D5B0-6337-11750567CDEE}"/>
              </a:ext>
            </a:extLst>
          </p:cNvPr>
          <p:cNvSpPr>
            <a:spLocks noGrp="1"/>
          </p:cNvSpPr>
          <p:nvPr>
            <p:ph type="body" idx="1"/>
          </p:nvPr>
        </p:nvSpPr>
        <p:spPr>
          <a:xfrm>
            <a:off x="447816" y="995685"/>
            <a:ext cx="7164267" cy="3905318"/>
          </a:xfrm>
        </p:spPr>
        <p:txBody>
          <a:bodyPr wrap="square" anchor="ctr">
            <a:normAutofit/>
          </a:bodyPr>
          <a:lstStyle/>
          <a:p>
            <a:r>
              <a:rPr lang="en-IE" sz="1600" b="1" dirty="0"/>
              <a:t>EU Policies Driving NBS Adoption</a:t>
            </a:r>
            <a:endParaRPr lang="en-IE" sz="1600" dirty="0"/>
          </a:p>
          <a:p>
            <a:pPr>
              <a:buFont typeface="Arial" panose="020B0604020202020204" pitchFamily="34" charset="0"/>
              <a:buChar char="•"/>
            </a:pPr>
            <a:r>
              <a:rPr lang="en-IE" sz="1600" dirty="0"/>
              <a:t>The </a:t>
            </a:r>
            <a:r>
              <a:rPr lang="en-IE" sz="1600" b="1" dirty="0"/>
              <a:t>EU Green Deal</a:t>
            </a:r>
            <a:r>
              <a:rPr lang="en-IE" sz="1600" dirty="0"/>
              <a:t> promotes the integration of </a:t>
            </a:r>
            <a:r>
              <a:rPr lang="en-IE" sz="1600" b="1" dirty="0"/>
              <a:t>green infrastructure</a:t>
            </a:r>
            <a:r>
              <a:rPr lang="en-IE" sz="1600" dirty="0"/>
              <a:t> and </a:t>
            </a:r>
            <a:r>
              <a:rPr lang="en-IE" sz="1600" b="1" dirty="0"/>
              <a:t>nature-based solutions</a:t>
            </a:r>
            <a:r>
              <a:rPr lang="en-IE" sz="1600" dirty="0"/>
              <a:t> into urban planning for climate resilience.</a:t>
            </a:r>
          </a:p>
          <a:p>
            <a:pPr>
              <a:buFont typeface="Arial" panose="020B0604020202020204" pitchFamily="34" charset="0"/>
              <a:buChar char="•"/>
            </a:pPr>
            <a:r>
              <a:rPr lang="en-IE" sz="1600" b="1" dirty="0"/>
              <a:t>Biodiversity Strategy for 2030</a:t>
            </a:r>
            <a:r>
              <a:rPr lang="en-IE" sz="1600" dirty="0"/>
              <a:t> encourages the use of NBS for ecosystem restoration and the preservation of </a:t>
            </a:r>
            <a:r>
              <a:rPr lang="en-IE" sz="1600" b="1" dirty="0"/>
              <a:t>natural habitats</a:t>
            </a:r>
            <a:r>
              <a:rPr lang="en-IE" sz="1600" dirty="0"/>
              <a:t>.</a:t>
            </a:r>
          </a:p>
          <a:p>
            <a:pPr>
              <a:buFont typeface="Arial" panose="020B0604020202020204" pitchFamily="34" charset="0"/>
              <a:buChar char="•"/>
            </a:pPr>
            <a:r>
              <a:rPr lang="en-IE" sz="1600" dirty="0"/>
              <a:t>Local and national </a:t>
            </a:r>
            <a:r>
              <a:rPr lang="en-IE" sz="1600" b="1" dirty="0"/>
              <a:t>governments</a:t>
            </a:r>
            <a:r>
              <a:rPr lang="en-IE" sz="1600" dirty="0"/>
              <a:t> are encouraged to adopt policies that support </a:t>
            </a:r>
            <a:r>
              <a:rPr lang="en-IE" sz="1600" b="1" dirty="0"/>
              <a:t>climate adaptation</a:t>
            </a:r>
            <a:r>
              <a:rPr lang="en-IE" sz="1600" dirty="0"/>
              <a:t> and the scaling of NBS in urban spaces.</a:t>
            </a:r>
          </a:p>
        </p:txBody>
      </p:sp>
      <p:sp>
        <p:nvSpPr>
          <p:cNvPr id="234" name="Text Placeholder 3">
            <a:extLst>
              <a:ext uri="{FF2B5EF4-FFF2-40B4-BE49-F238E27FC236}">
                <a16:creationId xmlns:a16="http://schemas.microsoft.com/office/drawing/2014/main" id="{50D80E87-5B5C-7CCE-E56B-39596826711F}"/>
              </a:ext>
            </a:extLst>
          </p:cNvPr>
          <p:cNvSpPr>
            <a:spLocks noGrp="1"/>
          </p:cNvSpPr>
          <p:nvPr>
            <p:ph type="body" idx="2"/>
          </p:nvPr>
        </p:nvSpPr>
        <p:spPr>
          <a:xfrm>
            <a:off x="5740823" y="5262296"/>
            <a:ext cx="5869987" cy="689515"/>
          </a:xfrm>
        </p:spPr>
        <p:txBody>
          <a:bodyPr>
            <a:normAutofit/>
          </a:bodyPr>
          <a:lstStyle/>
          <a:p>
            <a:r>
              <a:rPr lang="en-US" dirty="0"/>
              <a:t>POLICY </a:t>
            </a:r>
          </a:p>
        </p:txBody>
      </p:sp>
      <p:sp>
        <p:nvSpPr>
          <p:cNvPr id="229" name="Google Shape;229;p24">
            <a:extLst>
              <a:ext uri="{FF2B5EF4-FFF2-40B4-BE49-F238E27FC236}">
                <a16:creationId xmlns:a16="http://schemas.microsoft.com/office/drawing/2014/main" id="{0177F59B-291D-C409-1E14-5D713FAA7C4B}"/>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16</a:t>
            </a:fld>
            <a:endParaRPr lang="en-IE"/>
          </a:p>
        </p:txBody>
      </p:sp>
      <p:pic>
        <p:nvPicPr>
          <p:cNvPr id="3" name="Graphic 2" descr="Contract outline">
            <a:extLst>
              <a:ext uri="{FF2B5EF4-FFF2-40B4-BE49-F238E27FC236}">
                <a16:creationId xmlns:a16="http://schemas.microsoft.com/office/drawing/2014/main" id="{1EAA9FD1-9975-0F85-4C46-563B776F59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9634" y="2630718"/>
            <a:ext cx="2464550" cy="2464550"/>
          </a:xfrm>
          <a:prstGeom prst="rect">
            <a:avLst/>
          </a:prstGeom>
        </p:spPr>
      </p:pic>
      <p:pic>
        <p:nvPicPr>
          <p:cNvPr id="4" name="Graphic 3" descr="CheckList outline">
            <a:extLst>
              <a:ext uri="{FF2B5EF4-FFF2-40B4-BE49-F238E27FC236}">
                <a16:creationId xmlns:a16="http://schemas.microsoft.com/office/drawing/2014/main" id="{5EA505BD-9A4C-611E-2E20-1352E36423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3445" y="491195"/>
            <a:ext cx="2359231" cy="2359231"/>
          </a:xfrm>
          <a:prstGeom prst="rect">
            <a:avLst/>
          </a:prstGeom>
        </p:spPr>
      </p:pic>
    </p:spTree>
    <p:extLst>
      <p:ext uri="{BB962C8B-B14F-4D97-AF65-F5344CB8AC3E}">
        <p14:creationId xmlns:p14="http://schemas.microsoft.com/office/powerpoint/2010/main" val="107658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3CE841D-610C-7F44-F303-22990D4793D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CDF5C97F-3275-88EF-E0D6-7796F4A6721B}"/>
              </a:ext>
            </a:extLst>
          </p:cNvPr>
          <p:cNvSpPr txBox="1">
            <a:spLocks noGrp="1"/>
          </p:cNvSpPr>
          <p:nvPr>
            <p:ph type="title"/>
          </p:nvPr>
        </p:nvSpPr>
        <p:spPr>
          <a:xfrm>
            <a:off x="2438316" y="78869"/>
            <a:ext cx="9466124" cy="717673"/>
          </a:xfrm>
          <a:prstGeom prst="rect">
            <a:avLst/>
          </a:prstGeom>
          <a:noFill/>
          <a:ln>
            <a:noFill/>
          </a:ln>
        </p:spPr>
        <p:txBody>
          <a:bodyPr spcFirstLastPara="1" wrap="square" lIns="91425" tIns="45700" rIns="91425" bIns="45700" anchor="b" anchorCtr="0">
            <a:noAutofit/>
          </a:bodyPr>
          <a:lstStyle/>
          <a:p>
            <a:pPr lvl="0" algn="l" rtl="0">
              <a:spcBef>
                <a:spcPts val="0"/>
              </a:spcBef>
              <a:spcAft>
                <a:spcPts val="0"/>
              </a:spcAft>
              <a:buClr>
                <a:srgbClr val="019266"/>
              </a:buClr>
              <a:buSzPts val="2520"/>
            </a:pPr>
            <a:r>
              <a:rPr lang="en-AU" sz="3200" b="1" dirty="0"/>
              <a:t>Key challenges within NBS governance </a:t>
            </a:r>
            <a:endParaRPr lang="en-US" sz="3020" b="1" dirty="0"/>
          </a:p>
        </p:txBody>
      </p:sp>
      <p:sp>
        <p:nvSpPr>
          <p:cNvPr id="229" name="Google Shape;229;p24">
            <a:extLst>
              <a:ext uri="{FF2B5EF4-FFF2-40B4-BE49-F238E27FC236}">
                <a16:creationId xmlns:a16="http://schemas.microsoft.com/office/drawing/2014/main" id="{4D794753-8C92-1827-1074-DB3866ED007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17</a:t>
            </a:fld>
            <a:endParaRPr/>
          </a:p>
        </p:txBody>
      </p:sp>
      <p:sp>
        <p:nvSpPr>
          <p:cNvPr id="3" name="TextBox 2">
            <a:extLst>
              <a:ext uri="{FF2B5EF4-FFF2-40B4-BE49-F238E27FC236}">
                <a16:creationId xmlns:a16="http://schemas.microsoft.com/office/drawing/2014/main" id="{15782B0A-ED3F-64C6-9237-B86008E26D7C}"/>
              </a:ext>
            </a:extLst>
          </p:cNvPr>
          <p:cNvSpPr txBox="1"/>
          <p:nvPr/>
        </p:nvSpPr>
        <p:spPr>
          <a:xfrm>
            <a:off x="2771827" y="6040467"/>
            <a:ext cx="8187721" cy="738664"/>
          </a:xfrm>
          <a:prstGeom prst="rect">
            <a:avLst/>
          </a:prstGeom>
          <a:noFill/>
        </p:spPr>
        <p:txBody>
          <a:bodyPr wrap="square">
            <a:spAutoFit/>
          </a:bodyPr>
          <a:lstStyle/>
          <a:p>
            <a:r>
              <a:rPr lang="en-US" dirty="0"/>
              <a:t>Lasse Loft, Carsten Mann, Bernd </a:t>
            </a:r>
            <a:r>
              <a:rPr lang="en-US" dirty="0" err="1"/>
              <a:t>Hansjürgens</a:t>
            </a:r>
            <a:r>
              <a:rPr lang="en-US" dirty="0"/>
              <a:t> (2015) Challenges in ecosystem services governance: Multi-levels, multi-actors, multi-rationalities, Ecosystem Services, Volume 16, Pages 150-157, ISSN 2212-0416, </a:t>
            </a:r>
            <a:r>
              <a:rPr lang="en-US" dirty="0">
                <a:hlinkClick r:id="rId3"/>
              </a:rPr>
              <a:t>https://doi.org/10.1016/j.ecoser.2015.11.002</a:t>
            </a:r>
            <a:r>
              <a:rPr lang="en-US" dirty="0"/>
              <a:t>. </a:t>
            </a:r>
            <a:endParaRPr lang="en-AU" dirty="0"/>
          </a:p>
        </p:txBody>
      </p:sp>
      <p:graphicFrame>
        <p:nvGraphicFramePr>
          <p:cNvPr id="4" name="Diagram 3">
            <a:extLst>
              <a:ext uri="{FF2B5EF4-FFF2-40B4-BE49-F238E27FC236}">
                <a16:creationId xmlns:a16="http://schemas.microsoft.com/office/drawing/2014/main" id="{6E42FD02-1692-6CB5-4289-2A69527A32D7}"/>
              </a:ext>
            </a:extLst>
          </p:cNvPr>
          <p:cNvGraphicFramePr/>
          <p:nvPr>
            <p:extLst>
              <p:ext uri="{D42A27DB-BD31-4B8C-83A1-F6EECF244321}">
                <p14:modId xmlns:p14="http://schemas.microsoft.com/office/powerpoint/2010/main" val="822903398"/>
              </p:ext>
            </p:extLst>
          </p:nvPr>
        </p:nvGraphicFramePr>
        <p:xfrm>
          <a:off x="581192" y="943495"/>
          <a:ext cx="11029615" cy="4971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005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CAB2566-8870-8A60-5473-6A2EAA5B8C3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9D29C3F-6514-D9B1-9289-22D381AE3CC4}"/>
              </a:ext>
            </a:extLst>
          </p:cNvPr>
          <p:cNvPicPr>
            <a:picLocks noChangeAspect="1"/>
          </p:cNvPicPr>
          <p:nvPr/>
        </p:nvPicPr>
        <p:blipFill>
          <a:blip r:embed="rId3"/>
          <a:stretch>
            <a:fillRect/>
          </a:stretch>
        </p:blipFill>
        <p:spPr>
          <a:xfrm>
            <a:off x="7342517" y="1882856"/>
            <a:ext cx="3596481" cy="3339589"/>
          </a:xfrm>
          <a:prstGeom prst="rect">
            <a:avLst/>
          </a:prstGeom>
        </p:spPr>
      </p:pic>
      <p:sp>
        <p:nvSpPr>
          <p:cNvPr id="227" name="Google Shape;227;p24">
            <a:extLst>
              <a:ext uri="{FF2B5EF4-FFF2-40B4-BE49-F238E27FC236}">
                <a16:creationId xmlns:a16="http://schemas.microsoft.com/office/drawing/2014/main" id="{04FBF4EC-DF59-69BB-645D-27849BE7E2F6}"/>
              </a:ext>
            </a:extLst>
          </p:cNvPr>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Multi Level Governance: nested versus polycentric</a:t>
            </a:r>
            <a:endParaRPr sz="3020" b="1" dirty="0"/>
          </a:p>
        </p:txBody>
      </p:sp>
      <p:sp>
        <p:nvSpPr>
          <p:cNvPr id="229" name="Google Shape;229;p24">
            <a:extLst>
              <a:ext uri="{FF2B5EF4-FFF2-40B4-BE49-F238E27FC236}">
                <a16:creationId xmlns:a16="http://schemas.microsoft.com/office/drawing/2014/main" id="{4F3C1ECB-2AE3-ED70-23CE-85B722231CBF}"/>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18</a:t>
            </a:fld>
            <a:endParaRPr/>
          </a:p>
        </p:txBody>
      </p:sp>
      <p:sp>
        <p:nvSpPr>
          <p:cNvPr id="4" name="TextBox 3">
            <a:extLst>
              <a:ext uri="{FF2B5EF4-FFF2-40B4-BE49-F238E27FC236}">
                <a16:creationId xmlns:a16="http://schemas.microsoft.com/office/drawing/2014/main" id="{CAF7C7B0-56EC-4A5D-E7A9-2DF86501497C}"/>
              </a:ext>
            </a:extLst>
          </p:cNvPr>
          <p:cNvSpPr txBox="1"/>
          <p:nvPr/>
        </p:nvSpPr>
        <p:spPr>
          <a:xfrm>
            <a:off x="622403" y="5304879"/>
            <a:ext cx="10947194" cy="738664"/>
          </a:xfrm>
          <a:prstGeom prst="rect">
            <a:avLst/>
          </a:prstGeom>
          <a:noFill/>
        </p:spPr>
        <p:txBody>
          <a:bodyPr wrap="square" lIns="91440" tIns="45720" rIns="91440" bIns="45720" anchor="t">
            <a:spAutoFit/>
          </a:bodyPr>
          <a:lstStyle/>
          <a:p>
            <a:pPr marL="123444" indent="0">
              <a:buNone/>
            </a:pPr>
            <a:r>
              <a:rPr lang="en-GB" dirty="0">
                <a:solidFill>
                  <a:srgbClr val="202122"/>
                </a:solidFill>
                <a:latin typeface="Arial" panose="020B0604020202020204" pitchFamily="34" charset="0"/>
              </a:rPr>
              <a:t>Source: Bulkeley, Harriet, Davies, Anna, Evans, Bob, Gibbs, David, Kern Kristine and Kate Theobald (24 June 2010) </a:t>
            </a:r>
            <a:r>
              <a:rPr lang="en-US" dirty="0">
                <a:solidFill>
                  <a:srgbClr val="202122"/>
                </a:solidFill>
                <a:latin typeface="Arial" panose="020B0604020202020204" pitchFamily="34" charset="0"/>
              </a:rPr>
              <a:t>Environmental Governance and Transnational Municipal Networks in Europe, Journal of Environmental Policy &amp; Planning, 5:3, 235-254, DOI: 10.1080/1523908032000154179 </a:t>
            </a:r>
            <a:endParaRPr lang="en-GB" sz="1400" b="0" i="0" dirty="0">
              <a:solidFill>
                <a:srgbClr val="202122"/>
              </a:solidFill>
              <a:effectLst/>
              <a:latin typeface="Arial" panose="020B0604020202020204" pitchFamily="34" charset="0"/>
            </a:endParaRPr>
          </a:p>
        </p:txBody>
      </p:sp>
      <p:pic>
        <p:nvPicPr>
          <p:cNvPr id="5" name="Picture 4">
            <a:extLst>
              <a:ext uri="{FF2B5EF4-FFF2-40B4-BE49-F238E27FC236}">
                <a16:creationId xmlns:a16="http://schemas.microsoft.com/office/drawing/2014/main" id="{DB84A397-9AD3-DD1C-C069-5242FE0072C7}"/>
              </a:ext>
            </a:extLst>
          </p:cNvPr>
          <p:cNvPicPr>
            <a:picLocks noChangeAspect="1"/>
          </p:cNvPicPr>
          <p:nvPr/>
        </p:nvPicPr>
        <p:blipFill>
          <a:blip r:embed="rId4"/>
          <a:stretch>
            <a:fillRect/>
          </a:stretch>
        </p:blipFill>
        <p:spPr>
          <a:xfrm>
            <a:off x="751845" y="1785861"/>
            <a:ext cx="5611952" cy="3286278"/>
          </a:xfrm>
          <a:prstGeom prst="rect">
            <a:avLst/>
          </a:prstGeom>
        </p:spPr>
      </p:pic>
    </p:spTree>
    <p:extLst>
      <p:ext uri="{BB962C8B-B14F-4D97-AF65-F5344CB8AC3E}">
        <p14:creationId xmlns:p14="http://schemas.microsoft.com/office/powerpoint/2010/main" val="2470138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BDD2B8D0-878D-7D19-EDA8-342158046C13}"/>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DB79D32E-F1CD-9E81-B3E7-FB526DDAEEFD}"/>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5. Tools for Scaling NBS </a:t>
            </a:r>
          </a:p>
        </p:txBody>
      </p:sp>
      <p:sp>
        <p:nvSpPr>
          <p:cNvPr id="2" name="Text Placeholder 1">
            <a:extLst>
              <a:ext uri="{FF2B5EF4-FFF2-40B4-BE49-F238E27FC236}">
                <a16:creationId xmlns:a16="http://schemas.microsoft.com/office/drawing/2014/main" id="{62964CCF-C53C-317F-3E5F-E88E590BF9D1}"/>
              </a:ext>
            </a:extLst>
          </p:cNvPr>
          <p:cNvSpPr>
            <a:spLocks noGrp="1"/>
          </p:cNvSpPr>
          <p:nvPr>
            <p:ph type="body" idx="1"/>
          </p:nvPr>
        </p:nvSpPr>
        <p:spPr>
          <a:xfrm>
            <a:off x="447816" y="995685"/>
            <a:ext cx="7164267" cy="3905318"/>
          </a:xfrm>
        </p:spPr>
        <p:txBody>
          <a:bodyPr wrap="square" anchor="ctr">
            <a:normAutofit/>
          </a:bodyPr>
          <a:lstStyle/>
          <a:p>
            <a:r>
              <a:rPr lang="en-IE" sz="1600" b="1" dirty="0"/>
              <a:t>How to Measure NBS Effectiveness</a:t>
            </a:r>
            <a:endParaRPr lang="en-IE" sz="1600" dirty="0"/>
          </a:p>
          <a:p>
            <a:pPr>
              <a:buFont typeface="Arial" panose="020B0604020202020204" pitchFamily="34" charset="0"/>
              <a:buChar char="•"/>
            </a:pPr>
            <a:r>
              <a:rPr lang="en-IE" sz="1600" b="1" dirty="0"/>
              <a:t>Key metrics</a:t>
            </a:r>
            <a:r>
              <a:rPr lang="en-IE" sz="1600" dirty="0"/>
              <a:t> include environmental benefits (e.g., </a:t>
            </a:r>
            <a:r>
              <a:rPr lang="en-IE" sz="1600" b="1" dirty="0"/>
              <a:t>carbon sequestration</a:t>
            </a:r>
            <a:r>
              <a:rPr lang="en-IE" sz="1600" dirty="0"/>
              <a:t>, </a:t>
            </a:r>
            <a:r>
              <a:rPr lang="en-IE" sz="1600" b="1" dirty="0"/>
              <a:t>biodiversity improvement</a:t>
            </a:r>
            <a:r>
              <a:rPr lang="en-IE" sz="1600" dirty="0"/>
              <a:t>) and </a:t>
            </a:r>
            <a:r>
              <a:rPr lang="en-IE" sz="1600" b="1" dirty="0"/>
              <a:t>social outcomes</a:t>
            </a:r>
            <a:r>
              <a:rPr lang="en-IE" sz="1600" dirty="0"/>
              <a:t> (e.g., </a:t>
            </a:r>
            <a:r>
              <a:rPr lang="en-IE" sz="1600" b="1" dirty="0"/>
              <a:t>public health</a:t>
            </a:r>
            <a:r>
              <a:rPr lang="en-IE" sz="1600" dirty="0"/>
              <a:t> and </a:t>
            </a:r>
            <a:r>
              <a:rPr lang="en-IE" sz="1600" b="1" dirty="0"/>
              <a:t>community engagement</a:t>
            </a:r>
            <a:r>
              <a:rPr lang="en-IE" sz="1600" dirty="0"/>
              <a:t>).</a:t>
            </a:r>
          </a:p>
          <a:p>
            <a:pPr>
              <a:buFont typeface="Arial" panose="020B0604020202020204" pitchFamily="34" charset="0"/>
              <a:buChar char="•"/>
            </a:pPr>
            <a:r>
              <a:rPr lang="en-IE" sz="1600" b="1" dirty="0"/>
              <a:t>IoT</a:t>
            </a:r>
            <a:r>
              <a:rPr lang="en-IE" sz="1600" dirty="0"/>
              <a:t> and </a:t>
            </a:r>
            <a:r>
              <a:rPr lang="en-IE" sz="1600" b="1" dirty="0"/>
              <a:t>data analytics</a:t>
            </a:r>
            <a:r>
              <a:rPr lang="en-IE" sz="1600" dirty="0"/>
              <a:t> tools help monitor the performance of NBS in real-time, optimizing their impact.</a:t>
            </a:r>
          </a:p>
          <a:p>
            <a:pPr>
              <a:buFont typeface="Arial" panose="020B0604020202020204" pitchFamily="34" charset="0"/>
              <a:buChar char="•"/>
            </a:pPr>
            <a:r>
              <a:rPr lang="en-IE" sz="1600" dirty="0"/>
              <a:t>Measuring </a:t>
            </a:r>
            <a:r>
              <a:rPr lang="en-IE" sz="1600" b="1" dirty="0"/>
              <a:t>cost-benefit analysis</a:t>
            </a:r>
            <a:r>
              <a:rPr lang="en-IE" sz="1600" dirty="0"/>
              <a:t> and long-term </a:t>
            </a:r>
            <a:r>
              <a:rPr lang="en-IE" sz="1600" b="1" dirty="0"/>
              <a:t>sustainability</a:t>
            </a:r>
            <a:r>
              <a:rPr lang="en-IE" sz="1600" dirty="0"/>
              <a:t> ensures successful scaling of NBS projects.</a:t>
            </a:r>
          </a:p>
        </p:txBody>
      </p:sp>
      <p:sp>
        <p:nvSpPr>
          <p:cNvPr id="234" name="Text Placeholder 3">
            <a:extLst>
              <a:ext uri="{FF2B5EF4-FFF2-40B4-BE49-F238E27FC236}">
                <a16:creationId xmlns:a16="http://schemas.microsoft.com/office/drawing/2014/main" id="{04253FA5-628C-6A51-2772-5ECA9082984E}"/>
              </a:ext>
            </a:extLst>
          </p:cNvPr>
          <p:cNvSpPr>
            <a:spLocks noGrp="1"/>
          </p:cNvSpPr>
          <p:nvPr>
            <p:ph type="body" idx="2"/>
          </p:nvPr>
        </p:nvSpPr>
        <p:spPr>
          <a:xfrm>
            <a:off x="5740823" y="5262296"/>
            <a:ext cx="5869987" cy="689515"/>
          </a:xfrm>
        </p:spPr>
        <p:txBody>
          <a:bodyPr>
            <a:normAutofit/>
          </a:bodyPr>
          <a:lstStyle/>
          <a:p>
            <a:r>
              <a:rPr lang="en-US" dirty="0"/>
              <a:t>IMPACT </a:t>
            </a:r>
          </a:p>
        </p:txBody>
      </p:sp>
      <p:sp>
        <p:nvSpPr>
          <p:cNvPr id="229" name="Google Shape;229;p24">
            <a:extLst>
              <a:ext uri="{FF2B5EF4-FFF2-40B4-BE49-F238E27FC236}">
                <a16:creationId xmlns:a16="http://schemas.microsoft.com/office/drawing/2014/main" id="{16013F2A-3BEB-1AFB-5BE5-CE95FDAC473E}"/>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19</a:t>
            </a:fld>
            <a:endParaRPr lang="en-IE"/>
          </a:p>
        </p:txBody>
      </p:sp>
      <p:pic>
        <p:nvPicPr>
          <p:cNvPr id="3" name="Graphic 2" descr="Contract outline">
            <a:extLst>
              <a:ext uri="{FF2B5EF4-FFF2-40B4-BE49-F238E27FC236}">
                <a16:creationId xmlns:a16="http://schemas.microsoft.com/office/drawing/2014/main" id="{3C139FD3-DF25-3F1E-D1D7-78031CBE9D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9634" y="2630718"/>
            <a:ext cx="2464550" cy="2464550"/>
          </a:xfrm>
          <a:prstGeom prst="rect">
            <a:avLst/>
          </a:prstGeom>
        </p:spPr>
      </p:pic>
      <p:pic>
        <p:nvPicPr>
          <p:cNvPr id="4" name="Graphic 3" descr="CheckList outline">
            <a:extLst>
              <a:ext uri="{FF2B5EF4-FFF2-40B4-BE49-F238E27FC236}">
                <a16:creationId xmlns:a16="http://schemas.microsoft.com/office/drawing/2014/main" id="{2D0796C3-8E69-5BEC-2BA6-75BE8907AC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3445" y="491195"/>
            <a:ext cx="2359231" cy="2359231"/>
          </a:xfrm>
          <a:prstGeom prst="rect">
            <a:avLst/>
          </a:prstGeom>
        </p:spPr>
      </p:pic>
    </p:spTree>
    <p:extLst>
      <p:ext uri="{BB962C8B-B14F-4D97-AF65-F5344CB8AC3E}">
        <p14:creationId xmlns:p14="http://schemas.microsoft.com/office/powerpoint/2010/main" val="309691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p:txBody>
          <a:bodyPr>
            <a:normAutofit/>
          </a:bodyPr>
          <a:lstStyle/>
          <a:p>
            <a:pPr marL="111760" indent="0" algn="ctr">
              <a:buNone/>
            </a:pPr>
            <a:r>
              <a:rPr lang="en-IE" sz="2400" b="1" i="0" dirty="0">
                <a:solidFill>
                  <a:schemeClr val="accent2"/>
                </a:solidFill>
                <a:effectLst/>
                <a:latin typeface="arial" panose="020B0604020202020204" pitchFamily="34" charset="0"/>
              </a:rPr>
              <a:t>NBS are “Solutions that are </a:t>
            </a:r>
            <a:r>
              <a:rPr lang="en-IE" sz="2400" b="1" i="0" u="sng" dirty="0">
                <a:solidFill>
                  <a:schemeClr val="accent2"/>
                </a:solidFill>
                <a:effectLst/>
                <a:latin typeface="arial" panose="020B0604020202020204" pitchFamily="34" charset="0"/>
              </a:rPr>
              <a:t>inspired</a:t>
            </a:r>
            <a:r>
              <a:rPr lang="en-IE" sz="2400" b="1" i="0" dirty="0">
                <a:solidFill>
                  <a:schemeClr val="accent2"/>
                </a:solidFill>
                <a:effectLst/>
                <a:latin typeface="arial" panose="020B0604020202020204" pitchFamily="34" charset="0"/>
              </a:rPr>
              <a:t> and </a:t>
            </a:r>
            <a:r>
              <a:rPr lang="en-IE" sz="2400" b="1" i="0" u="sng" dirty="0">
                <a:solidFill>
                  <a:schemeClr val="accent2"/>
                </a:solidFill>
                <a:effectLst/>
                <a:latin typeface="arial" panose="020B0604020202020204" pitchFamily="34" charset="0"/>
              </a:rPr>
              <a:t>supported</a:t>
            </a:r>
            <a:r>
              <a:rPr lang="en-IE" sz="2400" b="1" i="0" dirty="0">
                <a:solidFill>
                  <a:schemeClr val="accent2"/>
                </a:solidFill>
                <a:effectLst/>
                <a:latin typeface="arial" panose="020B0604020202020204" pitchFamily="34" charset="0"/>
              </a:rPr>
              <a:t> by nature, which are cost-effective, simultaneously provide </a:t>
            </a:r>
            <a:r>
              <a:rPr lang="en-IE" sz="2400" b="1" i="0" u="sng" dirty="0">
                <a:solidFill>
                  <a:schemeClr val="accent2"/>
                </a:solidFill>
                <a:effectLst/>
                <a:latin typeface="arial" panose="020B0604020202020204" pitchFamily="34" charset="0"/>
              </a:rPr>
              <a:t>environmental, social and economic benefits </a:t>
            </a:r>
            <a:r>
              <a:rPr lang="en-IE" sz="2400" b="1" i="0" dirty="0">
                <a:solidFill>
                  <a:schemeClr val="accent2"/>
                </a:solidFill>
                <a:effectLst/>
                <a:latin typeface="arial" panose="020B0604020202020204" pitchFamily="34" charset="0"/>
              </a:rPr>
              <a:t>and help build resilience.”</a:t>
            </a:r>
          </a:p>
          <a:p>
            <a:pPr marL="111760" indent="0" algn="ctr">
              <a:buNone/>
            </a:pPr>
            <a:endParaRPr lang="en-IE" sz="2400" b="1" i="0" dirty="0">
              <a:solidFill>
                <a:srgbClr val="26324B"/>
              </a:solidFill>
              <a:effectLst/>
              <a:latin typeface="arial" panose="020B0604020202020204" pitchFamily="34" charset="0"/>
            </a:endParaRPr>
          </a:p>
          <a:p>
            <a:pPr marL="111760" indent="0" algn="ctr">
              <a:buNone/>
            </a:pPr>
            <a:r>
              <a:rPr lang="en-IE" b="0" i="0" dirty="0">
                <a:solidFill>
                  <a:schemeClr val="accent1"/>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dirty="0">
              <a:solidFill>
                <a:schemeClr val="accent1"/>
              </a:solidFill>
            </a:endParaRPr>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806333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4B9E943-6182-B045-D95D-79F949CCFDF4}"/>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07F15AC7-0B7F-1762-A6FA-D3551881C2E4}"/>
              </a:ext>
            </a:extLst>
          </p:cNvPr>
          <p:cNvSpPr txBox="1">
            <a:spLocks noGrp="1"/>
          </p:cNvSpPr>
          <p:nvPr>
            <p:ph type="title"/>
          </p:nvPr>
        </p:nvSpPr>
        <p:spPr>
          <a:xfrm>
            <a:off x="581192" y="1299030"/>
            <a:ext cx="5415747" cy="479066"/>
          </a:xfrm>
          <a:prstGeom prst="rect">
            <a:avLst/>
          </a:prstGeom>
          <a:noFill/>
          <a:ln>
            <a:noFill/>
          </a:ln>
        </p:spPr>
        <p:txBody>
          <a:bodyPr spcFirstLastPara="1" wrap="square" lIns="91425" tIns="45700" rIns="91425" bIns="45700" anchor="b" anchorCtr="0">
            <a:noAutofit/>
          </a:bodyPr>
          <a:lstStyle/>
          <a:p>
            <a:r>
              <a:rPr lang="en-IE" sz="3020" b="1" dirty="0"/>
              <a:t>Benefits</a:t>
            </a:r>
          </a:p>
        </p:txBody>
      </p:sp>
      <p:sp>
        <p:nvSpPr>
          <p:cNvPr id="2" name="Text Placeholder 1">
            <a:extLst>
              <a:ext uri="{FF2B5EF4-FFF2-40B4-BE49-F238E27FC236}">
                <a16:creationId xmlns:a16="http://schemas.microsoft.com/office/drawing/2014/main" id="{6E5C0434-F670-8426-FE0E-F91425432E87}"/>
              </a:ext>
            </a:extLst>
          </p:cNvPr>
          <p:cNvSpPr>
            <a:spLocks noGrp="1"/>
          </p:cNvSpPr>
          <p:nvPr>
            <p:ph type="body" idx="1"/>
          </p:nvPr>
        </p:nvSpPr>
        <p:spPr>
          <a:xfrm>
            <a:off x="581192" y="1981297"/>
            <a:ext cx="9676383" cy="3577673"/>
          </a:xfrm>
        </p:spPr>
        <p:txBody>
          <a:bodyPr>
            <a:noAutofit/>
          </a:bodyPr>
          <a:lstStyle/>
          <a:p>
            <a:r>
              <a:rPr lang="en-IE" b="1" dirty="0"/>
              <a:t>NBS for Rewilding and Ecological Restoration</a:t>
            </a:r>
            <a:endParaRPr lang="en-IE" dirty="0"/>
          </a:p>
          <a:p>
            <a:pPr>
              <a:buFont typeface="Arial" panose="020B0604020202020204" pitchFamily="34" charset="0"/>
              <a:buChar char="•"/>
            </a:pPr>
            <a:r>
              <a:rPr lang="en-IE" b="1" dirty="0"/>
              <a:t>Rewilding</a:t>
            </a:r>
            <a:r>
              <a:rPr lang="en-IE" dirty="0"/>
              <a:t> is a key strategy for restoring ecosystems by reintroducing native species and rebuilding </a:t>
            </a:r>
            <a:r>
              <a:rPr lang="en-IE" b="1" dirty="0"/>
              <a:t>natural processes</a:t>
            </a:r>
            <a:r>
              <a:rPr lang="en-IE" dirty="0"/>
              <a:t>.</a:t>
            </a:r>
          </a:p>
          <a:p>
            <a:pPr>
              <a:buFont typeface="Arial" panose="020B0604020202020204" pitchFamily="34" charset="0"/>
              <a:buChar char="•"/>
            </a:pPr>
            <a:r>
              <a:rPr lang="en-IE" dirty="0"/>
              <a:t>NBS like </a:t>
            </a:r>
            <a:r>
              <a:rPr lang="en-IE" b="1" dirty="0"/>
              <a:t>wildlife corridors</a:t>
            </a:r>
            <a:r>
              <a:rPr lang="en-IE" dirty="0"/>
              <a:t>, </a:t>
            </a:r>
            <a:r>
              <a:rPr lang="en-IE" b="1" dirty="0"/>
              <a:t>wetland restoration</a:t>
            </a:r>
            <a:r>
              <a:rPr lang="en-IE" dirty="0"/>
              <a:t>, and </a:t>
            </a:r>
            <a:r>
              <a:rPr lang="en-IE" b="1" dirty="0"/>
              <a:t>forest expansion</a:t>
            </a:r>
            <a:r>
              <a:rPr lang="en-IE" dirty="0"/>
              <a:t> help enhance biodiversity and ecosystem services.</a:t>
            </a:r>
          </a:p>
          <a:p>
            <a:pPr>
              <a:buFont typeface="Arial" panose="020B0604020202020204" pitchFamily="34" charset="0"/>
              <a:buChar char="•"/>
            </a:pPr>
            <a:r>
              <a:rPr lang="en-IE" b="1" dirty="0"/>
              <a:t>Rewilding efforts</a:t>
            </a:r>
            <a:r>
              <a:rPr lang="en-IE" dirty="0"/>
              <a:t> contribute to </a:t>
            </a:r>
            <a:r>
              <a:rPr lang="en-IE" b="1" dirty="0"/>
              <a:t>carbon sequestration</a:t>
            </a:r>
            <a:r>
              <a:rPr lang="en-IE" dirty="0"/>
              <a:t>, </a:t>
            </a:r>
            <a:r>
              <a:rPr lang="en-IE" b="1" dirty="0"/>
              <a:t>biodiversity preservation</a:t>
            </a:r>
            <a:r>
              <a:rPr lang="en-IE" dirty="0"/>
              <a:t>, and </a:t>
            </a:r>
            <a:r>
              <a:rPr lang="en-IE" b="1" dirty="0"/>
              <a:t>climate resilience</a:t>
            </a:r>
            <a:r>
              <a:rPr lang="en-IE" dirty="0"/>
              <a:t>.</a:t>
            </a:r>
          </a:p>
        </p:txBody>
      </p:sp>
      <p:sp>
        <p:nvSpPr>
          <p:cNvPr id="229" name="Google Shape;229;p24">
            <a:extLst>
              <a:ext uri="{FF2B5EF4-FFF2-40B4-BE49-F238E27FC236}">
                <a16:creationId xmlns:a16="http://schemas.microsoft.com/office/drawing/2014/main" id="{57F6EA52-3F17-E25E-044A-FDCC9131B5B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20</a:t>
            </a:fld>
            <a:endParaRPr/>
          </a:p>
        </p:txBody>
      </p:sp>
      <p:pic>
        <p:nvPicPr>
          <p:cNvPr id="4" name="Graphic 3" descr="Tree With Roots with solid fill">
            <a:extLst>
              <a:ext uri="{FF2B5EF4-FFF2-40B4-BE49-F238E27FC236}">
                <a16:creationId xmlns:a16="http://schemas.microsoft.com/office/drawing/2014/main" id="{15658B4A-3AD9-C279-BADD-0C586ADC66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6932" y="284464"/>
            <a:ext cx="2268359" cy="2268359"/>
          </a:xfrm>
          <a:prstGeom prst="rect">
            <a:avLst/>
          </a:prstGeom>
        </p:spPr>
      </p:pic>
    </p:spTree>
    <p:extLst>
      <p:ext uri="{BB962C8B-B14F-4D97-AF65-F5344CB8AC3E}">
        <p14:creationId xmlns:p14="http://schemas.microsoft.com/office/powerpoint/2010/main" val="52953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65F652D-8E1B-B91E-E017-C7F889189728}"/>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B4C2881B-DF42-F442-3DF0-785641D4E05D}"/>
              </a:ext>
            </a:extLst>
          </p:cNvPr>
          <p:cNvSpPr txBox="1">
            <a:spLocks noGrp="1"/>
          </p:cNvSpPr>
          <p:nvPr>
            <p:ph type="title"/>
          </p:nvPr>
        </p:nvSpPr>
        <p:spPr>
          <a:xfrm>
            <a:off x="581192" y="1299030"/>
            <a:ext cx="5415747" cy="479066"/>
          </a:xfrm>
          <a:prstGeom prst="rect">
            <a:avLst/>
          </a:prstGeom>
          <a:noFill/>
          <a:ln>
            <a:noFill/>
          </a:ln>
        </p:spPr>
        <p:txBody>
          <a:bodyPr spcFirstLastPara="1" wrap="square" lIns="91425" tIns="45700" rIns="91425" bIns="45700" anchor="b" anchorCtr="0">
            <a:noAutofit/>
          </a:bodyPr>
          <a:lstStyle/>
          <a:p>
            <a:r>
              <a:rPr lang="en-IE" sz="3020" b="1" dirty="0"/>
              <a:t>Benefits</a:t>
            </a:r>
          </a:p>
        </p:txBody>
      </p:sp>
      <p:sp>
        <p:nvSpPr>
          <p:cNvPr id="2" name="Text Placeholder 1">
            <a:extLst>
              <a:ext uri="{FF2B5EF4-FFF2-40B4-BE49-F238E27FC236}">
                <a16:creationId xmlns:a16="http://schemas.microsoft.com/office/drawing/2014/main" id="{270E3A68-5B91-E8DE-319D-72024CAFF5FC}"/>
              </a:ext>
            </a:extLst>
          </p:cNvPr>
          <p:cNvSpPr>
            <a:spLocks noGrp="1"/>
          </p:cNvSpPr>
          <p:nvPr>
            <p:ph type="body" idx="1"/>
          </p:nvPr>
        </p:nvSpPr>
        <p:spPr>
          <a:xfrm>
            <a:off x="581192" y="1981297"/>
            <a:ext cx="9676383" cy="3577673"/>
          </a:xfrm>
        </p:spPr>
        <p:txBody>
          <a:bodyPr>
            <a:noAutofit/>
          </a:bodyPr>
          <a:lstStyle/>
          <a:p>
            <a:r>
              <a:rPr lang="en-IE" b="1" dirty="0"/>
              <a:t>Health Benefits of NBS</a:t>
            </a:r>
            <a:endParaRPr lang="en-IE" dirty="0"/>
          </a:p>
          <a:p>
            <a:pPr>
              <a:buFont typeface="Arial" panose="020B0604020202020204" pitchFamily="34" charset="0"/>
              <a:buChar char="•"/>
            </a:pPr>
            <a:r>
              <a:rPr lang="en-IE" dirty="0"/>
              <a:t>NBS improve </a:t>
            </a:r>
            <a:r>
              <a:rPr lang="en-IE" b="1" dirty="0"/>
              <a:t>mental health</a:t>
            </a:r>
            <a:r>
              <a:rPr lang="en-IE" dirty="0"/>
              <a:t> by providing accessible, natural spaces for recreation, social interaction, and stress reduction.</a:t>
            </a:r>
          </a:p>
          <a:p>
            <a:pPr>
              <a:buFont typeface="Arial" panose="020B0604020202020204" pitchFamily="34" charset="0"/>
              <a:buChar char="•"/>
            </a:pPr>
            <a:r>
              <a:rPr lang="en-IE" dirty="0"/>
              <a:t>Urban green spaces contribute to </a:t>
            </a:r>
            <a:r>
              <a:rPr lang="en-IE" b="1" dirty="0"/>
              <a:t>physical well-being</a:t>
            </a:r>
            <a:r>
              <a:rPr lang="en-IE" dirty="0"/>
              <a:t> by encouraging outdoor activities like walking, cycling, and sports.</a:t>
            </a:r>
          </a:p>
          <a:p>
            <a:pPr>
              <a:buFont typeface="Arial" panose="020B0604020202020204" pitchFamily="34" charset="0"/>
              <a:buChar char="•"/>
            </a:pPr>
            <a:r>
              <a:rPr lang="en-IE" dirty="0"/>
              <a:t>NBS reduce </a:t>
            </a:r>
            <a:r>
              <a:rPr lang="en-IE" b="1" dirty="0"/>
              <a:t>air pollution</a:t>
            </a:r>
            <a:r>
              <a:rPr lang="en-IE" dirty="0"/>
              <a:t> and mitigate </a:t>
            </a:r>
            <a:r>
              <a:rPr lang="en-IE" b="1" dirty="0"/>
              <a:t>heat island effects</a:t>
            </a:r>
            <a:r>
              <a:rPr lang="en-IE" dirty="0"/>
              <a:t>, leading to healthier, more sustainable urban environments.</a:t>
            </a:r>
          </a:p>
        </p:txBody>
      </p:sp>
      <p:sp>
        <p:nvSpPr>
          <p:cNvPr id="229" name="Google Shape;229;p24">
            <a:extLst>
              <a:ext uri="{FF2B5EF4-FFF2-40B4-BE49-F238E27FC236}">
                <a16:creationId xmlns:a16="http://schemas.microsoft.com/office/drawing/2014/main" id="{96416297-C1B5-0DBF-9883-59BB920EB82D}"/>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21</a:t>
            </a:fld>
            <a:endParaRPr/>
          </a:p>
        </p:txBody>
      </p:sp>
      <p:pic>
        <p:nvPicPr>
          <p:cNvPr id="4" name="Graphic 3" descr="Yoga with solid fill">
            <a:extLst>
              <a:ext uri="{FF2B5EF4-FFF2-40B4-BE49-F238E27FC236}">
                <a16:creationId xmlns:a16="http://schemas.microsoft.com/office/drawing/2014/main" id="{64FFB43D-DD3E-1096-59A6-D592AD5F9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2069" y="284464"/>
            <a:ext cx="2242009" cy="2242009"/>
          </a:xfrm>
          <a:prstGeom prst="rect">
            <a:avLst/>
          </a:prstGeom>
        </p:spPr>
      </p:pic>
    </p:spTree>
    <p:extLst>
      <p:ext uri="{BB962C8B-B14F-4D97-AF65-F5344CB8AC3E}">
        <p14:creationId xmlns:p14="http://schemas.microsoft.com/office/powerpoint/2010/main" val="10739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9F3E96BC-A4DD-FB99-8704-7D3317C9F760}"/>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407E6BB7-8C68-9624-0E65-C2C60484F935}"/>
              </a:ext>
            </a:extLst>
          </p:cNvPr>
          <p:cNvSpPr txBox="1">
            <a:spLocks noGrp="1"/>
          </p:cNvSpPr>
          <p:nvPr>
            <p:ph type="title"/>
          </p:nvPr>
        </p:nvSpPr>
        <p:spPr>
          <a:xfrm>
            <a:off x="581192" y="1299030"/>
            <a:ext cx="5415747" cy="479066"/>
          </a:xfrm>
          <a:prstGeom prst="rect">
            <a:avLst/>
          </a:prstGeom>
          <a:noFill/>
          <a:ln>
            <a:noFill/>
          </a:ln>
        </p:spPr>
        <p:txBody>
          <a:bodyPr spcFirstLastPara="1" wrap="square" lIns="91425" tIns="45700" rIns="91425" bIns="45700" anchor="b" anchorCtr="0">
            <a:noAutofit/>
          </a:bodyPr>
          <a:lstStyle/>
          <a:p>
            <a:r>
              <a:rPr lang="en-IE" sz="3020" b="1" dirty="0"/>
              <a:t>Benefits</a:t>
            </a:r>
          </a:p>
        </p:txBody>
      </p:sp>
      <p:sp>
        <p:nvSpPr>
          <p:cNvPr id="2" name="Text Placeholder 1">
            <a:extLst>
              <a:ext uri="{FF2B5EF4-FFF2-40B4-BE49-F238E27FC236}">
                <a16:creationId xmlns:a16="http://schemas.microsoft.com/office/drawing/2014/main" id="{406A032E-136A-092A-8ADA-D36008AE6540}"/>
              </a:ext>
            </a:extLst>
          </p:cNvPr>
          <p:cNvSpPr>
            <a:spLocks noGrp="1"/>
          </p:cNvSpPr>
          <p:nvPr>
            <p:ph type="body" idx="1"/>
          </p:nvPr>
        </p:nvSpPr>
        <p:spPr>
          <a:xfrm>
            <a:off x="581193" y="1981297"/>
            <a:ext cx="8638222" cy="3577673"/>
          </a:xfrm>
        </p:spPr>
        <p:txBody>
          <a:bodyPr>
            <a:noAutofit/>
          </a:bodyPr>
          <a:lstStyle/>
          <a:p>
            <a:r>
              <a:rPr lang="en-IE" b="1" dirty="0"/>
              <a:t>Urban Transformation Through NBS</a:t>
            </a:r>
            <a:endParaRPr lang="en-IE" dirty="0"/>
          </a:p>
          <a:p>
            <a:pPr>
              <a:buFont typeface="Arial" panose="020B0604020202020204" pitchFamily="34" charset="0"/>
              <a:buChar char="•"/>
            </a:pPr>
            <a:r>
              <a:rPr lang="en-IE" dirty="0"/>
              <a:t>NBS contribute to making cities </a:t>
            </a:r>
            <a:r>
              <a:rPr lang="en-IE" b="1" dirty="0"/>
              <a:t>sustainable</a:t>
            </a:r>
            <a:r>
              <a:rPr lang="en-IE" dirty="0"/>
              <a:t> and </a:t>
            </a:r>
            <a:r>
              <a:rPr lang="en-IE" b="1" dirty="0"/>
              <a:t>climate-resilient</a:t>
            </a:r>
            <a:r>
              <a:rPr lang="en-IE" dirty="0"/>
              <a:t> by integrating </a:t>
            </a:r>
            <a:r>
              <a:rPr lang="en-IE" b="1" dirty="0"/>
              <a:t>green infrastructure</a:t>
            </a:r>
            <a:r>
              <a:rPr lang="en-IE" dirty="0"/>
              <a:t> into city planning.</a:t>
            </a:r>
          </a:p>
          <a:p>
            <a:pPr>
              <a:buFont typeface="Arial" panose="020B0604020202020204" pitchFamily="34" charset="0"/>
              <a:buChar char="•"/>
            </a:pPr>
            <a:r>
              <a:rPr lang="en-IE" b="1" dirty="0"/>
              <a:t>Smart cities</a:t>
            </a:r>
            <a:r>
              <a:rPr lang="en-IE" dirty="0"/>
              <a:t> use data-driven solutions to optimize </a:t>
            </a:r>
            <a:r>
              <a:rPr lang="en-IE" b="1" dirty="0"/>
              <a:t>green spaces</a:t>
            </a:r>
            <a:r>
              <a:rPr lang="en-IE" dirty="0"/>
              <a:t>, </a:t>
            </a:r>
            <a:r>
              <a:rPr lang="en-IE" b="1" dirty="0"/>
              <a:t>energy use</a:t>
            </a:r>
            <a:r>
              <a:rPr lang="en-IE" dirty="0"/>
              <a:t>, and </a:t>
            </a:r>
            <a:r>
              <a:rPr lang="en-IE" b="1" dirty="0"/>
              <a:t>water management</a:t>
            </a:r>
            <a:r>
              <a:rPr lang="en-IE" dirty="0"/>
              <a:t> through technology and NBS.</a:t>
            </a:r>
          </a:p>
          <a:p>
            <a:pPr>
              <a:buFont typeface="Arial" panose="020B0604020202020204" pitchFamily="34" charset="0"/>
              <a:buChar char="•"/>
            </a:pPr>
            <a:r>
              <a:rPr lang="en-IE" b="1" dirty="0"/>
              <a:t>NBS integration</a:t>
            </a:r>
            <a:r>
              <a:rPr lang="en-IE" dirty="0"/>
              <a:t> transforms urban spaces into more </a:t>
            </a:r>
            <a:r>
              <a:rPr lang="en-IE" b="1" dirty="0" err="1"/>
              <a:t>livable</a:t>
            </a:r>
            <a:r>
              <a:rPr lang="en-IE" dirty="0"/>
              <a:t>, </a:t>
            </a:r>
            <a:r>
              <a:rPr lang="en-IE" b="1" dirty="0"/>
              <a:t>inclusive</a:t>
            </a:r>
            <a:r>
              <a:rPr lang="en-IE" dirty="0"/>
              <a:t>, and </a:t>
            </a:r>
            <a:r>
              <a:rPr lang="en-IE" b="1" dirty="0"/>
              <a:t>environmentally responsible</a:t>
            </a:r>
            <a:r>
              <a:rPr lang="en-IE" dirty="0"/>
              <a:t> areas.</a:t>
            </a:r>
          </a:p>
        </p:txBody>
      </p:sp>
      <p:sp>
        <p:nvSpPr>
          <p:cNvPr id="229" name="Google Shape;229;p24">
            <a:extLst>
              <a:ext uri="{FF2B5EF4-FFF2-40B4-BE49-F238E27FC236}">
                <a16:creationId xmlns:a16="http://schemas.microsoft.com/office/drawing/2014/main" id="{5F90BABA-902E-971A-88B8-2CBFBC072688}"/>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22</a:t>
            </a:fld>
            <a:endParaRPr/>
          </a:p>
        </p:txBody>
      </p:sp>
      <p:grpSp>
        <p:nvGrpSpPr>
          <p:cNvPr id="7" name="Group 6">
            <a:extLst>
              <a:ext uri="{FF2B5EF4-FFF2-40B4-BE49-F238E27FC236}">
                <a16:creationId xmlns:a16="http://schemas.microsoft.com/office/drawing/2014/main" id="{6051C6F5-C60A-8F36-54A9-3E318044B53F}"/>
              </a:ext>
            </a:extLst>
          </p:cNvPr>
          <p:cNvGrpSpPr/>
          <p:nvPr/>
        </p:nvGrpSpPr>
        <p:grpSpPr>
          <a:xfrm>
            <a:off x="9488179" y="0"/>
            <a:ext cx="2140239" cy="3284443"/>
            <a:chOff x="9488179" y="0"/>
            <a:chExt cx="2140239" cy="3284443"/>
          </a:xfrm>
        </p:grpSpPr>
        <p:pic>
          <p:nvPicPr>
            <p:cNvPr id="4" name="Graphic 3" descr="Golden Ratio with solid fill">
              <a:extLst>
                <a:ext uri="{FF2B5EF4-FFF2-40B4-BE49-F238E27FC236}">
                  <a16:creationId xmlns:a16="http://schemas.microsoft.com/office/drawing/2014/main" id="{1E89B92C-4848-F15F-D972-4A8A58535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4260" y="1413348"/>
              <a:ext cx="1871095" cy="1871095"/>
            </a:xfrm>
            <a:prstGeom prst="rect">
              <a:avLst/>
            </a:prstGeom>
          </p:spPr>
        </p:pic>
        <p:pic>
          <p:nvPicPr>
            <p:cNvPr id="6" name="Graphic 5" descr="City with solid fill">
              <a:extLst>
                <a:ext uri="{FF2B5EF4-FFF2-40B4-BE49-F238E27FC236}">
                  <a16:creationId xmlns:a16="http://schemas.microsoft.com/office/drawing/2014/main" id="{41BBE90E-A3CC-CD00-DCEC-6B7BD06E4F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88179" y="0"/>
              <a:ext cx="2140239" cy="2140239"/>
            </a:xfrm>
            <a:prstGeom prst="rect">
              <a:avLst/>
            </a:prstGeom>
          </p:spPr>
        </p:pic>
      </p:grpSp>
    </p:spTree>
    <p:extLst>
      <p:ext uri="{BB962C8B-B14F-4D97-AF65-F5344CB8AC3E}">
        <p14:creationId xmlns:p14="http://schemas.microsoft.com/office/powerpoint/2010/main" val="2848713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25D793DD-E76E-01CF-97B3-01D233AB8AB7}"/>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1FA34809-47CF-B0C5-2864-C61E3200F6A6}"/>
              </a:ext>
            </a:extLst>
          </p:cNvPr>
          <p:cNvSpPr txBox="1">
            <a:spLocks noGrp="1"/>
          </p:cNvSpPr>
          <p:nvPr>
            <p:ph type="title"/>
          </p:nvPr>
        </p:nvSpPr>
        <p:spPr>
          <a:xfrm>
            <a:off x="533691" y="919020"/>
            <a:ext cx="5415747" cy="479066"/>
          </a:xfrm>
          <a:prstGeom prst="rect">
            <a:avLst/>
          </a:prstGeom>
          <a:noFill/>
          <a:ln>
            <a:noFill/>
          </a:ln>
        </p:spPr>
        <p:txBody>
          <a:bodyPr spcFirstLastPara="1" wrap="square" lIns="91425" tIns="45700" rIns="91425" bIns="45700" anchor="b" anchorCtr="0">
            <a:noAutofit/>
          </a:bodyPr>
          <a:lstStyle/>
          <a:p>
            <a:r>
              <a:rPr lang="en-IE" sz="3020" b="1" dirty="0"/>
              <a:t>Conclusion</a:t>
            </a:r>
          </a:p>
        </p:txBody>
      </p:sp>
      <p:sp>
        <p:nvSpPr>
          <p:cNvPr id="2" name="Text Placeholder 1">
            <a:extLst>
              <a:ext uri="{FF2B5EF4-FFF2-40B4-BE49-F238E27FC236}">
                <a16:creationId xmlns:a16="http://schemas.microsoft.com/office/drawing/2014/main" id="{10764AE6-19F0-DF47-072B-864C840CBD8F}"/>
              </a:ext>
            </a:extLst>
          </p:cNvPr>
          <p:cNvSpPr>
            <a:spLocks noGrp="1"/>
          </p:cNvSpPr>
          <p:nvPr>
            <p:ph type="body" idx="1"/>
          </p:nvPr>
        </p:nvSpPr>
        <p:spPr>
          <a:xfrm>
            <a:off x="533692" y="1282535"/>
            <a:ext cx="9723884" cy="3594168"/>
          </a:xfrm>
        </p:spPr>
        <p:txBody>
          <a:bodyPr>
            <a:noAutofit/>
          </a:bodyPr>
          <a:lstStyle/>
          <a:p>
            <a:r>
              <a:rPr lang="en-IE" b="1" dirty="0"/>
              <a:t>NBS as a Solution for Sustainable Urban Futures</a:t>
            </a:r>
            <a:endParaRPr lang="en-IE" dirty="0"/>
          </a:p>
          <a:p>
            <a:pPr>
              <a:buFont typeface="Arial" panose="020B0604020202020204" pitchFamily="34" charset="0"/>
              <a:buChar char="•"/>
            </a:pPr>
            <a:r>
              <a:rPr lang="en-IE" dirty="0"/>
              <a:t>The future of NBS lies in their ability to address </a:t>
            </a:r>
            <a:r>
              <a:rPr lang="en-IE" b="1" dirty="0"/>
              <a:t>complex urban challenges</a:t>
            </a:r>
            <a:r>
              <a:rPr lang="en-IE" dirty="0"/>
              <a:t> while contributing to </a:t>
            </a:r>
            <a:r>
              <a:rPr lang="en-IE" b="1" dirty="0"/>
              <a:t>climate action</a:t>
            </a:r>
            <a:r>
              <a:rPr lang="en-IE" dirty="0"/>
              <a:t>, </a:t>
            </a:r>
            <a:r>
              <a:rPr lang="en-IE" b="1" dirty="0"/>
              <a:t>health</a:t>
            </a:r>
            <a:r>
              <a:rPr lang="en-IE" dirty="0"/>
              <a:t>, and </a:t>
            </a:r>
            <a:r>
              <a:rPr lang="en-IE" b="1" dirty="0"/>
              <a:t>economic growth</a:t>
            </a:r>
            <a:r>
              <a:rPr lang="en-IE" dirty="0"/>
              <a:t>.</a:t>
            </a:r>
          </a:p>
          <a:p>
            <a:pPr>
              <a:buFont typeface="Arial" panose="020B0604020202020204" pitchFamily="34" charset="0"/>
              <a:buChar char="•"/>
            </a:pPr>
            <a:r>
              <a:rPr lang="en-IE" b="1" dirty="0"/>
              <a:t>EU research</a:t>
            </a:r>
            <a:r>
              <a:rPr lang="en-IE" dirty="0"/>
              <a:t> and </a:t>
            </a:r>
            <a:r>
              <a:rPr lang="en-IE" b="1" dirty="0"/>
              <a:t>policy frameworks</a:t>
            </a:r>
            <a:r>
              <a:rPr lang="en-IE" dirty="0"/>
              <a:t> will continue to shape the role of NBS in urban environments.</a:t>
            </a:r>
          </a:p>
          <a:p>
            <a:pPr>
              <a:buFont typeface="Arial" panose="020B0604020202020204" pitchFamily="34" charset="0"/>
              <a:buChar char="•"/>
            </a:pPr>
            <a:r>
              <a:rPr lang="en-IE" dirty="0"/>
              <a:t>The growth of </a:t>
            </a:r>
            <a:r>
              <a:rPr lang="en-IE" b="1" dirty="0"/>
              <a:t>green industries</a:t>
            </a:r>
            <a:r>
              <a:rPr lang="en-IE" dirty="0"/>
              <a:t>, </a:t>
            </a:r>
            <a:r>
              <a:rPr lang="en-IE" b="1" dirty="0"/>
              <a:t>entrepreneurship</a:t>
            </a:r>
            <a:r>
              <a:rPr lang="en-IE" dirty="0"/>
              <a:t>, and </a:t>
            </a:r>
            <a:r>
              <a:rPr lang="en-IE" b="1" dirty="0"/>
              <a:t>innovation</a:t>
            </a:r>
            <a:r>
              <a:rPr lang="en-IE" dirty="0"/>
              <a:t> will drive the next wave of </a:t>
            </a:r>
            <a:r>
              <a:rPr lang="en-IE" b="1" dirty="0"/>
              <a:t>NBS adoption</a:t>
            </a:r>
            <a:r>
              <a:rPr lang="en-IE" dirty="0"/>
              <a:t> globally.</a:t>
            </a:r>
          </a:p>
        </p:txBody>
      </p:sp>
      <p:sp>
        <p:nvSpPr>
          <p:cNvPr id="229" name="Google Shape;229;p24">
            <a:extLst>
              <a:ext uri="{FF2B5EF4-FFF2-40B4-BE49-F238E27FC236}">
                <a16:creationId xmlns:a16="http://schemas.microsoft.com/office/drawing/2014/main" id="{DFB294D0-12D8-2574-477C-854520F0ECAF}"/>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23</a:t>
            </a:fld>
            <a:endParaRPr/>
          </a:p>
        </p:txBody>
      </p:sp>
      <p:pic>
        <p:nvPicPr>
          <p:cNvPr id="3" name="Picture 2" descr="NBS EduWORLD | What is NBS EduWORLD?">
            <a:extLst>
              <a:ext uri="{FF2B5EF4-FFF2-40B4-BE49-F238E27FC236}">
                <a16:creationId xmlns:a16="http://schemas.microsoft.com/office/drawing/2014/main" id="{DE398FBB-31BE-CE31-1DED-B08DA92B6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317" y="3947803"/>
            <a:ext cx="5173683" cy="291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764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Trinity College Dublin</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24</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5FB95F1-B05C-1A9D-C161-671BBA08AE61}"/>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E62E5013-92ED-8DF9-213D-8172558F110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8" name="Google Shape;227;p24">
            <a:extLst>
              <a:ext uri="{FF2B5EF4-FFF2-40B4-BE49-F238E27FC236}">
                <a16:creationId xmlns:a16="http://schemas.microsoft.com/office/drawing/2014/main" id="{53ED5103-EDD3-D734-08FA-FC986429B2CE}"/>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NBS as Tools for Climate Action</a:t>
            </a:r>
          </a:p>
        </p:txBody>
      </p:sp>
      <p:sp>
        <p:nvSpPr>
          <p:cNvPr id="9" name="Text Placeholder 1">
            <a:extLst>
              <a:ext uri="{FF2B5EF4-FFF2-40B4-BE49-F238E27FC236}">
                <a16:creationId xmlns:a16="http://schemas.microsoft.com/office/drawing/2014/main" id="{41140724-503A-7F7B-4C2E-AFF763E109F0}"/>
              </a:ext>
            </a:extLst>
          </p:cNvPr>
          <p:cNvSpPr txBox="1">
            <a:spLocks/>
          </p:cNvSpPr>
          <p:nvPr/>
        </p:nvSpPr>
        <p:spPr>
          <a:xfrm>
            <a:off x="581192" y="1466482"/>
            <a:ext cx="6793385"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b="1" dirty="0"/>
              <a:t>The Role of NBS in Climate Action</a:t>
            </a:r>
            <a:endParaRPr lang="en-IE" dirty="0"/>
          </a:p>
          <a:p>
            <a:pPr>
              <a:buFont typeface="Arial" panose="020B0604020202020204" pitchFamily="34" charset="0"/>
              <a:buChar char="•"/>
            </a:pPr>
            <a:r>
              <a:rPr lang="en-IE" dirty="0"/>
              <a:t>NBS help sequester </a:t>
            </a:r>
            <a:r>
              <a:rPr lang="en-IE" b="1" dirty="0"/>
              <a:t>carbon</a:t>
            </a:r>
            <a:r>
              <a:rPr lang="en-IE" dirty="0"/>
              <a:t> through </a:t>
            </a:r>
            <a:r>
              <a:rPr lang="en-IE" b="1" dirty="0"/>
              <a:t>forestation</a:t>
            </a:r>
            <a:r>
              <a:rPr lang="en-IE" dirty="0"/>
              <a:t> and </a:t>
            </a:r>
            <a:r>
              <a:rPr lang="en-IE" b="1" dirty="0"/>
              <a:t>wetland restoration</a:t>
            </a:r>
            <a:r>
              <a:rPr lang="en-IE" dirty="0"/>
              <a:t>.</a:t>
            </a:r>
          </a:p>
          <a:p>
            <a:pPr>
              <a:buFont typeface="Arial" panose="020B0604020202020204" pitchFamily="34" charset="0"/>
              <a:buChar char="•"/>
            </a:pPr>
            <a:r>
              <a:rPr lang="en-IE" dirty="0"/>
              <a:t>Urban green spaces reduce </a:t>
            </a:r>
            <a:r>
              <a:rPr lang="en-IE" b="1" dirty="0"/>
              <a:t>urban heat islands</a:t>
            </a:r>
            <a:r>
              <a:rPr lang="en-IE" dirty="0"/>
              <a:t> and improve </a:t>
            </a:r>
            <a:r>
              <a:rPr lang="en-IE" b="1" dirty="0"/>
              <a:t>air quality</a:t>
            </a:r>
            <a:r>
              <a:rPr lang="en-IE" dirty="0"/>
              <a:t>.</a:t>
            </a:r>
          </a:p>
          <a:p>
            <a:pPr>
              <a:buFont typeface="Arial" panose="020B0604020202020204" pitchFamily="34" charset="0"/>
              <a:buChar char="•"/>
            </a:pPr>
            <a:r>
              <a:rPr lang="en-IE" dirty="0"/>
              <a:t>NBS like </a:t>
            </a:r>
            <a:r>
              <a:rPr lang="en-IE" b="1" dirty="0"/>
              <a:t>green roofs</a:t>
            </a:r>
            <a:r>
              <a:rPr lang="en-IE" dirty="0"/>
              <a:t> and </a:t>
            </a:r>
            <a:r>
              <a:rPr lang="en-IE" b="1" dirty="0"/>
              <a:t>green corridors</a:t>
            </a:r>
            <a:r>
              <a:rPr lang="en-IE" dirty="0"/>
              <a:t> provide </a:t>
            </a:r>
            <a:r>
              <a:rPr lang="en-IE" b="1" dirty="0"/>
              <a:t>flood management</a:t>
            </a:r>
            <a:r>
              <a:rPr lang="en-IE" dirty="0"/>
              <a:t> and </a:t>
            </a:r>
            <a:r>
              <a:rPr lang="en-IE" b="1" dirty="0"/>
              <a:t>climate adaptation</a:t>
            </a:r>
            <a:r>
              <a:rPr lang="en-IE" dirty="0"/>
              <a:t>.</a:t>
            </a:r>
          </a:p>
        </p:txBody>
      </p:sp>
      <p:pic>
        <p:nvPicPr>
          <p:cNvPr id="7172" name="Picture 4" descr="Urban flood risk management needs nature-based solutions: a coupled  social-ecological system perspective | npj Urban Sustainability">
            <a:extLst>
              <a:ext uri="{FF2B5EF4-FFF2-40B4-BE49-F238E27FC236}">
                <a16:creationId xmlns:a16="http://schemas.microsoft.com/office/drawing/2014/main" id="{983563B6-0D77-0DE0-1084-E57A53CB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569" y="2086772"/>
            <a:ext cx="4988591" cy="2506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2919F7-53D8-498C-3364-3AF2E906B252}"/>
              </a:ext>
            </a:extLst>
          </p:cNvPr>
          <p:cNvSpPr txBox="1"/>
          <p:nvPr/>
        </p:nvSpPr>
        <p:spPr>
          <a:xfrm>
            <a:off x="8715677" y="4939244"/>
            <a:ext cx="1645002" cy="307777"/>
          </a:xfrm>
          <a:prstGeom prst="rect">
            <a:avLst/>
          </a:prstGeom>
          <a:noFill/>
        </p:spPr>
        <p:txBody>
          <a:bodyPr wrap="none" rtlCol="0">
            <a:spAutoFit/>
          </a:bodyPr>
          <a:lstStyle/>
          <a:p>
            <a:r>
              <a:rPr lang="en-US" dirty="0"/>
              <a:t>(Zhou et al., 2024)</a:t>
            </a:r>
          </a:p>
        </p:txBody>
      </p:sp>
    </p:spTree>
    <p:extLst>
      <p:ext uri="{BB962C8B-B14F-4D97-AF65-F5344CB8AC3E}">
        <p14:creationId xmlns:p14="http://schemas.microsoft.com/office/powerpoint/2010/main" val="28121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96CCA7DC-BE24-80E9-EBCC-726062EC81D4}"/>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DC53BD3E-C00B-E732-6F56-FA43179A5C89}"/>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8" name="Google Shape;227;p24">
            <a:extLst>
              <a:ext uri="{FF2B5EF4-FFF2-40B4-BE49-F238E27FC236}">
                <a16:creationId xmlns:a16="http://schemas.microsoft.com/office/drawing/2014/main" id="{0C74167D-F5FE-7B8D-921F-50EDE281A108}"/>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NBS and the SDGs</a:t>
            </a:r>
          </a:p>
        </p:txBody>
      </p:sp>
      <p:sp>
        <p:nvSpPr>
          <p:cNvPr id="9" name="Text Placeholder 1">
            <a:extLst>
              <a:ext uri="{FF2B5EF4-FFF2-40B4-BE49-F238E27FC236}">
                <a16:creationId xmlns:a16="http://schemas.microsoft.com/office/drawing/2014/main" id="{3D0F67C0-6635-9272-A1A4-1E2C88666341}"/>
              </a:ext>
            </a:extLst>
          </p:cNvPr>
          <p:cNvSpPr txBox="1">
            <a:spLocks/>
          </p:cNvSpPr>
          <p:nvPr/>
        </p:nvSpPr>
        <p:spPr>
          <a:xfrm>
            <a:off x="5049143" y="2035391"/>
            <a:ext cx="6793385"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b="1" dirty="0"/>
              <a:t>How NBS Contribute to Global Goals</a:t>
            </a:r>
            <a:endParaRPr lang="en-IE" dirty="0"/>
          </a:p>
          <a:p>
            <a:pPr>
              <a:buFont typeface="Arial" panose="020B0604020202020204" pitchFamily="34" charset="0"/>
              <a:buChar char="•"/>
            </a:pPr>
            <a:r>
              <a:rPr lang="en-IE" dirty="0"/>
              <a:t>NBS align with </a:t>
            </a:r>
            <a:r>
              <a:rPr lang="en-IE" b="1" dirty="0"/>
              <a:t>SDG 11</a:t>
            </a:r>
            <a:r>
              <a:rPr lang="en-IE" dirty="0"/>
              <a:t> (Sustainable Cities) and </a:t>
            </a:r>
            <a:r>
              <a:rPr lang="en-IE" b="1" dirty="0"/>
              <a:t>SDG 13</a:t>
            </a:r>
            <a:r>
              <a:rPr lang="en-IE" dirty="0"/>
              <a:t> (Climate Action), focusing on </a:t>
            </a:r>
            <a:r>
              <a:rPr lang="en-IE" b="1" dirty="0"/>
              <a:t>urban resilience</a:t>
            </a:r>
            <a:r>
              <a:rPr lang="en-IE" dirty="0"/>
              <a:t> and </a:t>
            </a:r>
            <a:r>
              <a:rPr lang="en-IE" b="1" dirty="0"/>
              <a:t>climate change mitigation</a:t>
            </a:r>
            <a:r>
              <a:rPr lang="en-IE" dirty="0"/>
              <a:t>.</a:t>
            </a:r>
          </a:p>
          <a:p>
            <a:pPr>
              <a:buFont typeface="Arial" panose="020B0604020202020204" pitchFamily="34" charset="0"/>
              <a:buChar char="•"/>
            </a:pPr>
            <a:r>
              <a:rPr lang="en-IE" dirty="0"/>
              <a:t>They support </a:t>
            </a:r>
            <a:r>
              <a:rPr lang="en-IE" b="1" dirty="0"/>
              <a:t>SDG 6</a:t>
            </a:r>
            <a:r>
              <a:rPr lang="en-IE" dirty="0"/>
              <a:t> (Clean Water and Sanitation) by improving water management and reducing stormwater runoff.</a:t>
            </a:r>
          </a:p>
          <a:p>
            <a:pPr>
              <a:buFont typeface="Arial" panose="020B0604020202020204" pitchFamily="34" charset="0"/>
              <a:buChar char="•"/>
            </a:pPr>
            <a:r>
              <a:rPr lang="en-IE" dirty="0"/>
              <a:t>NBS contribute to </a:t>
            </a:r>
            <a:r>
              <a:rPr lang="en-IE" b="1" dirty="0"/>
              <a:t>SDG 15</a:t>
            </a:r>
            <a:r>
              <a:rPr lang="en-IE" dirty="0"/>
              <a:t> (Life on Land) by enhancing </a:t>
            </a:r>
            <a:r>
              <a:rPr lang="en-IE" b="1" dirty="0"/>
              <a:t>biodiversity</a:t>
            </a:r>
            <a:r>
              <a:rPr lang="en-IE" dirty="0"/>
              <a:t> and promoting </a:t>
            </a:r>
            <a:r>
              <a:rPr lang="en-IE" b="1" dirty="0"/>
              <a:t>ecosystem restoration</a:t>
            </a:r>
            <a:r>
              <a:rPr lang="en-IE" dirty="0"/>
              <a:t>.</a:t>
            </a:r>
          </a:p>
        </p:txBody>
      </p:sp>
      <p:pic>
        <p:nvPicPr>
          <p:cNvPr id="12290" name="Picture 2" descr="The Sustainable Development Goals - Global Action Plan">
            <a:extLst>
              <a:ext uri="{FF2B5EF4-FFF2-40B4-BE49-F238E27FC236}">
                <a16:creationId xmlns:a16="http://schemas.microsoft.com/office/drawing/2014/main" id="{2A699B4B-FF9A-5929-0A1B-BA4F03361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2" y="2033036"/>
            <a:ext cx="4467951" cy="357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9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BFDAB2D3-F74F-55BC-FF9A-F6C50A787E94}"/>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5270FB90-A7FB-3884-A2E6-BBA2E6F5A4D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sp>
        <p:nvSpPr>
          <p:cNvPr id="8" name="Google Shape;227;p24">
            <a:extLst>
              <a:ext uri="{FF2B5EF4-FFF2-40B4-BE49-F238E27FC236}">
                <a16:creationId xmlns:a16="http://schemas.microsoft.com/office/drawing/2014/main" id="{3966CF0C-1D75-1E4E-A9AA-0A8EEEC0B37D}"/>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Nature’s Benefit</a:t>
            </a:r>
          </a:p>
        </p:txBody>
      </p:sp>
      <p:sp>
        <p:nvSpPr>
          <p:cNvPr id="9" name="Text Placeholder 1">
            <a:extLst>
              <a:ext uri="{FF2B5EF4-FFF2-40B4-BE49-F238E27FC236}">
                <a16:creationId xmlns:a16="http://schemas.microsoft.com/office/drawing/2014/main" id="{14FA4109-564B-32FA-93B6-46BEECEC9C31}"/>
              </a:ext>
            </a:extLst>
          </p:cNvPr>
          <p:cNvSpPr txBox="1">
            <a:spLocks/>
          </p:cNvSpPr>
          <p:nvPr/>
        </p:nvSpPr>
        <p:spPr>
          <a:xfrm>
            <a:off x="5049143" y="2035391"/>
            <a:ext cx="6793385"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b="1" dirty="0"/>
              <a:t>The Value of Ecosystem Services in NBS</a:t>
            </a:r>
            <a:endParaRPr lang="en-IE" dirty="0"/>
          </a:p>
          <a:p>
            <a:pPr>
              <a:buFont typeface="Arial" panose="020B0604020202020204" pitchFamily="34" charset="0"/>
              <a:buChar char="•"/>
            </a:pPr>
            <a:r>
              <a:rPr lang="en-IE" dirty="0"/>
              <a:t>NBS deliver </a:t>
            </a:r>
            <a:r>
              <a:rPr lang="en-IE" b="1" dirty="0"/>
              <a:t>ecosystem services</a:t>
            </a:r>
            <a:r>
              <a:rPr lang="en-IE" dirty="0"/>
              <a:t> such as </a:t>
            </a:r>
            <a:r>
              <a:rPr lang="en-IE" b="1" dirty="0"/>
              <a:t>carbon sequestration</a:t>
            </a:r>
            <a:r>
              <a:rPr lang="en-IE" dirty="0"/>
              <a:t>, </a:t>
            </a:r>
            <a:r>
              <a:rPr lang="en-IE" b="1" dirty="0"/>
              <a:t>water filtration</a:t>
            </a:r>
            <a:r>
              <a:rPr lang="en-IE" dirty="0"/>
              <a:t>, and </a:t>
            </a:r>
            <a:r>
              <a:rPr lang="en-IE" b="1" dirty="0"/>
              <a:t>flood regulation</a:t>
            </a:r>
            <a:r>
              <a:rPr lang="en-IE" dirty="0"/>
              <a:t>.</a:t>
            </a:r>
          </a:p>
          <a:p>
            <a:pPr>
              <a:buFont typeface="Arial" panose="020B0604020202020204" pitchFamily="34" charset="0"/>
              <a:buChar char="•"/>
            </a:pPr>
            <a:r>
              <a:rPr lang="en-IE" b="1" dirty="0"/>
              <a:t>Green infrastructure</a:t>
            </a:r>
            <a:r>
              <a:rPr lang="en-IE" dirty="0"/>
              <a:t> solutions provide </a:t>
            </a:r>
            <a:r>
              <a:rPr lang="en-IE" b="1" dirty="0"/>
              <a:t>climate resilience</a:t>
            </a:r>
            <a:r>
              <a:rPr lang="en-IE" dirty="0"/>
              <a:t> by restoring ecosystem functions.</a:t>
            </a:r>
          </a:p>
          <a:p>
            <a:pPr>
              <a:buFont typeface="Arial" panose="020B0604020202020204" pitchFamily="34" charset="0"/>
              <a:buChar char="•"/>
            </a:pPr>
            <a:r>
              <a:rPr lang="en-IE" dirty="0"/>
              <a:t>NBS enhance </a:t>
            </a:r>
            <a:r>
              <a:rPr lang="en-IE" b="1" dirty="0"/>
              <a:t>biodiversity</a:t>
            </a:r>
            <a:r>
              <a:rPr lang="en-IE" dirty="0"/>
              <a:t>, leading to healthier ecosystems that can better adapt to climate stress.</a:t>
            </a:r>
          </a:p>
        </p:txBody>
      </p:sp>
      <p:pic>
        <p:nvPicPr>
          <p:cNvPr id="1026" name="Picture 2">
            <a:extLst>
              <a:ext uri="{FF2B5EF4-FFF2-40B4-BE49-F238E27FC236}">
                <a16:creationId xmlns:a16="http://schemas.microsoft.com/office/drawing/2014/main" id="{B1A8F8EC-C274-5936-2EEC-9BD93E81B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967578"/>
            <a:ext cx="4170369" cy="364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16C27421-FE0F-8549-7865-F5B1361AF284}"/>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65E95334-4165-BACF-A60B-650071C0002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sp>
        <p:nvSpPr>
          <p:cNvPr id="8" name="Google Shape;227;p24">
            <a:extLst>
              <a:ext uri="{FF2B5EF4-FFF2-40B4-BE49-F238E27FC236}">
                <a16:creationId xmlns:a16="http://schemas.microsoft.com/office/drawing/2014/main" id="{1AE138FE-067A-DCAB-A01F-44B260930ECD}"/>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Conservation Strategies</a:t>
            </a:r>
          </a:p>
        </p:txBody>
      </p:sp>
      <p:sp>
        <p:nvSpPr>
          <p:cNvPr id="9" name="Text Placeholder 1">
            <a:extLst>
              <a:ext uri="{FF2B5EF4-FFF2-40B4-BE49-F238E27FC236}">
                <a16:creationId xmlns:a16="http://schemas.microsoft.com/office/drawing/2014/main" id="{2B44DC79-8C9C-C54D-F8E4-FF13FD328AC4}"/>
              </a:ext>
            </a:extLst>
          </p:cNvPr>
          <p:cNvSpPr txBox="1">
            <a:spLocks/>
          </p:cNvSpPr>
          <p:nvPr/>
        </p:nvSpPr>
        <p:spPr>
          <a:xfrm>
            <a:off x="5343896" y="2047267"/>
            <a:ext cx="6793385"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b="1" dirty="0"/>
              <a:t>NBS for Protecting and Restoring Biodiversity</a:t>
            </a:r>
            <a:endParaRPr lang="en-IE" dirty="0"/>
          </a:p>
          <a:p>
            <a:pPr>
              <a:buFont typeface="Arial" panose="020B0604020202020204" pitchFamily="34" charset="0"/>
              <a:buChar char="•"/>
            </a:pPr>
            <a:r>
              <a:rPr lang="en-IE" dirty="0"/>
              <a:t>NBS contribute to </a:t>
            </a:r>
            <a:r>
              <a:rPr lang="en-IE" b="1" dirty="0"/>
              <a:t>biodiversity conservation</a:t>
            </a:r>
            <a:r>
              <a:rPr lang="en-IE" dirty="0"/>
              <a:t> by restoring </a:t>
            </a:r>
            <a:r>
              <a:rPr lang="en-IE" b="1" dirty="0"/>
              <a:t>wetlands</a:t>
            </a:r>
            <a:r>
              <a:rPr lang="en-IE" dirty="0"/>
              <a:t>, </a:t>
            </a:r>
            <a:r>
              <a:rPr lang="en-IE" b="1" dirty="0"/>
              <a:t>forests</a:t>
            </a:r>
            <a:r>
              <a:rPr lang="en-IE" dirty="0"/>
              <a:t>, and </a:t>
            </a:r>
            <a:r>
              <a:rPr lang="en-IE" b="1" dirty="0"/>
              <a:t>coastal ecosystems</a:t>
            </a:r>
            <a:r>
              <a:rPr lang="en-IE" dirty="0"/>
              <a:t>.</a:t>
            </a:r>
          </a:p>
          <a:p>
            <a:pPr>
              <a:buFont typeface="Arial" panose="020B0604020202020204" pitchFamily="34" charset="0"/>
              <a:buChar char="•"/>
            </a:pPr>
            <a:r>
              <a:rPr lang="en-IE" dirty="0"/>
              <a:t>Strategies like </a:t>
            </a:r>
            <a:r>
              <a:rPr lang="en-IE" b="1" dirty="0"/>
              <a:t>rewilding</a:t>
            </a:r>
            <a:r>
              <a:rPr lang="en-IE" dirty="0"/>
              <a:t> and creating </a:t>
            </a:r>
            <a:r>
              <a:rPr lang="en-IE" b="1" dirty="0"/>
              <a:t>wildlife corridors</a:t>
            </a:r>
            <a:r>
              <a:rPr lang="en-IE" dirty="0"/>
              <a:t> help restore native species and habitats.</a:t>
            </a:r>
          </a:p>
          <a:p>
            <a:pPr>
              <a:buFont typeface="Arial" panose="020B0604020202020204" pitchFamily="34" charset="0"/>
              <a:buChar char="•"/>
            </a:pPr>
            <a:r>
              <a:rPr lang="en-IE" dirty="0"/>
              <a:t>By promoting </a:t>
            </a:r>
            <a:r>
              <a:rPr lang="en-IE" b="1" dirty="0"/>
              <a:t>ecosystem services</a:t>
            </a:r>
            <a:r>
              <a:rPr lang="en-IE" dirty="0"/>
              <a:t>, NBS maintain ecological balance and support the natural habitat restoration process.</a:t>
            </a:r>
          </a:p>
        </p:txBody>
      </p:sp>
      <p:pic>
        <p:nvPicPr>
          <p:cNvPr id="2050" name="Picture 2" descr="NBS EduWORLD | NBS EduWORLD resources">
            <a:extLst>
              <a:ext uri="{FF2B5EF4-FFF2-40B4-BE49-F238E27FC236}">
                <a16:creationId xmlns:a16="http://schemas.microsoft.com/office/drawing/2014/main" id="{CB23CD4A-FA4C-D68F-D6F2-9C27F1292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3" y="2232560"/>
            <a:ext cx="5225143" cy="293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87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EA5986C-D079-DB37-20EF-2811D9939196}"/>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DDE51F26-FDB8-0C75-61B0-A1CBDCE5D5DF}"/>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sp>
        <p:nvSpPr>
          <p:cNvPr id="8" name="Google Shape;227;p24">
            <a:extLst>
              <a:ext uri="{FF2B5EF4-FFF2-40B4-BE49-F238E27FC236}">
                <a16:creationId xmlns:a16="http://schemas.microsoft.com/office/drawing/2014/main" id="{04E3CC06-C9E7-8EC1-70F8-C63BE85DA5C7}"/>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Enhancing Cities</a:t>
            </a:r>
          </a:p>
        </p:txBody>
      </p:sp>
      <p:sp>
        <p:nvSpPr>
          <p:cNvPr id="9" name="Text Placeholder 1">
            <a:extLst>
              <a:ext uri="{FF2B5EF4-FFF2-40B4-BE49-F238E27FC236}">
                <a16:creationId xmlns:a16="http://schemas.microsoft.com/office/drawing/2014/main" id="{70D6BBEF-3890-E613-FA88-7E9D39F2160A}"/>
              </a:ext>
            </a:extLst>
          </p:cNvPr>
          <p:cNvSpPr txBox="1">
            <a:spLocks/>
          </p:cNvSpPr>
          <p:nvPr/>
        </p:nvSpPr>
        <p:spPr>
          <a:xfrm>
            <a:off x="581192" y="1940389"/>
            <a:ext cx="6793385"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b="1" dirty="0"/>
              <a:t>The Role of Green Spaces in Urban Areas</a:t>
            </a:r>
            <a:endParaRPr lang="en-IE" dirty="0"/>
          </a:p>
          <a:p>
            <a:pPr>
              <a:buFont typeface="Arial" panose="020B0604020202020204" pitchFamily="34" charset="0"/>
              <a:buChar char="•"/>
            </a:pPr>
            <a:r>
              <a:rPr lang="en-IE" b="1" dirty="0"/>
              <a:t>Green infrastructure</a:t>
            </a:r>
            <a:r>
              <a:rPr lang="en-IE" dirty="0"/>
              <a:t> like </a:t>
            </a:r>
            <a:r>
              <a:rPr lang="en-IE" b="1" dirty="0"/>
              <a:t>urban parks</a:t>
            </a:r>
            <a:r>
              <a:rPr lang="en-IE" dirty="0"/>
              <a:t>, </a:t>
            </a:r>
            <a:r>
              <a:rPr lang="en-IE" b="1" dirty="0"/>
              <a:t>green roofs</a:t>
            </a:r>
            <a:r>
              <a:rPr lang="en-IE" dirty="0"/>
              <a:t>, and </a:t>
            </a:r>
            <a:r>
              <a:rPr lang="en-IE" b="1" dirty="0"/>
              <a:t>vegetated swales</a:t>
            </a:r>
            <a:r>
              <a:rPr lang="en-IE" dirty="0"/>
              <a:t> provide urban cooling and reduce the heat island effect.</a:t>
            </a:r>
          </a:p>
          <a:p>
            <a:pPr>
              <a:buFont typeface="Arial" panose="020B0604020202020204" pitchFamily="34" charset="0"/>
              <a:buChar char="•"/>
            </a:pPr>
            <a:r>
              <a:rPr lang="en-IE" dirty="0"/>
              <a:t>Green spaces increase </a:t>
            </a:r>
            <a:r>
              <a:rPr lang="en-IE" b="1" dirty="0"/>
              <a:t>public health</a:t>
            </a:r>
            <a:r>
              <a:rPr lang="en-IE" dirty="0"/>
              <a:t>, offering places for recreation and improving </a:t>
            </a:r>
            <a:r>
              <a:rPr lang="en-IE" b="1" dirty="0"/>
              <a:t>mental well-being</a:t>
            </a:r>
            <a:r>
              <a:rPr lang="en-IE" dirty="0"/>
              <a:t>.</a:t>
            </a:r>
          </a:p>
          <a:p>
            <a:pPr>
              <a:buFont typeface="Arial" panose="020B0604020202020204" pitchFamily="34" charset="0"/>
              <a:buChar char="•"/>
            </a:pPr>
            <a:r>
              <a:rPr lang="en-IE" dirty="0"/>
              <a:t>Urban greening initiatives reduce </a:t>
            </a:r>
            <a:r>
              <a:rPr lang="en-IE" b="1" dirty="0"/>
              <a:t>flooding risks</a:t>
            </a:r>
            <a:r>
              <a:rPr lang="en-IE" dirty="0"/>
              <a:t> by improving </a:t>
            </a:r>
            <a:r>
              <a:rPr lang="en-IE" b="1" dirty="0"/>
              <a:t>stormwater management</a:t>
            </a:r>
            <a:r>
              <a:rPr lang="en-IE" dirty="0"/>
              <a:t> and increasing water retention.</a:t>
            </a:r>
          </a:p>
        </p:txBody>
      </p:sp>
      <p:pic>
        <p:nvPicPr>
          <p:cNvPr id="3" name="Graphic 2" descr="Neighbourhood with solid fill">
            <a:extLst>
              <a:ext uri="{FF2B5EF4-FFF2-40B4-BE49-F238E27FC236}">
                <a16:creationId xmlns:a16="http://schemas.microsoft.com/office/drawing/2014/main" id="{356A1265-5C6E-276F-853F-6B7D5A1C8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1006" y="2285214"/>
            <a:ext cx="2479249" cy="2479249"/>
          </a:xfrm>
          <a:prstGeom prst="rect">
            <a:avLst/>
          </a:prstGeom>
        </p:spPr>
      </p:pic>
      <p:pic>
        <p:nvPicPr>
          <p:cNvPr id="7" name="Graphic 6" descr="Cherry Blossom outline">
            <a:extLst>
              <a:ext uri="{FF2B5EF4-FFF2-40B4-BE49-F238E27FC236}">
                <a16:creationId xmlns:a16="http://schemas.microsoft.com/office/drawing/2014/main" id="{03D9EB3F-3531-B0BD-9F85-CDB4AA84C4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V="1">
            <a:off x="10858997" y="541217"/>
            <a:ext cx="914400" cy="931883"/>
          </a:xfrm>
          <a:prstGeom prst="rect">
            <a:avLst/>
          </a:prstGeom>
        </p:spPr>
      </p:pic>
    </p:spTree>
    <p:extLst>
      <p:ext uri="{BB962C8B-B14F-4D97-AF65-F5344CB8AC3E}">
        <p14:creationId xmlns:p14="http://schemas.microsoft.com/office/powerpoint/2010/main" val="220443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9E9DE35-0138-E30A-13FB-E472B959D280}"/>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9922B2FE-56BC-3D4B-1FFD-33D2F19CE9D2}"/>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sp>
        <p:nvSpPr>
          <p:cNvPr id="8" name="Google Shape;227;p24">
            <a:extLst>
              <a:ext uri="{FF2B5EF4-FFF2-40B4-BE49-F238E27FC236}">
                <a16:creationId xmlns:a16="http://schemas.microsoft.com/office/drawing/2014/main" id="{010E72FE-A343-7C8C-19FD-A9FFFF66D648}"/>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Healing Landscapes</a:t>
            </a:r>
          </a:p>
        </p:txBody>
      </p:sp>
      <p:sp>
        <p:nvSpPr>
          <p:cNvPr id="9" name="Text Placeholder 1">
            <a:extLst>
              <a:ext uri="{FF2B5EF4-FFF2-40B4-BE49-F238E27FC236}">
                <a16:creationId xmlns:a16="http://schemas.microsoft.com/office/drawing/2014/main" id="{9CEAA967-12F3-7B62-508D-CEBB0A55FD8A}"/>
              </a:ext>
            </a:extLst>
          </p:cNvPr>
          <p:cNvSpPr txBox="1">
            <a:spLocks/>
          </p:cNvSpPr>
          <p:nvPr/>
        </p:nvSpPr>
        <p:spPr>
          <a:xfrm>
            <a:off x="581192" y="1940389"/>
            <a:ext cx="6793385"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b="1" dirty="0"/>
              <a:t>Restoration Approaches through NBS</a:t>
            </a:r>
            <a:endParaRPr lang="en-IE" dirty="0"/>
          </a:p>
          <a:p>
            <a:pPr>
              <a:buFont typeface="Arial" panose="020B0604020202020204" pitchFamily="34" charset="0"/>
              <a:buChar char="•"/>
            </a:pPr>
            <a:r>
              <a:rPr lang="en-IE" b="1" dirty="0"/>
              <a:t>Restoration ecology</a:t>
            </a:r>
            <a:r>
              <a:rPr lang="en-IE" dirty="0"/>
              <a:t> focuses on repairing ecosystems that have been degraded or damaged, often using NBS like </a:t>
            </a:r>
            <a:r>
              <a:rPr lang="en-IE" b="1" dirty="0"/>
              <a:t>wetland restoration</a:t>
            </a:r>
            <a:r>
              <a:rPr lang="en-IE" dirty="0"/>
              <a:t> and </a:t>
            </a:r>
            <a:r>
              <a:rPr lang="en-IE" b="1" dirty="0"/>
              <a:t>agroforestry</a:t>
            </a:r>
            <a:r>
              <a:rPr lang="en-IE" dirty="0"/>
              <a:t>.</a:t>
            </a:r>
          </a:p>
          <a:p>
            <a:pPr>
              <a:buFont typeface="Arial" panose="020B0604020202020204" pitchFamily="34" charset="0"/>
              <a:buChar char="•"/>
            </a:pPr>
            <a:r>
              <a:rPr lang="en-IE" b="1" dirty="0"/>
              <a:t>Reforestation</a:t>
            </a:r>
            <a:r>
              <a:rPr lang="en-IE" dirty="0"/>
              <a:t> helps restore biodiversity, sequester carbon, and enhance </a:t>
            </a:r>
            <a:r>
              <a:rPr lang="en-IE" b="1" dirty="0"/>
              <a:t>soil fertility</a:t>
            </a:r>
            <a:r>
              <a:rPr lang="en-IE" dirty="0"/>
              <a:t>.</a:t>
            </a:r>
          </a:p>
          <a:p>
            <a:pPr>
              <a:buFont typeface="Arial" panose="020B0604020202020204" pitchFamily="34" charset="0"/>
              <a:buChar char="•"/>
            </a:pPr>
            <a:r>
              <a:rPr lang="en-IE" dirty="0"/>
              <a:t>NBS projects like </a:t>
            </a:r>
            <a:r>
              <a:rPr lang="en-IE" b="1" dirty="0"/>
              <a:t>forest restoration</a:t>
            </a:r>
            <a:r>
              <a:rPr lang="en-IE" dirty="0"/>
              <a:t> and </a:t>
            </a:r>
            <a:r>
              <a:rPr lang="en-IE" b="1" dirty="0"/>
              <a:t>river rehabilitation</a:t>
            </a:r>
            <a:r>
              <a:rPr lang="en-IE" dirty="0"/>
              <a:t> provide long-term ecological benefits for both communities and the environment.</a:t>
            </a:r>
          </a:p>
        </p:txBody>
      </p:sp>
      <p:pic>
        <p:nvPicPr>
          <p:cNvPr id="14338" name="Picture 2" descr="image-4893b6e2168f5709565b29df98bc123f373dc201-2000x1600-png">
            <a:extLst>
              <a:ext uri="{FF2B5EF4-FFF2-40B4-BE49-F238E27FC236}">
                <a16:creationId xmlns:a16="http://schemas.microsoft.com/office/drawing/2014/main" id="{E3012C0C-0DBB-5F8E-0C45-DF5297F1ED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49"/>
          <a:stretch/>
        </p:blipFill>
        <p:spPr bwMode="auto">
          <a:xfrm>
            <a:off x="7374577" y="2882608"/>
            <a:ext cx="4627418" cy="169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8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A7F3D-DB42-B90E-5CD5-007BE7D5BD0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B608B3-0ACC-F583-5C22-F91D8E589F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9</a:t>
            </a:fld>
            <a:endParaRPr lang="en-GB"/>
          </a:p>
        </p:txBody>
      </p:sp>
      <p:sp>
        <p:nvSpPr>
          <p:cNvPr id="9" name="TextBox 8">
            <a:extLst>
              <a:ext uri="{FF2B5EF4-FFF2-40B4-BE49-F238E27FC236}">
                <a16:creationId xmlns:a16="http://schemas.microsoft.com/office/drawing/2014/main" id="{FBF3C88D-472B-FC61-51B4-A6BCC66F471F}"/>
              </a:ext>
            </a:extLst>
          </p:cNvPr>
          <p:cNvSpPr txBox="1"/>
          <p:nvPr/>
        </p:nvSpPr>
        <p:spPr>
          <a:xfrm>
            <a:off x="7972450" y="546604"/>
            <a:ext cx="3877985" cy="3046988"/>
          </a:xfrm>
          <a:prstGeom prst="rect">
            <a:avLst/>
          </a:prstGeom>
          <a:noFill/>
        </p:spPr>
        <p:txBody>
          <a:bodyPr wrap="none" rtlCol="0">
            <a:spAutoFit/>
          </a:bodyPr>
          <a:lstStyle/>
          <a:p>
            <a:pPr algn="ctr"/>
            <a:r>
              <a:rPr lang="en-US" sz="9600" b="1" dirty="0">
                <a:solidFill>
                  <a:schemeClr val="accent2"/>
                </a:solidFill>
              </a:rPr>
              <a:t>TAKE </a:t>
            </a:r>
          </a:p>
          <a:p>
            <a:pPr algn="ctr"/>
            <a:r>
              <a:rPr lang="en-US" sz="9600" b="1" dirty="0">
                <a:solidFill>
                  <a:schemeClr val="accent2"/>
                </a:solidFill>
              </a:rPr>
              <a:t>FIVE</a:t>
            </a:r>
          </a:p>
        </p:txBody>
      </p:sp>
      <p:sp>
        <p:nvSpPr>
          <p:cNvPr id="10" name="Title 1">
            <a:extLst>
              <a:ext uri="{FF2B5EF4-FFF2-40B4-BE49-F238E27FC236}">
                <a16:creationId xmlns:a16="http://schemas.microsoft.com/office/drawing/2014/main" id="{7B7EE35D-3703-5527-244C-76D7271F5E9B}"/>
              </a:ext>
            </a:extLst>
          </p:cNvPr>
          <p:cNvSpPr>
            <a:spLocks noGrp="1"/>
          </p:cNvSpPr>
          <p:nvPr>
            <p:ph type="title"/>
          </p:nvPr>
        </p:nvSpPr>
        <p:spPr>
          <a:xfrm>
            <a:off x="581192" y="1047191"/>
            <a:ext cx="11029616" cy="566738"/>
          </a:xfrm>
        </p:spPr>
        <p:txBody>
          <a:bodyPr wrap="square" anchor="b">
            <a:normAutofit/>
          </a:bodyPr>
          <a:lstStyle/>
          <a:p>
            <a:r>
              <a:rPr lang="en-IE" b="1" dirty="0"/>
              <a:t>In-Class Exercise 1:</a:t>
            </a:r>
            <a:endParaRPr lang="en-IE" dirty="0"/>
          </a:p>
        </p:txBody>
      </p:sp>
      <p:sp>
        <p:nvSpPr>
          <p:cNvPr id="11" name="Text Placeholder 2">
            <a:extLst>
              <a:ext uri="{FF2B5EF4-FFF2-40B4-BE49-F238E27FC236}">
                <a16:creationId xmlns:a16="http://schemas.microsoft.com/office/drawing/2014/main" id="{F75EB84A-F7C7-3037-0E20-B20E18C784D8}"/>
              </a:ext>
            </a:extLst>
          </p:cNvPr>
          <p:cNvSpPr>
            <a:spLocks noGrp="1"/>
          </p:cNvSpPr>
          <p:nvPr>
            <p:ph type="body" idx="1"/>
          </p:nvPr>
        </p:nvSpPr>
        <p:spPr>
          <a:xfrm>
            <a:off x="581192" y="2070098"/>
            <a:ext cx="8776564" cy="3414140"/>
          </a:xfrm>
        </p:spPr>
        <p:txBody>
          <a:bodyPr wrap="square" anchor="ctr">
            <a:noAutofit/>
          </a:bodyPr>
          <a:lstStyle/>
          <a:p>
            <a:r>
              <a:rPr lang="en-IE" sz="1600" b="1" dirty="0"/>
              <a:t>Objective</a:t>
            </a:r>
            <a:r>
              <a:rPr lang="en-IE" sz="1600" dirty="0"/>
              <a:t>: Design a futuristic </a:t>
            </a:r>
            <a:r>
              <a:rPr lang="en-IE" sz="1600" b="1" dirty="0"/>
              <a:t>nature-based solution</a:t>
            </a:r>
            <a:r>
              <a:rPr lang="en-IE" sz="1600" dirty="0"/>
              <a:t> incorporating emerging technologies.</a:t>
            </a:r>
          </a:p>
          <a:p>
            <a:pPr marL="228600" indent="0"/>
            <a:r>
              <a:rPr lang="en-IE" sz="1600" b="1" dirty="0"/>
              <a:t>Instructions</a:t>
            </a:r>
            <a:r>
              <a:rPr lang="en-IE" sz="1600" dirty="0"/>
              <a:t>:</a:t>
            </a:r>
          </a:p>
          <a:p>
            <a:pPr marL="742950" lvl="1" indent="-285750">
              <a:buFont typeface="Arial" panose="020B0604020202020204" pitchFamily="34" charset="0"/>
              <a:buChar char="•"/>
            </a:pPr>
            <a:r>
              <a:rPr lang="en-IE" sz="1600" dirty="0"/>
              <a:t>Choose an </a:t>
            </a:r>
            <a:r>
              <a:rPr lang="en-IE" sz="1600" b="1" dirty="0"/>
              <a:t>urban challenge</a:t>
            </a:r>
            <a:r>
              <a:rPr lang="en-IE" sz="1600" dirty="0"/>
              <a:t> (e.g., </a:t>
            </a:r>
            <a:r>
              <a:rPr lang="en-IE" sz="1600" b="1" dirty="0"/>
              <a:t>flooding</a:t>
            </a:r>
            <a:r>
              <a:rPr lang="en-IE" sz="1600" dirty="0"/>
              <a:t>, </a:t>
            </a:r>
            <a:r>
              <a:rPr lang="en-IE" sz="1600" b="1" dirty="0"/>
              <a:t>urban heat islands</a:t>
            </a:r>
            <a:r>
              <a:rPr lang="en-IE" sz="1600" dirty="0"/>
              <a:t>).</a:t>
            </a:r>
          </a:p>
          <a:p>
            <a:pPr marL="742950" lvl="1" indent="-285750">
              <a:buFont typeface="Arial" panose="020B0604020202020204" pitchFamily="34" charset="0"/>
              <a:buChar char="•"/>
            </a:pPr>
            <a:r>
              <a:rPr lang="en-IE" sz="1600" dirty="0"/>
              <a:t>Propose an </a:t>
            </a:r>
            <a:r>
              <a:rPr lang="en-IE" sz="1600" b="1" dirty="0"/>
              <a:t>innovative NBS solution</a:t>
            </a:r>
            <a:r>
              <a:rPr lang="en-IE" sz="1600" dirty="0"/>
              <a:t> that uses </a:t>
            </a:r>
            <a:r>
              <a:rPr lang="en-IE" sz="1600" b="1" dirty="0"/>
              <a:t>new technologies</a:t>
            </a:r>
            <a:r>
              <a:rPr lang="en-IE" sz="1600" dirty="0"/>
              <a:t> like </a:t>
            </a:r>
            <a:r>
              <a:rPr lang="en-IE" sz="1600" b="1" dirty="0"/>
              <a:t>AI</a:t>
            </a:r>
            <a:r>
              <a:rPr lang="en-IE" sz="1600" dirty="0"/>
              <a:t>, </a:t>
            </a:r>
            <a:r>
              <a:rPr lang="en-IE" sz="1600" b="1" dirty="0"/>
              <a:t>IoT sensors</a:t>
            </a:r>
            <a:r>
              <a:rPr lang="en-IE" sz="1600" dirty="0"/>
              <a:t>, or </a:t>
            </a:r>
            <a:r>
              <a:rPr lang="en-IE" sz="1600" b="1" dirty="0"/>
              <a:t>smart infrastructure</a:t>
            </a:r>
            <a:r>
              <a:rPr lang="en-IE" sz="1600" dirty="0"/>
              <a:t>.</a:t>
            </a:r>
          </a:p>
          <a:p>
            <a:pPr marL="742950" lvl="1" indent="-285750">
              <a:buFont typeface="Arial" panose="020B0604020202020204" pitchFamily="34" charset="0"/>
              <a:buChar char="•"/>
            </a:pPr>
            <a:r>
              <a:rPr lang="en-IE" sz="1600" dirty="0"/>
              <a:t>Identify </a:t>
            </a:r>
            <a:r>
              <a:rPr lang="en-IE" sz="1600" b="1" dirty="0"/>
              <a:t>community engagement</a:t>
            </a:r>
            <a:r>
              <a:rPr lang="en-IE" sz="1600" dirty="0"/>
              <a:t> strategies and the </a:t>
            </a:r>
            <a:r>
              <a:rPr lang="en-IE" sz="1600" b="1" dirty="0"/>
              <a:t>expected impacts</a:t>
            </a:r>
            <a:r>
              <a:rPr lang="en-IE" sz="1600" dirty="0"/>
              <a:t>.</a:t>
            </a:r>
          </a:p>
        </p:txBody>
      </p:sp>
    </p:spTree>
    <p:extLst>
      <p:ext uri="{BB962C8B-B14F-4D97-AF65-F5344CB8AC3E}">
        <p14:creationId xmlns:p14="http://schemas.microsoft.com/office/powerpoint/2010/main" val="3539484569"/>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5e234c5-d36f-418b-93c1-f000f7e26a11" xsi:nil="true"/>
    <lcf76f155ced4ddcb4097134ff3c332f xmlns="0ed2f345-8b19-4e58-9d0b-c5c4ffbdf5c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1C75C4-043F-45B4-88BA-F9D50402A28E}">
  <ds:schemaRefs>
    <ds:schemaRef ds:uri="http://schemas.microsoft.com/sharepoint/v3/contenttype/forms"/>
  </ds:schemaRefs>
</ds:datastoreItem>
</file>

<file path=customXml/itemProps2.xml><?xml version="1.0" encoding="utf-8"?>
<ds:datastoreItem xmlns:ds="http://schemas.openxmlformats.org/officeDocument/2006/customXml" ds:itemID="{261F585E-DE6D-4A59-B303-B243B261CE22}">
  <ds:schemaRefs>
    <ds:schemaRef ds:uri="http://purl.org/dc/elements/1.1/"/>
    <ds:schemaRef ds:uri="http://schemas.microsoft.com/office/2006/metadata/properties"/>
    <ds:schemaRef ds:uri="571c74b5-0933-473e-8f66-48c2004785e5"/>
    <ds:schemaRef ds:uri="7555c965-0840-4e23-ace0-7cd9e0458893"/>
    <ds:schemaRef ds:uri="93f182e5-225f-44a9-b458-cb6e0e76f5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02FA064-64B7-4027-A87A-F9E3926EB8BD}"/>
</file>

<file path=docProps/app.xml><?xml version="1.0" encoding="utf-8"?>
<Properties xmlns="http://schemas.openxmlformats.org/officeDocument/2006/extended-properties" xmlns:vt="http://schemas.openxmlformats.org/officeDocument/2006/docPropsVTypes">
  <TotalTime>3832</TotalTime>
  <Words>2230</Words>
  <Application>Microsoft Macintosh PowerPoint</Application>
  <PresentationFormat>Widescreen</PresentationFormat>
  <Paragraphs>213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Noto Sans Symbols</vt:lpstr>
      <vt:lpstr>Arial</vt:lpstr>
      <vt:lpstr>Arial</vt:lpstr>
      <vt:lpstr>Gill Sans</vt:lpstr>
      <vt:lpstr>-apple-system</vt:lpstr>
      <vt:lpstr>Dividend</vt:lpstr>
      <vt:lpstr>Nature-Based Solutions (NBS) Review  Lecture (online)</vt:lpstr>
      <vt:lpstr>NBS Definition – EU</vt:lpstr>
      <vt:lpstr>PowerPoint Presentation</vt:lpstr>
      <vt:lpstr>PowerPoint Presentation</vt:lpstr>
      <vt:lpstr>PowerPoint Presentation</vt:lpstr>
      <vt:lpstr>PowerPoint Presentation</vt:lpstr>
      <vt:lpstr>PowerPoint Presentation</vt:lpstr>
      <vt:lpstr>PowerPoint Presentation</vt:lpstr>
      <vt:lpstr>In-Class Exercise 1:</vt:lpstr>
      <vt:lpstr>Upscaling NbS – How can it be done?</vt:lpstr>
      <vt:lpstr>1. Tools for Scaling NBS </vt:lpstr>
      <vt:lpstr>2. Tools for Scaling NBS </vt:lpstr>
      <vt:lpstr>Nature-based Solutions and Natural Capital</vt:lpstr>
      <vt:lpstr>Benefits</vt:lpstr>
      <vt:lpstr>3. Tools for Scaling NBS </vt:lpstr>
      <vt:lpstr>4. Tools for Scaling NBS </vt:lpstr>
      <vt:lpstr>Key challenges within NBS governance </vt:lpstr>
      <vt:lpstr>Multi Level Governance: nested versus polycentric</vt:lpstr>
      <vt:lpstr>5. Tools for Scaling NBS </vt:lpstr>
      <vt:lpstr>Benefits</vt:lpstr>
      <vt:lpstr>Benefits</vt:lpstr>
      <vt:lpstr>Benefits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Conor Dowling</cp:lastModifiedBy>
  <cp:revision>38</cp:revision>
  <dcterms:modified xsi:type="dcterms:W3CDTF">2025-02-14T10:52:39Z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