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9" r:id="rId4"/>
  </p:sldMasterIdLst>
  <p:notesMasterIdLst>
    <p:notesMasterId r:id="rId22"/>
  </p:notesMasterIdLst>
  <p:sldIdLst>
    <p:sldId id="256" r:id="rId5"/>
    <p:sldId id="310" r:id="rId6"/>
    <p:sldId id="2006" r:id="rId7"/>
    <p:sldId id="2007" r:id="rId8"/>
    <p:sldId id="2008" r:id="rId9"/>
    <p:sldId id="1990" r:id="rId10"/>
    <p:sldId id="2003" r:id="rId11"/>
    <p:sldId id="2010" r:id="rId12"/>
    <p:sldId id="2009" r:id="rId13"/>
    <p:sldId id="2012" r:id="rId14"/>
    <p:sldId id="2013" r:id="rId15"/>
    <p:sldId id="326" r:id="rId16"/>
    <p:sldId id="2014" r:id="rId17"/>
    <p:sldId id="2015" r:id="rId18"/>
    <p:sldId id="2004" r:id="rId19"/>
    <p:sldId id="2016" r:id="rId20"/>
    <p:sldId id="257" r:id="rId21"/>
  </p:sldIdLst>
  <p:sldSz cx="12192000" cy="6858000"/>
  <p:notesSz cx="6858000" cy="9144000"/>
  <p:embeddedFontLst>
    <p:embeddedFont>
      <p:font typeface="Gill Sans" panose="020B0502020104020203" pitchFamily="34" charset="-79"/>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31" autoAdjust="0"/>
    <p:restoredTop sz="85342" autoAdjust="0"/>
  </p:normalViewPr>
  <p:slideViewPr>
    <p:cSldViewPr snapToGrid="0">
      <p:cViewPr varScale="1">
        <p:scale>
          <a:sx n="107" d="100"/>
          <a:sy n="107" d="100"/>
        </p:scale>
        <p:origin x="3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643B4E-BE67-594B-8046-DFFF8411D66A}"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38C29ABB-1A6B-D947-BA0A-384D96111374}">
      <dgm:prSet custT="1"/>
      <dgm:spPr/>
      <dgm:t>
        <a:bodyPr/>
        <a:lstStyle/>
        <a:p>
          <a:r>
            <a:rPr lang="en-IE" sz="2800" b="1" i="0" dirty="0"/>
            <a:t>Career Opportunities</a:t>
          </a:r>
          <a:endParaRPr lang="en-IE" sz="2800" dirty="0"/>
        </a:p>
      </dgm:t>
    </dgm:pt>
    <dgm:pt modelId="{179CA207-43F9-7846-A5D8-C50A16BCFC12}" type="parTrans" cxnId="{C4EF44F0-4CFA-554E-8CBA-AA16EB4A21BA}">
      <dgm:prSet/>
      <dgm:spPr/>
      <dgm:t>
        <a:bodyPr/>
        <a:lstStyle/>
        <a:p>
          <a:endParaRPr lang="en-GB"/>
        </a:p>
      </dgm:t>
    </dgm:pt>
    <dgm:pt modelId="{7FB44E20-DFC4-A545-9BC8-5C97BCA137D8}" type="sibTrans" cxnId="{C4EF44F0-4CFA-554E-8CBA-AA16EB4A21BA}">
      <dgm:prSet/>
      <dgm:spPr/>
      <dgm:t>
        <a:bodyPr/>
        <a:lstStyle/>
        <a:p>
          <a:endParaRPr lang="en-GB"/>
        </a:p>
      </dgm:t>
    </dgm:pt>
    <dgm:pt modelId="{75BDF63A-6686-5841-B351-4215FEF2F3FE}">
      <dgm:prSet custT="1"/>
      <dgm:spPr/>
      <dgm:t>
        <a:bodyPr anchor="ctr"/>
        <a:lstStyle/>
        <a:p>
          <a:r>
            <a:rPr lang="en-IE" sz="1800" b="0" i="0" dirty="0">
              <a:solidFill>
                <a:schemeClr val="accent1"/>
              </a:solidFill>
            </a:rPr>
            <a:t>Green economy, </a:t>
          </a:r>
          <a:endParaRPr lang="en-IE" sz="1800" b="0" dirty="0">
            <a:solidFill>
              <a:schemeClr val="accent1"/>
            </a:solidFill>
          </a:endParaRPr>
        </a:p>
      </dgm:t>
    </dgm:pt>
    <dgm:pt modelId="{615BE1AB-FCDB-134E-A597-57450DDCBBBA}" type="parTrans" cxnId="{ED31B7BD-8C04-A841-8748-718C76F7156B}">
      <dgm:prSet/>
      <dgm:spPr/>
      <dgm:t>
        <a:bodyPr/>
        <a:lstStyle/>
        <a:p>
          <a:endParaRPr lang="en-GB"/>
        </a:p>
      </dgm:t>
    </dgm:pt>
    <dgm:pt modelId="{A81675D2-DF6E-4B40-90CB-F816D6015EBD}" type="sibTrans" cxnId="{ED31B7BD-8C04-A841-8748-718C76F7156B}">
      <dgm:prSet/>
      <dgm:spPr/>
      <dgm:t>
        <a:bodyPr/>
        <a:lstStyle/>
        <a:p>
          <a:endParaRPr lang="en-GB"/>
        </a:p>
      </dgm:t>
    </dgm:pt>
    <dgm:pt modelId="{D0496D27-D71C-5449-A1A2-DE55FF503EE0}">
      <dgm:prSet custT="1"/>
      <dgm:spPr/>
      <dgm:t>
        <a:bodyPr anchor="ctr"/>
        <a:lstStyle/>
        <a:p>
          <a:r>
            <a:rPr lang="en-IE" sz="1800" b="0" i="0" dirty="0">
              <a:solidFill>
                <a:schemeClr val="accent1"/>
              </a:solidFill>
            </a:rPr>
            <a:t>urban planners, </a:t>
          </a:r>
          <a:endParaRPr lang="en-IE" sz="1800" b="0" dirty="0">
            <a:solidFill>
              <a:schemeClr val="accent1"/>
            </a:solidFill>
          </a:endParaRPr>
        </a:p>
      </dgm:t>
    </dgm:pt>
    <dgm:pt modelId="{CEF52367-1D53-3C43-B047-17103E6C4083}" type="parTrans" cxnId="{584E5056-4665-024E-86D1-CE49B680AD16}">
      <dgm:prSet/>
      <dgm:spPr/>
      <dgm:t>
        <a:bodyPr/>
        <a:lstStyle/>
        <a:p>
          <a:endParaRPr lang="en-GB"/>
        </a:p>
      </dgm:t>
    </dgm:pt>
    <dgm:pt modelId="{26EDD51B-3705-934E-9B19-C220DFA038A8}" type="sibTrans" cxnId="{584E5056-4665-024E-86D1-CE49B680AD16}">
      <dgm:prSet/>
      <dgm:spPr/>
      <dgm:t>
        <a:bodyPr/>
        <a:lstStyle/>
        <a:p>
          <a:endParaRPr lang="en-GB"/>
        </a:p>
      </dgm:t>
    </dgm:pt>
    <dgm:pt modelId="{E0C37005-1E79-E841-91E4-4F7DBF1CF848}">
      <dgm:prSet custT="1"/>
      <dgm:spPr/>
      <dgm:t>
        <a:bodyPr anchor="ctr"/>
        <a:lstStyle/>
        <a:p>
          <a:r>
            <a:rPr lang="en-IE" sz="1800" b="0" i="0" dirty="0">
              <a:solidFill>
                <a:schemeClr val="accent1"/>
              </a:solidFill>
            </a:rPr>
            <a:t>landscape architects, </a:t>
          </a:r>
          <a:endParaRPr lang="en-IE" sz="1800" b="0" dirty="0">
            <a:solidFill>
              <a:schemeClr val="accent1"/>
            </a:solidFill>
          </a:endParaRPr>
        </a:p>
      </dgm:t>
    </dgm:pt>
    <dgm:pt modelId="{373FA6F9-260F-C34F-8738-95C35E39D262}" type="parTrans" cxnId="{24515DA8-5CBB-2D4E-8368-A898CF7D8376}">
      <dgm:prSet/>
      <dgm:spPr/>
      <dgm:t>
        <a:bodyPr/>
        <a:lstStyle/>
        <a:p>
          <a:endParaRPr lang="en-GB"/>
        </a:p>
      </dgm:t>
    </dgm:pt>
    <dgm:pt modelId="{04986856-9C3C-6B46-8C4C-EB9920335606}" type="sibTrans" cxnId="{24515DA8-5CBB-2D4E-8368-A898CF7D8376}">
      <dgm:prSet/>
      <dgm:spPr/>
      <dgm:t>
        <a:bodyPr/>
        <a:lstStyle/>
        <a:p>
          <a:endParaRPr lang="en-GB"/>
        </a:p>
      </dgm:t>
    </dgm:pt>
    <dgm:pt modelId="{7F17979A-C3EE-9C4E-A9F2-F66C38186624}">
      <dgm:prSet custT="1"/>
      <dgm:spPr/>
      <dgm:t>
        <a:bodyPr anchor="ctr"/>
        <a:lstStyle/>
        <a:p>
          <a:r>
            <a:rPr lang="en-IE" sz="1800" b="0" i="0" dirty="0">
              <a:solidFill>
                <a:schemeClr val="accent1"/>
              </a:solidFill>
            </a:rPr>
            <a:t>environmental engineers, and</a:t>
          </a:r>
          <a:endParaRPr lang="en-IE" sz="1800" b="0" dirty="0">
            <a:solidFill>
              <a:schemeClr val="accent1"/>
            </a:solidFill>
          </a:endParaRPr>
        </a:p>
      </dgm:t>
    </dgm:pt>
    <dgm:pt modelId="{6BD15510-BDFF-6544-B9A0-70F826899D81}" type="parTrans" cxnId="{D4A410B0-AB62-A346-A5A7-1AF3F278AA43}">
      <dgm:prSet/>
      <dgm:spPr/>
      <dgm:t>
        <a:bodyPr/>
        <a:lstStyle/>
        <a:p>
          <a:endParaRPr lang="en-GB"/>
        </a:p>
      </dgm:t>
    </dgm:pt>
    <dgm:pt modelId="{92CAF4B2-807F-5F4B-8E92-1BD6304D901A}" type="sibTrans" cxnId="{D4A410B0-AB62-A346-A5A7-1AF3F278AA43}">
      <dgm:prSet/>
      <dgm:spPr/>
      <dgm:t>
        <a:bodyPr/>
        <a:lstStyle/>
        <a:p>
          <a:endParaRPr lang="en-GB"/>
        </a:p>
      </dgm:t>
    </dgm:pt>
    <dgm:pt modelId="{80089872-D15A-F848-BF34-AB0B943024E1}">
      <dgm:prSet custT="1"/>
      <dgm:spPr/>
      <dgm:t>
        <a:bodyPr anchor="ctr"/>
        <a:lstStyle/>
        <a:p>
          <a:r>
            <a:rPr lang="en-IE" sz="1800" b="0" i="0" dirty="0">
              <a:solidFill>
                <a:schemeClr val="accent1"/>
              </a:solidFill>
            </a:rPr>
            <a:t>community engagement specialists.</a:t>
          </a:r>
          <a:endParaRPr lang="en-IE" sz="1800" b="0" dirty="0">
            <a:solidFill>
              <a:schemeClr val="accent1"/>
            </a:solidFill>
          </a:endParaRPr>
        </a:p>
      </dgm:t>
    </dgm:pt>
    <dgm:pt modelId="{1DA2AF7E-AFE3-AE43-96D9-0DC4EE2F6E15}" type="parTrans" cxnId="{9E964FC0-E734-BD43-BF7E-BE1DDA418EE7}">
      <dgm:prSet/>
      <dgm:spPr/>
      <dgm:t>
        <a:bodyPr/>
        <a:lstStyle/>
        <a:p>
          <a:endParaRPr lang="en-GB"/>
        </a:p>
      </dgm:t>
    </dgm:pt>
    <dgm:pt modelId="{F3CF1B2E-36C4-2C4A-B8E6-97C35D0E279B}" type="sibTrans" cxnId="{9E964FC0-E734-BD43-BF7E-BE1DDA418EE7}">
      <dgm:prSet/>
      <dgm:spPr/>
      <dgm:t>
        <a:bodyPr/>
        <a:lstStyle/>
        <a:p>
          <a:endParaRPr lang="en-GB"/>
        </a:p>
      </dgm:t>
    </dgm:pt>
    <dgm:pt modelId="{7BCF4292-6D79-FF49-A02A-E4E65B8AB371}" type="pres">
      <dgm:prSet presAssocID="{AE643B4E-BE67-594B-8046-DFFF8411D66A}" presName="Name0" presStyleCnt="0">
        <dgm:presLayoutVars>
          <dgm:dir/>
          <dgm:animLvl val="lvl"/>
          <dgm:resizeHandles/>
        </dgm:presLayoutVars>
      </dgm:prSet>
      <dgm:spPr/>
    </dgm:pt>
    <dgm:pt modelId="{7B1412E4-0072-7840-89D0-D972A755D735}" type="pres">
      <dgm:prSet presAssocID="{38C29ABB-1A6B-D947-BA0A-384D96111374}" presName="linNode" presStyleCnt="0"/>
      <dgm:spPr/>
    </dgm:pt>
    <dgm:pt modelId="{A1C26999-442F-5F41-B3FF-192C63B33AFB}" type="pres">
      <dgm:prSet presAssocID="{38C29ABB-1A6B-D947-BA0A-384D96111374}" presName="parentShp" presStyleLbl="node1" presStyleIdx="0" presStyleCnt="1" custScaleX="77171" custScaleY="83107">
        <dgm:presLayoutVars>
          <dgm:bulletEnabled val="1"/>
        </dgm:presLayoutVars>
      </dgm:prSet>
      <dgm:spPr/>
    </dgm:pt>
    <dgm:pt modelId="{4C32E51E-60FF-834E-91CF-FE5BCD763273}" type="pres">
      <dgm:prSet presAssocID="{38C29ABB-1A6B-D947-BA0A-384D96111374}" presName="childShp" presStyleLbl="bgAccFollowNode1" presStyleIdx="0" presStyleCnt="1">
        <dgm:presLayoutVars>
          <dgm:bulletEnabled val="1"/>
        </dgm:presLayoutVars>
      </dgm:prSet>
      <dgm:spPr/>
    </dgm:pt>
  </dgm:ptLst>
  <dgm:cxnLst>
    <dgm:cxn modelId="{5BC0AE4F-48F1-504C-AE96-BD4216D30D98}" type="presOf" srcId="{38C29ABB-1A6B-D947-BA0A-384D96111374}" destId="{A1C26999-442F-5F41-B3FF-192C63B33AFB}" srcOrd="0" destOrd="0" presId="urn:microsoft.com/office/officeart/2005/8/layout/vList6"/>
    <dgm:cxn modelId="{584E5056-4665-024E-86D1-CE49B680AD16}" srcId="{38C29ABB-1A6B-D947-BA0A-384D96111374}" destId="{D0496D27-D71C-5449-A1A2-DE55FF503EE0}" srcOrd="1" destOrd="0" parTransId="{CEF52367-1D53-3C43-B047-17103E6C4083}" sibTransId="{26EDD51B-3705-934E-9B19-C220DFA038A8}"/>
    <dgm:cxn modelId="{08805157-90E3-0241-B46B-3160BC47881D}" type="presOf" srcId="{E0C37005-1E79-E841-91E4-4F7DBF1CF848}" destId="{4C32E51E-60FF-834E-91CF-FE5BCD763273}" srcOrd="0" destOrd="2" presId="urn:microsoft.com/office/officeart/2005/8/layout/vList6"/>
    <dgm:cxn modelId="{10B4E586-397D-4C48-B3D1-799350E47DD8}" type="presOf" srcId="{80089872-D15A-F848-BF34-AB0B943024E1}" destId="{4C32E51E-60FF-834E-91CF-FE5BCD763273}" srcOrd="0" destOrd="4" presId="urn:microsoft.com/office/officeart/2005/8/layout/vList6"/>
    <dgm:cxn modelId="{40506594-BD6D-3542-9637-0D99A8C56161}" type="presOf" srcId="{AE643B4E-BE67-594B-8046-DFFF8411D66A}" destId="{7BCF4292-6D79-FF49-A02A-E4E65B8AB371}" srcOrd="0" destOrd="0" presId="urn:microsoft.com/office/officeart/2005/8/layout/vList6"/>
    <dgm:cxn modelId="{0A9D319A-E3F3-2341-AF62-75BBC045A682}" type="presOf" srcId="{7F17979A-C3EE-9C4E-A9F2-F66C38186624}" destId="{4C32E51E-60FF-834E-91CF-FE5BCD763273}" srcOrd="0" destOrd="3" presId="urn:microsoft.com/office/officeart/2005/8/layout/vList6"/>
    <dgm:cxn modelId="{24515DA8-5CBB-2D4E-8368-A898CF7D8376}" srcId="{38C29ABB-1A6B-D947-BA0A-384D96111374}" destId="{E0C37005-1E79-E841-91E4-4F7DBF1CF848}" srcOrd="2" destOrd="0" parTransId="{373FA6F9-260F-C34F-8738-95C35E39D262}" sibTransId="{04986856-9C3C-6B46-8C4C-EB9920335606}"/>
    <dgm:cxn modelId="{D4A410B0-AB62-A346-A5A7-1AF3F278AA43}" srcId="{38C29ABB-1A6B-D947-BA0A-384D96111374}" destId="{7F17979A-C3EE-9C4E-A9F2-F66C38186624}" srcOrd="3" destOrd="0" parTransId="{6BD15510-BDFF-6544-B9A0-70F826899D81}" sibTransId="{92CAF4B2-807F-5F4B-8E92-1BD6304D901A}"/>
    <dgm:cxn modelId="{ED31B7BD-8C04-A841-8748-718C76F7156B}" srcId="{38C29ABB-1A6B-D947-BA0A-384D96111374}" destId="{75BDF63A-6686-5841-B351-4215FEF2F3FE}" srcOrd="0" destOrd="0" parTransId="{615BE1AB-FCDB-134E-A597-57450DDCBBBA}" sibTransId="{A81675D2-DF6E-4B40-90CB-F816D6015EBD}"/>
    <dgm:cxn modelId="{9E964FC0-E734-BD43-BF7E-BE1DDA418EE7}" srcId="{38C29ABB-1A6B-D947-BA0A-384D96111374}" destId="{80089872-D15A-F848-BF34-AB0B943024E1}" srcOrd="4" destOrd="0" parTransId="{1DA2AF7E-AFE3-AE43-96D9-0DC4EE2F6E15}" sibTransId="{F3CF1B2E-36C4-2C4A-B8E6-97C35D0E279B}"/>
    <dgm:cxn modelId="{70B759CD-1F63-2147-9F07-1D66A75947D4}" type="presOf" srcId="{D0496D27-D71C-5449-A1A2-DE55FF503EE0}" destId="{4C32E51E-60FF-834E-91CF-FE5BCD763273}" srcOrd="0" destOrd="1" presId="urn:microsoft.com/office/officeart/2005/8/layout/vList6"/>
    <dgm:cxn modelId="{44FB9DD2-FC3D-F343-92FF-6A9DE1E85F78}" type="presOf" srcId="{75BDF63A-6686-5841-B351-4215FEF2F3FE}" destId="{4C32E51E-60FF-834E-91CF-FE5BCD763273}" srcOrd="0" destOrd="0" presId="urn:microsoft.com/office/officeart/2005/8/layout/vList6"/>
    <dgm:cxn modelId="{C4EF44F0-4CFA-554E-8CBA-AA16EB4A21BA}" srcId="{AE643B4E-BE67-594B-8046-DFFF8411D66A}" destId="{38C29ABB-1A6B-D947-BA0A-384D96111374}" srcOrd="0" destOrd="0" parTransId="{179CA207-43F9-7846-A5D8-C50A16BCFC12}" sibTransId="{7FB44E20-DFC4-A545-9BC8-5C97BCA137D8}"/>
    <dgm:cxn modelId="{E693129C-640C-8A44-976C-78A1AE03ABE2}" type="presParOf" srcId="{7BCF4292-6D79-FF49-A02A-E4E65B8AB371}" destId="{7B1412E4-0072-7840-89D0-D972A755D735}" srcOrd="0" destOrd="0" presId="urn:microsoft.com/office/officeart/2005/8/layout/vList6"/>
    <dgm:cxn modelId="{A18DEFD4-BA49-224D-B6E8-2D2007FAE146}" type="presParOf" srcId="{7B1412E4-0072-7840-89D0-D972A755D735}" destId="{A1C26999-442F-5F41-B3FF-192C63B33AFB}" srcOrd="0" destOrd="0" presId="urn:microsoft.com/office/officeart/2005/8/layout/vList6"/>
    <dgm:cxn modelId="{B3888026-4991-9A4D-9768-D320DDF2EBD2}" type="presParOf" srcId="{7B1412E4-0072-7840-89D0-D972A755D735}" destId="{4C32E51E-60FF-834E-91CF-FE5BCD76327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2E51E-60FF-834E-91CF-FE5BCD763273}">
      <dsp:nvSpPr>
        <dsp:cNvPr id="0" name=""/>
        <dsp:cNvSpPr/>
      </dsp:nvSpPr>
      <dsp:spPr>
        <a:xfrm>
          <a:off x="3796804" y="0"/>
          <a:ext cx="6429050" cy="236523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IE" sz="1800" b="0" i="0" kern="1200" dirty="0">
              <a:solidFill>
                <a:schemeClr val="accent1"/>
              </a:solidFill>
            </a:rPr>
            <a:t>Green economy, </a:t>
          </a:r>
          <a:endParaRPr lang="en-IE" sz="1800" b="0" kern="1200" dirty="0">
            <a:solidFill>
              <a:schemeClr val="accent1"/>
            </a:solidFill>
          </a:endParaRPr>
        </a:p>
        <a:p>
          <a:pPr marL="171450" lvl="1" indent="-171450" algn="l" defTabSz="800100">
            <a:lnSpc>
              <a:spcPct val="90000"/>
            </a:lnSpc>
            <a:spcBef>
              <a:spcPct val="0"/>
            </a:spcBef>
            <a:spcAft>
              <a:spcPct val="15000"/>
            </a:spcAft>
            <a:buChar char="•"/>
          </a:pPr>
          <a:r>
            <a:rPr lang="en-IE" sz="1800" b="0" i="0" kern="1200" dirty="0">
              <a:solidFill>
                <a:schemeClr val="accent1"/>
              </a:solidFill>
            </a:rPr>
            <a:t>urban planners, </a:t>
          </a:r>
          <a:endParaRPr lang="en-IE" sz="1800" b="0" kern="1200" dirty="0">
            <a:solidFill>
              <a:schemeClr val="accent1"/>
            </a:solidFill>
          </a:endParaRPr>
        </a:p>
        <a:p>
          <a:pPr marL="171450" lvl="1" indent="-171450" algn="l" defTabSz="800100">
            <a:lnSpc>
              <a:spcPct val="90000"/>
            </a:lnSpc>
            <a:spcBef>
              <a:spcPct val="0"/>
            </a:spcBef>
            <a:spcAft>
              <a:spcPct val="15000"/>
            </a:spcAft>
            <a:buChar char="•"/>
          </a:pPr>
          <a:r>
            <a:rPr lang="en-IE" sz="1800" b="0" i="0" kern="1200" dirty="0">
              <a:solidFill>
                <a:schemeClr val="accent1"/>
              </a:solidFill>
            </a:rPr>
            <a:t>landscape architects, </a:t>
          </a:r>
          <a:endParaRPr lang="en-IE" sz="1800" b="0" kern="1200" dirty="0">
            <a:solidFill>
              <a:schemeClr val="accent1"/>
            </a:solidFill>
          </a:endParaRPr>
        </a:p>
        <a:p>
          <a:pPr marL="171450" lvl="1" indent="-171450" algn="l" defTabSz="800100">
            <a:lnSpc>
              <a:spcPct val="90000"/>
            </a:lnSpc>
            <a:spcBef>
              <a:spcPct val="0"/>
            </a:spcBef>
            <a:spcAft>
              <a:spcPct val="15000"/>
            </a:spcAft>
            <a:buChar char="•"/>
          </a:pPr>
          <a:r>
            <a:rPr lang="en-IE" sz="1800" b="0" i="0" kern="1200" dirty="0">
              <a:solidFill>
                <a:schemeClr val="accent1"/>
              </a:solidFill>
            </a:rPr>
            <a:t>environmental engineers, and</a:t>
          </a:r>
          <a:endParaRPr lang="en-IE" sz="1800" b="0" kern="1200" dirty="0">
            <a:solidFill>
              <a:schemeClr val="accent1"/>
            </a:solidFill>
          </a:endParaRPr>
        </a:p>
        <a:p>
          <a:pPr marL="171450" lvl="1" indent="-171450" algn="l" defTabSz="800100">
            <a:lnSpc>
              <a:spcPct val="90000"/>
            </a:lnSpc>
            <a:spcBef>
              <a:spcPct val="0"/>
            </a:spcBef>
            <a:spcAft>
              <a:spcPct val="15000"/>
            </a:spcAft>
            <a:buChar char="•"/>
          </a:pPr>
          <a:r>
            <a:rPr lang="en-IE" sz="1800" b="0" i="0" kern="1200" dirty="0">
              <a:solidFill>
                <a:schemeClr val="accent1"/>
              </a:solidFill>
            </a:rPr>
            <a:t>community engagement specialists.</a:t>
          </a:r>
          <a:endParaRPr lang="en-IE" sz="1800" b="0" kern="1200" dirty="0">
            <a:solidFill>
              <a:schemeClr val="accent1"/>
            </a:solidFill>
          </a:endParaRPr>
        </a:p>
      </dsp:txBody>
      <dsp:txXfrm>
        <a:off x="3796804" y="295655"/>
        <a:ext cx="5542086" cy="1773928"/>
      </dsp:txXfrm>
    </dsp:sp>
    <dsp:sp modelId="{A1C26999-442F-5F41-B3FF-192C63B33AFB}">
      <dsp:nvSpPr>
        <dsp:cNvPr id="0" name=""/>
        <dsp:cNvSpPr/>
      </dsp:nvSpPr>
      <dsp:spPr>
        <a:xfrm>
          <a:off x="489229" y="199779"/>
          <a:ext cx="3307574" cy="19656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IE" sz="2800" b="1" i="0" kern="1200" dirty="0"/>
            <a:t>Career Opportunities</a:t>
          </a:r>
          <a:endParaRPr lang="en-IE" sz="2800" kern="1200" dirty="0"/>
        </a:p>
      </dsp:txBody>
      <dsp:txXfrm>
        <a:off x="585185" y="295735"/>
        <a:ext cx="3115662" cy="177376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IE" dirty="0"/>
              <a:t>Introduce the skills required for </a:t>
            </a:r>
            <a:r>
              <a:rPr lang="en-IE" b="1" dirty="0"/>
              <a:t>careers</a:t>
            </a:r>
            <a:r>
              <a:rPr lang="en-IE" dirty="0"/>
              <a:t> in </a:t>
            </a:r>
            <a:r>
              <a:rPr lang="en-IE" b="1" dirty="0"/>
              <a:t>Nature-Based Solutions</a:t>
            </a:r>
            <a:r>
              <a:rPr lang="en-IE" dirty="0"/>
              <a:t> (NBS).</a:t>
            </a:r>
            <a:endParaRPr lang="en-IE" b="1" dirty="0"/>
          </a:p>
          <a:p>
            <a:pPr marL="0" lvl="0" indent="0" algn="l" rtl="0">
              <a:spcBef>
                <a:spcPts val="0"/>
              </a:spcBef>
              <a:spcAft>
                <a:spcPts val="0"/>
              </a:spcAft>
              <a:buNone/>
            </a:pPr>
            <a:r>
              <a:rPr lang="en-IE" b="1" dirty="0"/>
              <a:t>Primary Source</a:t>
            </a:r>
            <a:r>
              <a:rPr lang="en-IE" dirty="0"/>
              <a:t>: Insights from EU research projects.</a:t>
            </a:r>
          </a:p>
        </p:txBody>
      </p:sp>
      <p:sp>
        <p:nvSpPr>
          <p:cNvPr id="212" name="Google Shape;21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DCD52088-97B2-18FB-C664-188933901A13}"/>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DE7D63D5-6578-5F28-7091-E3B591F029D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1D7C88ED-5CBC-C00D-01CB-613094D67DF2}"/>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IE" b="1" dirty="0"/>
              <a:t>Local Government Actions</a:t>
            </a:r>
            <a:r>
              <a:rPr lang="en-IE" dirty="0"/>
              <a:t>:</a:t>
            </a:r>
          </a:p>
          <a:p>
            <a:pPr marL="742950" lvl="1" indent="-285750">
              <a:buFont typeface="Arial" panose="020B0604020202020204" pitchFamily="34" charset="0"/>
              <a:buChar char="•"/>
            </a:pPr>
            <a:r>
              <a:rPr lang="en-IE" dirty="0"/>
              <a:t>Mandating </a:t>
            </a:r>
            <a:r>
              <a:rPr lang="en-IE" b="1" dirty="0"/>
              <a:t>green roofs</a:t>
            </a:r>
            <a:r>
              <a:rPr lang="en-IE" dirty="0"/>
              <a:t> and </a:t>
            </a:r>
            <a:r>
              <a:rPr lang="en-IE" b="1" dirty="0"/>
              <a:t>rain gardens</a:t>
            </a:r>
            <a:r>
              <a:rPr lang="en-IE" dirty="0"/>
              <a:t> in new developments.</a:t>
            </a:r>
          </a:p>
          <a:p>
            <a:pPr marL="742950" lvl="1" indent="-285750">
              <a:buFont typeface="Arial" panose="020B0604020202020204" pitchFamily="34" charset="0"/>
              <a:buChar char="•"/>
            </a:pPr>
            <a:r>
              <a:rPr lang="en-IE" b="1" dirty="0"/>
              <a:t>Revitalizing public parks</a:t>
            </a:r>
            <a:r>
              <a:rPr lang="en-IE" dirty="0"/>
              <a:t> with sustainable landscaping.</a:t>
            </a:r>
          </a:p>
          <a:p>
            <a:pPr marL="742950" lvl="1" indent="-285750">
              <a:buFont typeface="Arial" panose="020B0604020202020204" pitchFamily="34" charset="0"/>
              <a:buChar char="•"/>
            </a:pPr>
            <a:r>
              <a:rPr lang="en-IE" dirty="0"/>
              <a:t>Incorporating </a:t>
            </a:r>
            <a:r>
              <a:rPr lang="en-IE" b="1" dirty="0"/>
              <a:t>SUDS</a:t>
            </a:r>
            <a:r>
              <a:rPr lang="en-IE" dirty="0"/>
              <a:t> (Sustainable Urban Drainage Systems) to reduce urban flooding</a:t>
            </a:r>
            <a:endParaRPr dirty="0"/>
          </a:p>
        </p:txBody>
      </p:sp>
      <p:sp>
        <p:nvSpPr>
          <p:cNvPr id="225" name="Google Shape;225;g2ca2507d12e_0_0:notes">
            <a:extLst>
              <a:ext uri="{FF2B5EF4-FFF2-40B4-BE49-F238E27FC236}">
                <a16:creationId xmlns:a16="http://schemas.microsoft.com/office/drawing/2014/main" id="{F9B194AA-937E-13AA-87A0-0F006D4A59F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2238476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9A562-CA03-38AF-805B-4434474A6F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3B95EB-0B7E-1060-E4FD-8BF31653A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C08B8E-9BD9-9AFD-BE5C-13F165740A78}"/>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dirty="0"/>
              <a:t>Take 5 minutes to brainstorm in groups, following by a 5 minutes group discussion on the ideas produced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b="1" dirty="0"/>
              <a:t>Learning Outcome</a:t>
            </a:r>
            <a:r>
              <a:rPr lang="en-IE" dirty="0"/>
              <a:t>: Understand how to enter and grow within the </a:t>
            </a:r>
            <a:r>
              <a:rPr lang="en-IE" b="1" dirty="0"/>
              <a:t>nature-based solutions</a:t>
            </a:r>
            <a:r>
              <a:rPr lang="en-IE" dirty="0"/>
              <a:t> sector.</a:t>
            </a:r>
          </a:p>
          <a:p>
            <a:pPr>
              <a:buFont typeface="Arial" panose="020B0604020202020204" pitchFamily="34" charset="0"/>
              <a:buChar char="•"/>
            </a:pPr>
            <a:r>
              <a:rPr lang="en-IE" b="1" dirty="0"/>
              <a:t>Materials</a:t>
            </a:r>
            <a:r>
              <a:rPr lang="en-IE" dirty="0"/>
              <a:t>: teacher can summarise answers and/or include a summary slide on the projector to capture the discussion</a:t>
            </a:r>
          </a:p>
          <a:p>
            <a:endParaRPr lang="en-US" dirty="0"/>
          </a:p>
        </p:txBody>
      </p:sp>
      <p:sp>
        <p:nvSpPr>
          <p:cNvPr id="4" name="Slide Number Placeholder 3">
            <a:extLst>
              <a:ext uri="{FF2B5EF4-FFF2-40B4-BE49-F238E27FC236}">
                <a16:creationId xmlns:a16="http://schemas.microsoft.com/office/drawing/2014/main" id="{A59E3D91-5148-2A64-5596-D537EFAA5256}"/>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1060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the Connecting Nature enterprise platform for more: https://</a:t>
            </a:r>
            <a:r>
              <a:rPr lang="en-US" dirty="0" err="1"/>
              <a:t>www.horizonnua.eu</a:t>
            </a:r>
            <a:r>
              <a:rPr lang="en-US" dirty="0"/>
              <a:t>/</a:t>
            </a:r>
            <a:r>
              <a:rPr lang="en-US" dirty="0" err="1"/>
              <a:t>cnep</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2347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644F0-B4BE-678F-FB92-274621AE93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9EC7C9-5B91-BC98-5A5F-598A238E9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85664A-1899-D37C-FE17-5403A32BF317}"/>
              </a:ext>
            </a:extLst>
          </p:cNvPr>
          <p:cNvSpPr>
            <a:spLocks noGrp="1"/>
          </p:cNvSpPr>
          <p:nvPr>
            <p:ph type="body" idx="1"/>
          </p:nvPr>
        </p:nvSpPr>
        <p:spPr/>
        <p:txBody>
          <a:bodyPr/>
          <a:lstStyle/>
          <a:p>
            <a:r>
              <a:rPr lang="en-US" dirty="0"/>
              <a:t>Check out the Connecting Nature enterprise platform for more: https://</a:t>
            </a:r>
            <a:r>
              <a:rPr lang="en-US" dirty="0" err="1"/>
              <a:t>www.horizonnua.eu</a:t>
            </a:r>
            <a:r>
              <a:rPr lang="en-US" dirty="0"/>
              <a:t>/</a:t>
            </a:r>
            <a:r>
              <a:rPr lang="en-US" dirty="0" err="1"/>
              <a:t>cnep</a:t>
            </a:r>
            <a:endParaRPr lang="en-US" dirty="0"/>
          </a:p>
        </p:txBody>
      </p:sp>
      <p:sp>
        <p:nvSpPr>
          <p:cNvPr id="4" name="Slide Number Placeholder 3">
            <a:extLst>
              <a:ext uri="{FF2B5EF4-FFF2-40B4-BE49-F238E27FC236}">
                <a16:creationId xmlns:a16="http://schemas.microsoft.com/office/drawing/2014/main" id="{1EA08A25-2152-A58B-4819-752307F6E5A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6109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80CD3-F206-F8F2-9D74-B9143C7779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058927-B879-FB9F-D3E2-CE2DB24621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71F0FE-5E92-4811-26D1-6BDB0687ED4A}"/>
              </a:ext>
            </a:extLst>
          </p:cNvPr>
          <p:cNvSpPr>
            <a:spLocks noGrp="1"/>
          </p:cNvSpPr>
          <p:nvPr>
            <p:ph type="body" idx="1"/>
          </p:nvPr>
        </p:nvSpPr>
        <p:spPr/>
        <p:txBody>
          <a:bodyPr/>
          <a:lstStyle/>
          <a:p>
            <a:r>
              <a:rPr lang="en-US" dirty="0"/>
              <a:t>Check out the Connecting Nature enterprise platform for more: https://</a:t>
            </a:r>
            <a:r>
              <a:rPr lang="en-US" dirty="0" err="1"/>
              <a:t>www.horizonnua.eu</a:t>
            </a:r>
            <a:r>
              <a:rPr lang="en-US" dirty="0"/>
              <a:t>/</a:t>
            </a:r>
            <a:r>
              <a:rPr lang="en-US" dirty="0" err="1"/>
              <a:t>cnep</a:t>
            </a:r>
            <a:endParaRPr lang="en-US" dirty="0"/>
          </a:p>
        </p:txBody>
      </p:sp>
      <p:sp>
        <p:nvSpPr>
          <p:cNvPr id="4" name="Slide Number Placeholder 3">
            <a:extLst>
              <a:ext uri="{FF2B5EF4-FFF2-40B4-BE49-F238E27FC236}">
                <a16:creationId xmlns:a16="http://schemas.microsoft.com/office/drawing/2014/main" id="{E5339358-5665-99F7-A6F2-B6DE9044C34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69149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09FA8930-6D83-88AE-DAD0-61FB6EFA4DF5}"/>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1710FA8D-245F-3CF6-445F-2797F06CC4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4EADA3B7-7601-285C-DC95-28FEF5B0BB9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European Commission. (2021). Evaluating the Impact of Nature-Based Solutions Nature Knowledge Brief 3: Potential of NBS .</a:t>
            </a:r>
            <a:endParaRPr dirty="0"/>
          </a:p>
        </p:txBody>
      </p:sp>
      <p:sp>
        <p:nvSpPr>
          <p:cNvPr id="225" name="Google Shape;225;g2ca2507d12e_0_0:notes">
            <a:extLst>
              <a:ext uri="{FF2B5EF4-FFF2-40B4-BE49-F238E27FC236}">
                <a16:creationId xmlns:a16="http://schemas.microsoft.com/office/drawing/2014/main" id="{A31C759D-B509-5D66-A7A9-CB14E4315C1A}"/>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0765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57065449-12D6-396D-6028-F1AD75598484}"/>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A09AA65F-FEDC-CBEB-6349-5A20BDADFE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C929C07-28FB-FEB5-5813-32113B10695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Explore the 50 Learning Units to find educational material in any of the learning areas</a:t>
            </a:r>
          </a:p>
          <a:p>
            <a:pPr marL="171450" lvl="0" indent="-171450" algn="l" rtl="0">
              <a:spcBef>
                <a:spcPts val="0"/>
              </a:spcBef>
              <a:spcAft>
                <a:spcPts val="0"/>
              </a:spcAft>
              <a:buClr>
                <a:srgbClr val="3D3D3D"/>
              </a:buClr>
              <a:buSzPts val="1200"/>
              <a:buFont typeface="Arial"/>
              <a:buChar char="•"/>
            </a:pPr>
            <a:r>
              <a:rPr lang="en-IE" dirty="0"/>
              <a:t>The learning units are free to use and edit</a:t>
            </a:r>
          </a:p>
          <a:p>
            <a:pPr marL="171450" lvl="0" indent="-171450" algn="l" rtl="0">
              <a:spcBef>
                <a:spcPts val="0"/>
              </a:spcBef>
              <a:spcAft>
                <a:spcPts val="0"/>
              </a:spcAft>
              <a:buClr>
                <a:srgbClr val="3D3D3D"/>
              </a:buClr>
              <a:buSzPts val="1200"/>
              <a:buFont typeface="Arial"/>
              <a:buChar char="•"/>
            </a:pPr>
            <a:r>
              <a:rPr lang="en-IE" dirty="0"/>
              <a:t>Please give credit to the NBS </a:t>
            </a:r>
            <a:r>
              <a:rPr lang="en-IE" dirty="0" err="1"/>
              <a:t>EduWORLD</a:t>
            </a:r>
            <a:r>
              <a:rPr lang="en-IE" dirty="0"/>
              <a:t> project where learning unit content is used</a:t>
            </a:r>
            <a:endParaRPr dirty="0"/>
          </a:p>
        </p:txBody>
      </p:sp>
      <p:sp>
        <p:nvSpPr>
          <p:cNvPr id="225" name="Google Shape;225;g2ca2507d12e_0_0:notes">
            <a:extLst>
              <a:ext uri="{FF2B5EF4-FFF2-40B4-BE49-F238E27FC236}">
                <a16:creationId xmlns:a16="http://schemas.microsoft.com/office/drawing/2014/main" id="{2982F6F0-9932-5BCF-7CFA-530ACF6767F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33363381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ca2507d12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rgbClr val="3D3D3D"/>
              </a:buClr>
              <a:buSzPts val="1200"/>
              <a:buFont typeface="Arial"/>
              <a:buChar char="•"/>
            </a:pPr>
            <a:r>
              <a:rPr lang="en-IE" dirty="0"/>
              <a:t>Think of an example</a:t>
            </a:r>
            <a:endParaRPr dirty="0"/>
          </a:p>
        </p:txBody>
      </p:sp>
      <p:sp>
        <p:nvSpPr>
          <p:cNvPr id="225" name="Google Shape;225;g2ca2507d12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2640782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2FFB998-4C43-E042-B91D-972826E29327}"/>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CE75D30E-836C-CEE1-4F20-DCFFDE1743D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5F5091C8-CD91-6B5D-9C6B-2D030DE94BE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sz="1200" dirty="0"/>
              <a:t>For a list of Nature Based Enterprises check out the </a:t>
            </a:r>
            <a:r>
              <a:rPr lang="en-IE" sz="1200" b="1" dirty="0">
                <a:solidFill>
                  <a:schemeClr val="accent2"/>
                </a:solidFill>
              </a:rPr>
              <a:t>‘Connecting Nature Enterprise Platform’: </a:t>
            </a:r>
            <a:r>
              <a:rPr lang="en-IE" sz="1200" dirty="0"/>
              <a:t>https://</a:t>
            </a:r>
            <a:r>
              <a:rPr lang="en-IE" sz="1200" dirty="0" err="1"/>
              <a:t>www.horizonnua.eu</a:t>
            </a:r>
            <a:r>
              <a:rPr lang="en-IE" sz="1200" dirty="0"/>
              <a:t>/</a:t>
            </a:r>
            <a:r>
              <a:rPr lang="en-IE" sz="1200" dirty="0" err="1"/>
              <a:t>cnep</a:t>
            </a:r>
            <a:endParaRPr lang="en-IE" sz="1200" b="1" dirty="0">
              <a:solidFill>
                <a:schemeClr val="accent2"/>
              </a:solidFill>
            </a:endParaRP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A6283E88-E04E-B43E-880A-59E8E571E356}"/>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1250770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F8D12A76-115A-2D98-8D10-F3E7B22D2133}"/>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B6EE628C-1B03-86FE-513C-0B2B1145B72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DA10EE2B-81F0-640A-51F0-1E20512094EC}"/>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sz="1200" dirty="0"/>
              <a:t>For a list of Nature Based Enterprises check out the </a:t>
            </a:r>
            <a:r>
              <a:rPr lang="en-IE" sz="1200" b="1" dirty="0">
                <a:solidFill>
                  <a:schemeClr val="accent2"/>
                </a:solidFill>
              </a:rPr>
              <a:t>‘Connecting Nature Enterprise Platform’: </a:t>
            </a:r>
            <a:r>
              <a:rPr lang="en-IE" sz="1200" dirty="0"/>
              <a:t>https://</a:t>
            </a:r>
            <a:r>
              <a:rPr lang="en-IE" sz="1200" dirty="0" err="1"/>
              <a:t>www.horizonnua.eu</a:t>
            </a:r>
            <a:r>
              <a:rPr lang="en-IE" sz="1200" dirty="0"/>
              <a:t>/</a:t>
            </a:r>
            <a:r>
              <a:rPr lang="en-IE" sz="1200" dirty="0" err="1"/>
              <a:t>cnep</a:t>
            </a:r>
            <a:endParaRPr lang="en-IE" sz="1200" b="1" dirty="0">
              <a:solidFill>
                <a:schemeClr val="accent2"/>
              </a:solidFill>
            </a:endParaRPr>
          </a:p>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endParaRPr lang="en-IE" sz="1200" b="1" dirty="0">
              <a:solidFill>
                <a:schemeClr val="accent2"/>
              </a:solidFill>
            </a:endParaRPr>
          </a:p>
          <a:p>
            <a:pPr marL="171450" lvl="0" indent="-171450" algn="l" rtl="0">
              <a:spcBef>
                <a:spcPts val="0"/>
              </a:spcBef>
              <a:spcAft>
                <a:spcPts val="0"/>
              </a:spcAft>
              <a:buClr>
                <a:srgbClr val="3D3D3D"/>
              </a:buClr>
              <a:buSzPts val="1200"/>
              <a:buFont typeface="Arial"/>
              <a:buChar char="•"/>
            </a:pPr>
            <a:endParaRPr dirty="0"/>
          </a:p>
        </p:txBody>
      </p:sp>
      <p:sp>
        <p:nvSpPr>
          <p:cNvPr id="225" name="Google Shape;225;g2ca2507d12e_0_0:notes">
            <a:extLst>
              <a:ext uri="{FF2B5EF4-FFF2-40B4-BE49-F238E27FC236}">
                <a16:creationId xmlns:a16="http://schemas.microsoft.com/office/drawing/2014/main" id="{84DA7068-7FAA-9828-88F3-70D8E6BAB745}"/>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282526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46895DD3-FD70-5062-5AA3-81C6BDE5FA89}"/>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F97B0E85-F293-E182-8261-7B1DF0DCB06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2332E0D2-B0DF-2B35-A7B1-6C327B5A742E}"/>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defTabSz="914400" rtl="0" eaLnBrk="1" fontAlgn="auto" latinLnBrk="0" hangingPunct="1">
              <a:lnSpc>
                <a:spcPct val="100000"/>
              </a:lnSpc>
              <a:spcBef>
                <a:spcPts val="0"/>
              </a:spcBef>
              <a:spcAft>
                <a:spcPts val="0"/>
              </a:spcAft>
              <a:buClr>
                <a:srgbClr val="3D3D3D"/>
              </a:buClr>
              <a:buSzPts val="1200"/>
              <a:buFont typeface="Arial"/>
              <a:buChar char="•"/>
              <a:tabLst/>
              <a:defRPr/>
            </a:pPr>
            <a:r>
              <a:rPr lang="en-IE" sz="1200" dirty="0"/>
              <a:t>https://</a:t>
            </a:r>
            <a:r>
              <a:rPr lang="en-IE" sz="1200" dirty="0" err="1"/>
              <a:t>greenvolve-project.eu</a:t>
            </a:r>
            <a:r>
              <a:rPr lang="en-IE" sz="1200" dirty="0"/>
              <a:t>/</a:t>
            </a:r>
            <a:endParaRPr dirty="0"/>
          </a:p>
        </p:txBody>
      </p:sp>
      <p:sp>
        <p:nvSpPr>
          <p:cNvPr id="225" name="Google Shape;225;g2ca2507d12e_0_0:notes">
            <a:extLst>
              <a:ext uri="{FF2B5EF4-FFF2-40B4-BE49-F238E27FC236}">
                <a16:creationId xmlns:a16="http://schemas.microsoft.com/office/drawing/2014/main" id="{A7EFF835-6999-1D33-2DE2-EFFF2A44FB9C}"/>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145518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4C220D-C774-0F43-1C8E-697315F09C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27DC4-5799-3A2E-419D-9243A9BCB7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379D7C-948C-37FF-66A7-DE524D355ED6}"/>
              </a:ext>
            </a:extLst>
          </p:cNvPr>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dirty="0"/>
              <a:t>Take 5 minutes to brainstorm in groups, following by a 5 minutes group discussion on the ideas produced</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en-IE" b="1" dirty="0"/>
              <a:t>Learning Outcome</a:t>
            </a:r>
            <a:r>
              <a:rPr lang="en-IE" dirty="0"/>
              <a:t>: Gain understanding of the different career paths available in the NBS sector and the skills needed.</a:t>
            </a:r>
          </a:p>
          <a:p>
            <a:pPr>
              <a:buFont typeface="Arial" panose="020B0604020202020204" pitchFamily="34" charset="0"/>
              <a:buChar char="•"/>
            </a:pPr>
            <a:r>
              <a:rPr lang="en-IE" b="1" dirty="0"/>
              <a:t>Materials</a:t>
            </a:r>
            <a:r>
              <a:rPr lang="en-IE" dirty="0"/>
              <a:t>: teacher can summarise answers and/or include a summary slide on the projector to capture the discussion</a:t>
            </a:r>
          </a:p>
          <a:p>
            <a:endParaRPr lang="en-US" dirty="0"/>
          </a:p>
        </p:txBody>
      </p:sp>
      <p:sp>
        <p:nvSpPr>
          <p:cNvPr id="4" name="Slide Number Placeholder 3">
            <a:extLst>
              <a:ext uri="{FF2B5EF4-FFF2-40B4-BE49-F238E27FC236}">
                <a16:creationId xmlns:a16="http://schemas.microsoft.com/office/drawing/2014/main" id="{DAD33719-A59A-6C6D-0214-A01393BAC78C}"/>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41570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5724FEB-163C-04A3-B033-03B30449078C}"/>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84F7CADE-DF9F-5B29-F6B6-C774BFDC84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6E7DF8C8-9B8C-BF2F-AEC6-ED62637FFA5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IE" b="1" dirty="0"/>
              <a:t>The following 4 slides detail example careers working with NBS</a:t>
            </a:r>
            <a:endParaRPr dirty="0"/>
          </a:p>
        </p:txBody>
      </p:sp>
      <p:sp>
        <p:nvSpPr>
          <p:cNvPr id="225" name="Google Shape;225;g2ca2507d12e_0_0:notes">
            <a:extLst>
              <a:ext uri="{FF2B5EF4-FFF2-40B4-BE49-F238E27FC236}">
                <a16:creationId xmlns:a16="http://schemas.microsoft.com/office/drawing/2014/main" id="{E24CE3B6-1FC3-F54A-2265-D0EEC2062FC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451675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CA1DAA83-AC65-A440-5018-472B19D9A090}"/>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3E1EF3B8-362C-6CEF-4685-66C1632AEA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8947EBF1-94BE-B760-FCA0-4692E4D1E2FF}"/>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IE" b="1" dirty="0"/>
              <a:t>Local Government Actions</a:t>
            </a:r>
            <a:r>
              <a:rPr lang="en-IE" dirty="0"/>
              <a:t>:</a:t>
            </a:r>
          </a:p>
          <a:p>
            <a:pPr marL="742950" lvl="1" indent="-285750">
              <a:buFont typeface="Arial" panose="020B0604020202020204" pitchFamily="34" charset="0"/>
              <a:buChar char="•"/>
            </a:pPr>
            <a:r>
              <a:rPr lang="en-IE" dirty="0"/>
              <a:t>Mandating </a:t>
            </a:r>
            <a:r>
              <a:rPr lang="en-IE" b="1" dirty="0"/>
              <a:t>green roofs</a:t>
            </a:r>
            <a:r>
              <a:rPr lang="en-IE" dirty="0"/>
              <a:t> and </a:t>
            </a:r>
            <a:r>
              <a:rPr lang="en-IE" b="1" dirty="0"/>
              <a:t>rain gardens</a:t>
            </a:r>
            <a:r>
              <a:rPr lang="en-IE" dirty="0"/>
              <a:t> in new developments.</a:t>
            </a:r>
          </a:p>
          <a:p>
            <a:pPr marL="742950" lvl="1" indent="-285750">
              <a:buFont typeface="Arial" panose="020B0604020202020204" pitchFamily="34" charset="0"/>
              <a:buChar char="•"/>
            </a:pPr>
            <a:r>
              <a:rPr lang="en-IE" b="1" dirty="0"/>
              <a:t>Revitalizing public parks</a:t>
            </a:r>
            <a:r>
              <a:rPr lang="en-IE" dirty="0"/>
              <a:t> with sustainable landscaping.</a:t>
            </a:r>
          </a:p>
          <a:p>
            <a:pPr marL="742950" lvl="1" indent="-285750">
              <a:buFont typeface="Arial" panose="020B0604020202020204" pitchFamily="34" charset="0"/>
              <a:buChar char="•"/>
            </a:pPr>
            <a:r>
              <a:rPr lang="en-IE" dirty="0"/>
              <a:t>Incorporating </a:t>
            </a:r>
            <a:r>
              <a:rPr lang="en-IE" b="1" dirty="0"/>
              <a:t>SUDS</a:t>
            </a:r>
            <a:r>
              <a:rPr lang="en-IE" dirty="0"/>
              <a:t> (Sustainable Urban Drainage Systems) to reduce urban flooding</a:t>
            </a:r>
            <a:endParaRPr dirty="0"/>
          </a:p>
        </p:txBody>
      </p:sp>
      <p:sp>
        <p:nvSpPr>
          <p:cNvPr id="225" name="Google Shape;225;g2ca2507d12e_0_0:notes">
            <a:extLst>
              <a:ext uri="{FF2B5EF4-FFF2-40B4-BE49-F238E27FC236}">
                <a16:creationId xmlns:a16="http://schemas.microsoft.com/office/drawing/2014/main" id="{B22BE9B4-5E08-37D1-3C19-95991A3E982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4082608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a:extLst>
            <a:ext uri="{FF2B5EF4-FFF2-40B4-BE49-F238E27FC236}">
              <a16:creationId xmlns:a16="http://schemas.microsoft.com/office/drawing/2014/main" id="{87306F88-64B7-A6F1-76C2-4A4372F3BA6A}"/>
            </a:ext>
          </a:extLst>
        </p:cNvPr>
        <p:cNvGrpSpPr/>
        <p:nvPr/>
      </p:nvGrpSpPr>
      <p:grpSpPr>
        <a:xfrm>
          <a:off x="0" y="0"/>
          <a:ext cx="0" cy="0"/>
          <a:chOff x="0" y="0"/>
          <a:chExt cx="0" cy="0"/>
        </a:xfrm>
      </p:grpSpPr>
      <p:sp>
        <p:nvSpPr>
          <p:cNvPr id="223" name="Google Shape;223;g2ca2507d12e_0_0:notes">
            <a:extLst>
              <a:ext uri="{FF2B5EF4-FFF2-40B4-BE49-F238E27FC236}">
                <a16:creationId xmlns:a16="http://schemas.microsoft.com/office/drawing/2014/main" id="{AD783B2D-DA04-2483-41E7-E6CF21E79A7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2ca2507d12e_0_0:notes">
            <a:extLst>
              <a:ext uri="{FF2B5EF4-FFF2-40B4-BE49-F238E27FC236}">
                <a16:creationId xmlns:a16="http://schemas.microsoft.com/office/drawing/2014/main" id="{B5108EC2-5D71-B6E6-EC27-B169880198E4}"/>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buFont typeface="Arial" panose="020B0604020202020204" pitchFamily="34" charset="0"/>
              <a:buChar char="•"/>
            </a:pPr>
            <a:r>
              <a:rPr lang="en-IE" b="1" dirty="0"/>
              <a:t>Local Government Actions</a:t>
            </a:r>
            <a:r>
              <a:rPr lang="en-IE" dirty="0"/>
              <a:t>:</a:t>
            </a:r>
          </a:p>
          <a:p>
            <a:pPr marL="742950" lvl="1" indent="-285750">
              <a:buFont typeface="Arial" panose="020B0604020202020204" pitchFamily="34" charset="0"/>
              <a:buChar char="•"/>
            </a:pPr>
            <a:r>
              <a:rPr lang="en-IE" dirty="0"/>
              <a:t>Mandating </a:t>
            </a:r>
            <a:r>
              <a:rPr lang="en-IE" b="1" dirty="0"/>
              <a:t>green roofs</a:t>
            </a:r>
            <a:r>
              <a:rPr lang="en-IE" dirty="0"/>
              <a:t> and </a:t>
            </a:r>
            <a:r>
              <a:rPr lang="en-IE" b="1" dirty="0"/>
              <a:t>rain gardens</a:t>
            </a:r>
            <a:r>
              <a:rPr lang="en-IE" dirty="0"/>
              <a:t> in new developments.</a:t>
            </a:r>
          </a:p>
          <a:p>
            <a:pPr marL="742950" lvl="1" indent="-285750">
              <a:buFont typeface="Arial" panose="020B0604020202020204" pitchFamily="34" charset="0"/>
              <a:buChar char="•"/>
            </a:pPr>
            <a:r>
              <a:rPr lang="en-IE" b="1" dirty="0"/>
              <a:t>Revitalizing public parks</a:t>
            </a:r>
            <a:r>
              <a:rPr lang="en-IE" dirty="0"/>
              <a:t> with sustainable landscaping.</a:t>
            </a:r>
          </a:p>
          <a:p>
            <a:pPr marL="742950" lvl="1" indent="-285750">
              <a:buFont typeface="Arial" panose="020B0604020202020204" pitchFamily="34" charset="0"/>
              <a:buChar char="•"/>
            </a:pPr>
            <a:r>
              <a:rPr lang="en-IE" dirty="0"/>
              <a:t>Incorporating </a:t>
            </a:r>
            <a:r>
              <a:rPr lang="en-IE" b="1" dirty="0"/>
              <a:t>SUDS</a:t>
            </a:r>
            <a:r>
              <a:rPr lang="en-IE" dirty="0"/>
              <a:t> (Sustainable Urban Drainage Systems) to reduce urban flooding</a:t>
            </a:r>
            <a:endParaRPr dirty="0"/>
          </a:p>
        </p:txBody>
      </p:sp>
      <p:sp>
        <p:nvSpPr>
          <p:cNvPr id="225" name="Google Shape;225;g2ca2507d12e_0_0:notes">
            <a:extLst>
              <a:ext uri="{FF2B5EF4-FFF2-40B4-BE49-F238E27FC236}">
                <a16:creationId xmlns:a16="http://schemas.microsoft.com/office/drawing/2014/main" id="{3A44FECF-5B53-871B-AF67-FB4D90C3592D}"/>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78376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linkedin.com/company/nbs-eduworld" TargetMode="External"/><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0.png"/><Relationship Id="rId12"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s://www.facebook.com/profile.php?id=100090218521334" TargetMode="External"/><Relationship Id="rId5" Type="http://schemas.openxmlformats.org/officeDocument/2006/relationships/hyperlink" Target="https://nbseduworld.eu/" TargetMode="External"/><Relationship Id="rId10" Type="http://schemas.openxmlformats.org/officeDocument/2006/relationships/image" Target="../media/image11.png"/><Relationship Id="rId4" Type="http://schemas.openxmlformats.org/officeDocument/2006/relationships/hyperlink" Target="https://twitter.com/NBS_EduWORLD" TargetMode="External"/><Relationship Id="rId9" Type="http://schemas.openxmlformats.org/officeDocument/2006/relationships/hyperlink" Target="mailto:info@nbseduworld.eu"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FFEDC1"/>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7345680" y="0"/>
            <a:ext cx="4846320" cy="6858000"/>
          </a:xfrm>
          <a:prstGeom prst="rect">
            <a:avLst/>
          </a:prstGeom>
          <a:noFill/>
          <a:ln>
            <a:noFill/>
          </a:ln>
        </p:spPr>
      </p:pic>
      <p:sp>
        <p:nvSpPr>
          <p:cNvPr id="15" name="Google Shape;15;p2"/>
          <p:cNvSpPr txBox="1">
            <a:spLocks noGrp="1"/>
          </p:cNvSpPr>
          <p:nvPr>
            <p:ph type="ctrTitle"/>
          </p:nvPr>
        </p:nvSpPr>
        <p:spPr>
          <a:xfrm>
            <a:off x="647481" y="1754691"/>
            <a:ext cx="6505409" cy="177171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a:solidFill>
                  <a:srgbClr val="01926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10558300" y="6029781"/>
            <a:ext cx="101644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b="0" i="0" u="none" strike="noStrike" cap="none">
                <a:solidFill>
                  <a:srgbClr val="00ECA4"/>
                </a:solidFill>
                <a:latin typeface="Gill Sans"/>
                <a:ea typeface="Gill Sans"/>
                <a:cs typeface="Gill Sans"/>
                <a:sym typeface="Gill Sans"/>
              </a:defRPr>
            </a:lvl1pPr>
            <a:lvl2pPr marL="0" lvl="1" indent="0" algn="r">
              <a:spcBef>
                <a:spcPts val="0"/>
              </a:spcBef>
              <a:buNone/>
              <a:defRPr sz="900" b="0" i="0" u="none" strike="noStrike" cap="none">
                <a:solidFill>
                  <a:srgbClr val="00ECA4"/>
                </a:solidFill>
                <a:latin typeface="Gill Sans"/>
                <a:ea typeface="Gill Sans"/>
                <a:cs typeface="Gill Sans"/>
                <a:sym typeface="Gill Sans"/>
              </a:defRPr>
            </a:lvl2pPr>
            <a:lvl3pPr marL="0" lvl="2" indent="0" algn="r">
              <a:spcBef>
                <a:spcPts val="0"/>
              </a:spcBef>
              <a:buNone/>
              <a:defRPr sz="900" b="0" i="0" u="none" strike="noStrike" cap="none">
                <a:solidFill>
                  <a:srgbClr val="00ECA4"/>
                </a:solidFill>
                <a:latin typeface="Gill Sans"/>
                <a:ea typeface="Gill Sans"/>
                <a:cs typeface="Gill Sans"/>
                <a:sym typeface="Gill Sans"/>
              </a:defRPr>
            </a:lvl3pPr>
            <a:lvl4pPr marL="0" lvl="3" indent="0" algn="r">
              <a:spcBef>
                <a:spcPts val="0"/>
              </a:spcBef>
              <a:buNone/>
              <a:defRPr sz="900" b="0" i="0" u="none" strike="noStrike" cap="none">
                <a:solidFill>
                  <a:srgbClr val="00ECA4"/>
                </a:solidFill>
                <a:latin typeface="Gill Sans"/>
                <a:ea typeface="Gill Sans"/>
                <a:cs typeface="Gill Sans"/>
                <a:sym typeface="Gill Sans"/>
              </a:defRPr>
            </a:lvl4pPr>
            <a:lvl5pPr marL="0" lvl="4" indent="0" algn="r">
              <a:spcBef>
                <a:spcPts val="0"/>
              </a:spcBef>
              <a:buNone/>
              <a:defRPr sz="900" b="0" i="0" u="none" strike="noStrike" cap="none">
                <a:solidFill>
                  <a:srgbClr val="00ECA4"/>
                </a:solidFill>
                <a:latin typeface="Gill Sans"/>
                <a:ea typeface="Gill Sans"/>
                <a:cs typeface="Gill Sans"/>
                <a:sym typeface="Gill Sans"/>
              </a:defRPr>
            </a:lvl5pPr>
            <a:lvl6pPr marL="0" lvl="5" indent="0" algn="r">
              <a:spcBef>
                <a:spcPts val="0"/>
              </a:spcBef>
              <a:buNone/>
              <a:defRPr sz="900" b="0" i="0" u="none" strike="noStrike" cap="none">
                <a:solidFill>
                  <a:srgbClr val="00ECA4"/>
                </a:solidFill>
                <a:latin typeface="Gill Sans"/>
                <a:ea typeface="Gill Sans"/>
                <a:cs typeface="Gill Sans"/>
                <a:sym typeface="Gill Sans"/>
              </a:defRPr>
            </a:lvl6pPr>
            <a:lvl7pPr marL="0" lvl="6" indent="0" algn="r">
              <a:spcBef>
                <a:spcPts val="0"/>
              </a:spcBef>
              <a:buNone/>
              <a:defRPr sz="900" b="0" i="0" u="none" strike="noStrike" cap="none">
                <a:solidFill>
                  <a:srgbClr val="00ECA4"/>
                </a:solidFill>
                <a:latin typeface="Gill Sans"/>
                <a:ea typeface="Gill Sans"/>
                <a:cs typeface="Gill Sans"/>
                <a:sym typeface="Gill Sans"/>
              </a:defRPr>
            </a:lvl7pPr>
            <a:lvl8pPr marL="0" lvl="7" indent="0" algn="r">
              <a:spcBef>
                <a:spcPts val="0"/>
              </a:spcBef>
              <a:buNone/>
              <a:defRPr sz="900" b="0" i="0" u="none" strike="noStrike" cap="none">
                <a:solidFill>
                  <a:srgbClr val="00ECA4"/>
                </a:solidFill>
                <a:latin typeface="Gill Sans"/>
                <a:ea typeface="Gill Sans"/>
                <a:cs typeface="Gill Sans"/>
                <a:sym typeface="Gill Sans"/>
              </a:defRPr>
            </a:lvl8pPr>
            <a:lvl9pPr marL="0" lvl="8" indent="0" algn="r">
              <a:spcBef>
                <a:spcPts val="0"/>
              </a:spcBef>
              <a:buNone/>
              <a:defRPr sz="900" b="0" i="0" u="none" strike="noStrike" cap="none">
                <a:solidFill>
                  <a:srgbClr val="00ECA4"/>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
        <p:nvSpPr>
          <p:cNvPr id="17" name="Google Shape;17;p2"/>
          <p:cNvSpPr/>
          <p:nvPr/>
        </p:nvSpPr>
        <p:spPr>
          <a:xfrm>
            <a:off x="3553098" y="5886659"/>
            <a:ext cx="8021642" cy="854080"/>
          </a:xfrm>
          <a:prstGeom prst="rect">
            <a:avLst/>
          </a:prstGeom>
          <a:noFill/>
          <a:ln>
            <a:noFill/>
          </a:ln>
        </p:spPr>
        <p:txBody>
          <a:bodyPr spcFirstLastPara="1" wrap="square" lIns="91425" tIns="45700" rIns="91425" bIns="45700" anchor="t" anchorCtr="0">
            <a:noAutofit/>
          </a:bodyPr>
          <a:lstStyle/>
          <a:p>
            <a:pPr marL="0" marR="0" lvl="0" indent="0" algn="just" rtl="0">
              <a:lnSpc>
                <a:spcPct val="150000"/>
              </a:lnSpc>
              <a:spcBef>
                <a:spcPts val="0"/>
              </a:spcBef>
              <a:spcAft>
                <a:spcPts val="0"/>
              </a:spcAft>
              <a:buNone/>
            </a:pPr>
            <a:r>
              <a:rPr lang="en-GB" sz="1100" b="0" i="0" u="none" strike="noStrike" cap="none">
                <a:solidFill>
                  <a:srgbClr val="000000"/>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sz="1100" b="0" i="0" u="none" strike="noStrike" cap="none">
              <a:solidFill>
                <a:schemeClr val="dk1"/>
              </a:solidFill>
              <a:latin typeface="Arial"/>
              <a:ea typeface="Arial"/>
              <a:cs typeface="Arial"/>
              <a:sym typeface="Arial"/>
            </a:endParaRPr>
          </a:p>
        </p:txBody>
      </p:sp>
      <p:sp>
        <p:nvSpPr>
          <p:cNvPr id="18" name="Google Shape;18;p2"/>
          <p:cNvSpPr txBox="1">
            <a:spLocks noGrp="1"/>
          </p:cNvSpPr>
          <p:nvPr>
            <p:ph type="body" idx="1"/>
          </p:nvPr>
        </p:nvSpPr>
        <p:spPr>
          <a:xfrm>
            <a:off x="647481" y="4368185"/>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 name="Google Shape;19;p2"/>
          <p:cNvSpPr txBox="1">
            <a:spLocks noGrp="1"/>
          </p:cNvSpPr>
          <p:nvPr>
            <p:ph type="body" idx="2"/>
          </p:nvPr>
        </p:nvSpPr>
        <p:spPr>
          <a:xfrm>
            <a:off x="647481" y="4845828"/>
            <a:ext cx="6200128"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360"/>
              </a:spcBef>
              <a:spcAft>
                <a:spcPts val="0"/>
              </a:spcAft>
              <a:buSzPts val="1656"/>
              <a:buNone/>
              <a:defRPr sz="18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20" name="Google Shape;20;p2"/>
          <p:cNvSpPr txBox="1">
            <a:spLocks noGrp="1"/>
          </p:cNvSpPr>
          <p:nvPr>
            <p:ph type="body" idx="3"/>
          </p:nvPr>
        </p:nvSpPr>
        <p:spPr>
          <a:xfrm>
            <a:off x="647481" y="3902311"/>
            <a:ext cx="6200128" cy="338400"/>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360"/>
              </a:spcBef>
              <a:spcAft>
                <a:spcPts val="0"/>
              </a:spcAft>
              <a:buSzPts val="1656"/>
              <a:buNone/>
              <a:defRPr sz="1800">
                <a:solidFill>
                  <a:schemeClr val="dk1"/>
                </a:solidFill>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228600" algn="l">
              <a:lnSpc>
                <a:spcPct val="150000"/>
              </a:lnSpc>
              <a:spcBef>
                <a:spcPts val="600"/>
              </a:spcBef>
              <a:spcAft>
                <a:spcPts val="0"/>
              </a:spcAft>
              <a:buSzPts val="1104"/>
              <a:buNone/>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pic>
        <p:nvPicPr>
          <p:cNvPr id="21" name="Google Shape;21;p2"/>
          <p:cNvPicPr preferRelativeResize="0"/>
          <p:nvPr/>
        </p:nvPicPr>
        <p:blipFill rotWithShape="1">
          <a:blip r:embed="rId3">
            <a:alphaModFix/>
          </a:blip>
          <a:srcRect/>
          <a:stretch/>
        </p:blipFill>
        <p:spPr>
          <a:xfrm>
            <a:off x="446534" y="292533"/>
            <a:ext cx="3180888" cy="1177200"/>
          </a:xfrm>
          <a:prstGeom prst="rect">
            <a:avLst/>
          </a:prstGeom>
          <a:noFill/>
          <a:ln>
            <a:noFill/>
          </a:ln>
        </p:spPr>
      </p:pic>
      <p:pic>
        <p:nvPicPr>
          <p:cNvPr id="22" name="Google Shape;22;p2"/>
          <p:cNvPicPr preferRelativeResize="0"/>
          <p:nvPr/>
        </p:nvPicPr>
        <p:blipFill rotWithShape="1">
          <a:blip r:embed="rId4">
            <a:alphaModFix/>
          </a:blip>
          <a:srcRect/>
          <a:stretch/>
        </p:blipFill>
        <p:spPr>
          <a:xfrm>
            <a:off x="446534" y="5971699"/>
            <a:ext cx="3260323" cy="684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blipFill>
          <a:blip r:embed="rId2">
            <a:alphaModFix amt="50000"/>
          </a:blip>
          <a:stretch>
            <a:fillRect/>
          </a:stretch>
        </a:blipFill>
        <a:effectLst/>
      </p:bgPr>
    </p:bg>
    <p:spTree>
      <p:nvGrpSpPr>
        <p:cNvPr id="1" name="Shape 97"/>
        <p:cNvGrpSpPr/>
        <p:nvPr/>
      </p:nvGrpSpPr>
      <p:grpSpPr>
        <a:xfrm>
          <a:off x="0" y="0"/>
          <a:ext cx="0" cy="0"/>
          <a:chOff x="0" y="0"/>
          <a:chExt cx="0" cy="0"/>
        </a:xfrm>
      </p:grpSpPr>
      <p:sp>
        <p:nvSpPr>
          <p:cNvPr id="98" name="Google Shape;98;p11"/>
          <p:cNvSpPr txBox="1">
            <a:spLocks noGrp="1"/>
          </p:cNvSpPr>
          <p:nvPr>
            <p:ph type="title"/>
          </p:nvPr>
        </p:nvSpPr>
        <p:spPr>
          <a:xfrm>
            <a:off x="581193" y="2539571"/>
            <a:ext cx="5415747" cy="1497507"/>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3600"/>
              <a:buFont typeface="Arial"/>
              <a:buNone/>
              <a:defRPr sz="3600" b="0" cap="none">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1"/>
          <p:cNvSpPr txBox="1">
            <a:spLocks noGrp="1"/>
          </p:cNvSpPr>
          <p:nvPr>
            <p:ph type="body" idx="1"/>
          </p:nvPr>
        </p:nvSpPr>
        <p:spPr>
          <a:xfrm>
            <a:off x="581193" y="4037078"/>
            <a:ext cx="5415747" cy="600556"/>
          </a:xfrm>
          <a:prstGeom prst="rect">
            <a:avLst/>
          </a:prstGeom>
          <a:noFill/>
          <a:ln>
            <a:noFill/>
          </a:ln>
        </p:spPr>
        <p:txBody>
          <a:bodyPr spcFirstLastPara="1" wrap="square" lIns="91425" tIns="45700" rIns="91425" bIns="45700" anchor="t" anchorCtr="0">
            <a:normAutofit/>
          </a:bodyPr>
          <a:lstStyle>
            <a:lvl1pPr marL="457200" lvl="0" indent="-228600" algn="l">
              <a:lnSpc>
                <a:spcPct val="150000"/>
              </a:lnSpc>
              <a:spcBef>
                <a:spcPts val="360"/>
              </a:spcBef>
              <a:spcAft>
                <a:spcPts val="0"/>
              </a:spcAft>
              <a:buSzPts val="1656"/>
              <a:buNone/>
              <a:defRPr sz="1800" cap="none">
                <a:solidFill>
                  <a:srgbClr val="7F7F7F"/>
                </a:solidFill>
                <a:latin typeface="Arial"/>
                <a:ea typeface="Arial"/>
                <a:cs typeface="Arial"/>
                <a:sym typeface="Arial"/>
              </a:defRPr>
            </a:lvl1pPr>
            <a:lvl2pPr marL="914400" lvl="1" indent="-228600" algn="l">
              <a:lnSpc>
                <a:spcPct val="150000"/>
              </a:lnSpc>
              <a:spcBef>
                <a:spcPts val="600"/>
              </a:spcBef>
              <a:spcAft>
                <a:spcPts val="0"/>
              </a:spcAft>
              <a:buSzPts val="1656"/>
              <a:buNone/>
              <a:defRPr sz="1800">
                <a:solidFill>
                  <a:srgbClr val="888888"/>
                </a:solidFill>
              </a:defRPr>
            </a:lvl2pPr>
            <a:lvl3pPr marL="1371600" lvl="2" indent="-228600" algn="l">
              <a:lnSpc>
                <a:spcPct val="150000"/>
              </a:lnSpc>
              <a:spcBef>
                <a:spcPts val="600"/>
              </a:spcBef>
              <a:spcAft>
                <a:spcPts val="0"/>
              </a:spcAft>
              <a:buSzPts val="1472"/>
              <a:buNone/>
              <a:defRPr sz="1600">
                <a:solidFill>
                  <a:srgbClr val="888888"/>
                </a:solidFill>
              </a:defRPr>
            </a:lvl3pPr>
            <a:lvl4pPr marL="1828800" lvl="3" indent="-228600" algn="l">
              <a:lnSpc>
                <a:spcPct val="150000"/>
              </a:lnSpc>
              <a:spcBef>
                <a:spcPts val="600"/>
              </a:spcBef>
              <a:spcAft>
                <a:spcPts val="0"/>
              </a:spcAft>
              <a:buSzPts val="1288"/>
              <a:buNone/>
              <a:defRPr sz="1400">
                <a:solidFill>
                  <a:srgbClr val="888888"/>
                </a:solidFill>
              </a:defRPr>
            </a:lvl4pPr>
            <a:lvl5pPr marL="2286000" lvl="4" indent="-228600" algn="l">
              <a:lnSpc>
                <a:spcPct val="150000"/>
              </a:lnSpc>
              <a:spcBef>
                <a:spcPts val="600"/>
              </a:spcBef>
              <a:spcAft>
                <a:spcPts val="0"/>
              </a:spcAft>
              <a:buSzPts val="1288"/>
              <a:buNone/>
              <a:defRPr sz="1400">
                <a:solidFill>
                  <a:srgbClr val="888888"/>
                </a:solidFill>
              </a:defRPr>
            </a:lvl5pPr>
            <a:lvl6pPr marL="2743200" lvl="5" indent="-228600" algn="l">
              <a:spcBef>
                <a:spcPts val="600"/>
              </a:spcBef>
              <a:spcAft>
                <a:spcPts val="0"/>
              </a:spcAft>
              <a:buSzPts val="1288"/>
              <a:buNone/>
              <a:defRPr sz="1400">
                <a:solidFill>
                  <a:srgbClr val="888888"/>
                </a:solidFill>
              </a:defRPr>
            </a:lvl6pPr>
            <a:lvl7pPr marL="3200400" lvl="6" indent="-228600" algn="l">
              <a:spcBef>
                <a:spcPts val="600"/>
              </a:spcBef>
              <a:spcAft>
                <a:spcPts val="0"/>
              </a:spcAft>
              <a:buSzPts val="1288"/>
              <a:buNone/>
              <a:defRPr sz="1400">
                <a:solidFill>
                  <a:srgbClr val="888888"/>
                </a:solidFill>
              </a:defRPr>
            </a:lvl7pPr>
            <a:lvl8pPr marL="3657600" lvl="7" indent="-228600" algn="l">
              <a:spcBef>
                <a:spcPts val="600"/>
              </a:spcBef>
              <a:spcAft>
                <a:spcPts val="0"/>
              </a:spcAft>
              <a:buSzPts val="1288"/>
              <a:buNone/>
              <a:defRPr sz="1400">
                <a:solidFill>
                  <a:srgbClr val="888888"/>
                </a:solidFill>
              </a:defRPr>
            </a:lvl8pPr>
            <a:lvl9pPr marL="4114800" lvl="8" indent="-228600" algn="l">
              <a:spcBef>
                <a:spcPts val="600"/>
              </a:spcBef>
              <a:spcAft>
                <a:spcPts val="600"/>
              </a:spcAft>
              <a:buSzPts val="1288"/>
              <a:buNone/>
              <a:defRPr sz="1400">
                <a:solidFill>
                  <a:srgbClr val="888888"/>
                </a:solidFill>
              </a:defRPr>
            </a:lvl9pPr>
          </a:lstStyle>
          <a:p>
            <a:endParaRPr/>
          </a:p>
        </p:txBody>
      </p:sp>
      <p:sp>
        <p:nvSpPr>
          <p:cNvPr id="100" name="Google Shape;100;p11"/>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01" name="Google Shape;101;p11"/>
          <p:cNvPicPr preferRelativeResize="0"/>
          <p:nvPr/>
        </p:nvPicPr>
        <p:blipFill rotWithShape="1">
          <a:blip r:embed="rId3">
            <a:alphaModFix/>
          </a:blip>
          <a:srcRect/>
          <a:stretch/>
        </p:blipFill>
        <p:spPr>
          <a:xfrm>
            <a:off x="10958381" y="6264801"/>
            <a:ext cx="252343" cy="252343"/>
          </a:xfrm>
          <a:prstGeom prst="rect">
            <a:avLst/>
          </a:prstGeom>
          <a:noFill/>
          <a:ln>
            <a:noFill/>
          </a:ln>
        </p:spPr>
      </p:pic>
      <p:pic>
        <p:nvPicPr>
          <p:cNvPr id="102" name="Google Shape;102;p1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03" name="Google Shape;103;p1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3"/>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3"/>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4" name="Google Shape;114;p13"/>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5" name="Google Shape;115;p13"/>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16" name="Google Shape;116;p13"/>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17" name="Google Shape;117;p13"/>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13"/>
          <p:cNvPicPr preferRelativeResize="0"/>
          <p:nvPr/>
        </p:nvPicPr>
        <p:blipFill rotWithShape="1">
          <a:blip r:embed="rId2">
            <a:alphaModFix/>
          </a:blip>
          <a:srcRect/>
          <a:stretch/>
        </p:blipFill>
        <p:spPr>
          <a:xfrm>
            <a:off x="10958382" y="6264800"/>
            <a:ext cx="252343" cy="252343"/>
          </a:xfrm>
          <a:prstGeom prst="rect">
            <a:avLst/>
          </a:prstGeom>
          <a:noFill/>
          <a:ln>
            <a:noFill/>
          </a:ln>
        </p:spPr>
      </p:pic>
      <p:pic>
        <p:nvPicPr>
          <p:cNvPr id="119" name="Google Shape;119;p13"/>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20" name="Google Shape;120;p13"/>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21" name="Google Shape;121;p13"/>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65"/>
        <p:cNvGrpSpPr/>
        <p:nvPr/>
      </p:nvGrpSpPr>
      <p:grpSpPr>
        <a:xfrm>
          <a:off x="0" y="0"/>
          <a:ext cx="0" cy="0"/>
          <a:chOff x="0" y="0"/>
          <a:chExt cx="0" cy="0"/>
        </a:xfrm>
      </p:grpSpPr>
      <p:sp>
        <p:nvSpPr>
          <p:cNvPr id="166" name="Google Shape;166;p19"/>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19"/>
          <p:cNvSpPr>
            <a:spLocks noGrp="1"/>
          </p:cNvSpPr>
          <p:nvPr>
            <p:ph type="pic" idx="2"/>
          </p:nvPr>
        </p:nvSpPr>
        <p:spPr>
          <a:xfrm>
            <a:off x="447817" y="998021"/>
            <a:ext cx="11290859" cy="3158956"/>
          </a:xfrm>
          <a:prstGeom prst="rect">
            <a:avLst/>
          </a:prstGeom>
          <a:noFill/>
          <a:ln>
            <a:noFill/>
          </a:ln>
        </p:spPr>
      </p:sp>
      <p:sp>
        <p:nvSpPr>
          <p:cNvPr id="168" name="Google Shape;168;p19"/>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69" name="Google Shape;169;p19"/>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70" name="Google Shape;170;p19"/>
          <p:cNvPicPr preferRelativeResize="0"/>
          <p:nvPr/>
        </p:nvPicPr>
        <p:blipFill rotWithShape="1">
          <a:blip r:embed="rId2">
            <a:alphaModFix/>
          </a:blip>
          <a:srcRect/>
          <a:stretch/>
        </p:blipFill>
        <p:spPr>
          <a:xfrm>
            <a:off x="10958382" y="6289526"/>
            <a:ext cx="252343" cy="252343"/>
          </a:xfrm>
          <a:prstGeom prst="rect">
            <a:avLst/>
          </a:prstGeom>
          <a:noFill/>
          <a:ln>
            <a:noFill/>
          </a:ln>
        </p:spPr>
      </p:pic>
      <p:pic>
        <p:nvPicPr>
          <p:cNvPr id="171" name="Google Shape;171;p19"/>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172" name="Google Shape;172;p19"/>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73" name="Google Shape;173;p19"/>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 cover">
  <p:cSld name="back cover">
    <p:spTree>
      <p:nvGrpSpPr>
        <p:cNvPr id="1" name="Shape 190"/>
        <p:cNvGrpSpPr/>
        <p:nvPr/>
      </p:nvGrpSpPr>
      <p:grpSpPr>
        <a:xfrm>
          <a:off x="0" y="0"/>
          <a:ext cx="0" cy="0"/>
          <a:chOff x="0" y="0"/>
          <a:chExt cx="0" cy="0"/>
        </a:xfrm>
      </p:grpSpPr>
      <p:sp>
        <p:nvSpPr>
          <p:cNvPr id="191" name="Google Shape;191;p22"/>
          <p:cNvSpPr/>
          <p:nvPr/>
        </p:nvSpPr>
        <p:spPr>
          <a:xfrm>
            <a:off x="0" y="0"/>
            <a:ext cx="12209103" cy="2194560"/>
          </a:xfrm>
          <a:prstGeom prst="rect">
            <a:avLst/>
          </a:prstGeom>
          <a:solidFill>
            <a:srgbClr val="01926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Gill Sans"/>
              <a:buNone/>
            </a:pPr>
            <a:endParaRPr sz="1800" b="0" i="0" u="none" strike="noStrike" cap="none">
              <a:solidFill>
                <a:srgbClr val="FFFFFF"/>
              </a:solidFill>
              <a:latin typeface="Arial"/>
              <a:ea typeface="Arial"/>
              <a:cs typeface="Arial"/>
              <a:sym typeface="Arial"/>
            </a:endParaRPr>
          </a:p>
        </p:txBody>
      </p:sp>
      <p:sp>
        <p:nvSpPr>
          <p:cNvPr id="192" name="Google Shape;192;p22"/>
          <p:cNvSpPr txBox="1">
            <a:spLocks noGrp="1"/>
          </p:cNvSpPr>
          <p:nvPr>
            <p:ph type="body" idx="1"/>
          </p:nvPr>
        </p:nvSpPr>
        <p:spPr>
          <a:xfrm>
            <a:off x="4437108" y="3929191"/>
            <a:ext cx="6560572" cy="338948"/>
          </a:xfrm>
          <a:prstGeom prst="rect">
            <a:avLst/>
          </a:prstGeom>
          <a:noFill/>
          <a:ln>
            <a:noFill/>
          </a:ln>
        </p:spPr>
        <p:txBody>
          <a:bodyPr spcFirstLastPara="1" wrap="square" lIns="91425" tIns="45700" rIns="91425" bIns="45700" anchor="ctr" anchorCtr="0">
            <a:noAutofit/>
          </a:bodyPr>
          <a:lstStyle>
            <a:lvl1pPr marL="457200" lvl="0" indent="-228600" algn="l">
              <a:lnSpc>
                <a:spcPct val="150000"/>
              </a:lnSpc>
              <a:spcBef>
                <a:spcPts val="400"/>
              </a:spcBef>
              <a:spcAft>
                <a:spcPts val="0"/>
              </a:spcAft>
              <a:buSzPts val="1840"/>
              <a:buNone/>
              <a:defRPr sz="2000">
                <a:solidFill>
                  <a:schemeClr val="dk1"/>
                </a:solidFill>
                <a:latin typeface="Arial"/>
                <a:ea typeface="Arial"/>
                <a:cs typeface="Arial"/>
                <a:sym typeface="Arial"/>
              </a:defRPr>
            </a:lvl1pPr>
            <a:lvl2pPr marL="914400" lvl="1" indent="-228600" algn="l">
              <a:lnSpc>
                <a:spcPct val="150000"/>
              </a:lnSpc>
              <a:spcBef>
                <a:spcPts val="600"/>
              </a:spcBef>
              <a:spcAft>
                <a:spcPts val="0"/>
              </a:spcAft>
              <a:buSzPts val="1840"/>
              <a:buNone/>
              <a:defRPr sz="2000">
                <a:solidFill>
                  <a:srgbClr val="888888"/>
                </a:solidFill>
              </a:defRPr>
            </a:lvl2pPr>
            <a:lvl3pPr marL="1371600" lvl="2" indent="-228600" algn="l">
              <a:lnSpc>
                <a:spcPct val="150000"/>
              </a:lnSpc>
              <a:spcBef>
                <a:spcPts val="600"/>
              </a:spcBef>
              <a:spcAft>
                <a:spcPts val="0"/>
              </a:spcAft>
              <a:buSzPts val="1656"/>
              <a:buNone/>
              <a:defRPr sz="1800">
                <a:solidFill>
                  <a:srgbClr val="888888"/>
                </a:solidFill>
              </a:defRPr>
            </a:lvl3pPr>
            <a:lvl4pPr marL="1828800" lvl="3" indent="-228600" algn="l">
              <a:lnSpc>
                <a:spcPct val="150000"/>
              </a:lnSpc>
              <a:spcBef>
                <a:spcPts val="600"/>
              </a:spcBef>
              <a:spcAft>
                <a:spcPts val="0"/>
              </a:spcAft>
              <a:buSzPts val="1472"/>
              <a:buNone/>
              <a:defRPr sz="1600">
                <a:solidFill>
                  <a:srgbClr val="888888"/>
                </a:solidFill>
              </a:defRPr>
            </a:lvl4pPr>
            <a:lvl5pPr marL="2286000" lvl="4" indent="-228600" algn="l">
              <a:lnSpc>
                <a:spcPct val="150000"/>
              </a:lnSpc>
              <a:spcBef>
                <a:spcPts val="600"/>
              </a:spcBef>
              <a:spcAft>
                <a:spcPts val="0"/>
              </a:spcAft>
              <a:buSzPts val="1472"/>
              <a:buNone/>
              <a:defRPr sz="1600">
                <a:solidFill>
                  <a:srgbClr val="888888"/>
                </a:solidFill>
              </a:defRPr>
            </a:lvl5pPr>
            <a:lvl6pPr marL="2743200" lvl="5" indent="-228600" algn="l">
              <a:spcBef>
                <a:spcPts val="600"/>
              </a:spcBef>
              <a:spcAft>
                <a:spcPts val="0"/>
              </a:spcAft>
              <a:buSzPts val="1472"/>
              <a:buNone/>
              <a:defRPr sz="1600">
                <a:solidFill>
                  <a:srgbClr val="888888"/>
                </a:solidFill>
              </a:defRPr>
            </a:lvl6pPr>
            <a:lvl7pPr marL="3200400" lvl="6" indent="-228600" algn="l">
              <a:spcBef>
                <a:spcPts val="600"/>
              </a:spcBef>
              <a:spcAft>
                <a:spcPts val="0"/>
              </a:spcAft>
              <a:buSzPts val="1472"/>
              <a:buNone/>
              <a:defRPr sz="1600">
                <a:solidFill>
                  <a:srgbClr val="888888"/>
                </a:solidFill>
              </a:defRPr>
            </a:lvl7pPr>
            <a:lvl8pPr marL="3657600" lvl="7" indent="-228600" algn="l">
              <a:spcBef>
                <a:spcPts val="600"/>
              </a:spcBef>
              <a:spcAft>
                <a:spcPts val="0"/>
              </a:spcAft>
              <a:buSzPts val="1472"/>
              <a:buNone/>
              <a:defRPr sz="1600">
                <a:solidFill>
                  <a:srgbClr val="888888"/>
                </a:solidFill>
              </a:defRPr>
            </a:lvl8pPr>
            <a:lvl9pPr marL="4114800" lvl="8" indent="-228600" algn="l">
              <a:spcBef>
                <a:spcPts val="600"/>
              </a:spcBef>
              <a:spcAft>
                <a:spcPts val="600"/>
              </a:spcAft>
              <a:buSzPts val="1472"/>
              <a:buNone/>
              <a:defRPr sz="1600">
                <a:solidFill>
                  <a:srgbClr val="888888"/>
                </a:solidFill>
              </a:defRPr>
            </a:lvl9pPr>
          </a:lstStyle>
          <a:p>
            <a:endParaRPr/>
          </a:p>
        </p:txBody>
      </p:sp>
      <p:sp>
        <p:nvSpPr>
          <p:cNvPr id="193" name="Google Shape;193;p22"/>
          <p:cNvSpPr txBox="1"/>
          <p:nvPr/>
        </p:nvSpPr>
        <p:spPr>
          <a:xfrm>
            <a:off x="4437107" y="3216821"/>
            <a:ext cx="6560572"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3200"/>
              <a:buFont typeface="Arial"/>
              <a:buNone/>
            </a:pPr>
            <a:r>
              <a:rPr lang="en-GB" sz="3200" b="1" i="0" u="none" strike="noStrike" cap="none">
                <a:solidFill>
                  <a:srgbClr val="019267"/>
                </a:solidFill>
                <a:latin typeface="Arial"/>
                <a:ea typeface="Arial"/>
                <a:cs typeface="Arial"/>
                <a:sym typeface="Arial"/>
              </a:rPr>
              <a:t>Thank you!</a:t>
            </a:r>
            <a:endParaRPr/>
          </a:p>
        </p:txBody>
      </p:sp>
      <p:cxnSp>
        <p:nvCxnSpPr>
          <p:cNvPr id="194" name="Google Shape;194;p22"/>
          <p:cNvCxnSpPr/>
          <p:nvPr/>
        </p:nvCxnSpPr>
        <p:spPr>
          <a:xfrm>
            <a:off x="4078546" y="2797598"/>
            <a:ext cx="0" cy="3600000"/>
          </a:xfrm>
          <a:prstGeom prst="straightConnector1">
            <a:avLst/>
          </a:prstGeom>
          <a:noFill/>
          <a:ln w="15875" cap="flat" cmpd="sng">
            <a:solidFill>
              <a:srgbClr val="D8D8D8"/>
            </a:solidFill>
            <a:prstDash val="solid"/>
            <a:round/>
            <a:headEnd type="none" w="sm" len="sm"/>
            <a:tailEnd type="none" w="sm" len="sm"/>
          </a:ln>
        </p:spPr>
      </p:cxnSp>
      <p:sp>
        <p:nvSpPr>
          <p:cNvPr id="195" name="Google Shape;195;p22"/>
          <p:cNvSpPr txBox="1"/>
          <p:nvPr/>
        </p:nvSpPr>
        <p:spPr>
          <a:xfrm>
            <a:off x="522381" y="4045360"/>
            <a:ext cx="2953990" cy="2114778"/>
          </a:xfrm>
          <a:prstGeom prst="rect">
            <a:avLst/>
          </a:prstGeom>
          <a:noFill/>
          <a:ln>
            <a:noFill/>
          </a:ln>
        </p:spPr>
        <p:txBody>
          <a:bodyPr spcFirstLastPara="1" wrap="square" lIns="0" tIns="0" rIns="0" bIns="0" anchor="t" anchorCtr="0">
            <a:noAutofit/>
          </a:bodyPr>
          <a:lstStyle/>
          <a:p>
            <a:pPr marL="0" marR="0" lvl="0" indent="0" algn="just" rtl="0">
              <a:lnSpc>
                <a:spcPct val="150000"/>
              </a:lnSpc>
              <a:spcBef>
                <a:spcPts val="0"/>
              </a:spcBef>
              <a:spcAft>
                <a:spcPts val="0"/>
              </a:spcAft>
              <a:buClr>
                <a:schemeClr val="dk1"/>
              </a:buClr>
              <a:buSzPts val="1100"/>
              <a:buFont typeface="Arial"/>
              <a:buNone/>
            </a:pPr>
            <a:r>
              <a:rPr lang="en-GB" sz="1100" b="0" i="0" u="none" strike="noStrike" cap="none">
                <a:solidFill>
                  <a:schemeClr val="dk1"/>
                </a:solidFill>
                <a:latin typeface="Arial"/>
                <a:ea typeface="Arial"/>
                <a:cs typeface="Arial"/>
                <a:sym typeface="Arial"/>
              </a:rPr>
              <a:t>NBS EduWORLD is funded by the European Union (Grant Agreement No. 101060525). Views and opinions expressed are however those of the author(s) only and do not necessarily reflect those of the European Union or the European Commission. Neither the European Union nor the granting authority can be held responsible for them.</a:t>
            </a:r>
            <a:endParaRPr/>
          </a:p>
        </p:txBody>
      </p:sp>
      <p:pic>
        <p:nvPicPr>
          <p:cNvPr id="196" name="Google Shape;196;p22"/>
          <p:cNvPicPr preferRelativeResize="0"/>
          <p:nvPr/>
        </p:nvPicPr>
        <p:blipFill rotWithShape="1">
          <a:blip r:embed="rId2">
            <a:alphaModFix/>
          </a:blip>
          <a:srcRect/>
          <a:stretch/>
        </p:blipFill>
        <p:spPr>
          <a:xfrm>
            <a:off x="4089968" y="368970"/>
            <a:ext cx="3935903" cy="1456620"/>
          </a:xfrm>
          <a:prstGeom prst="rect">
            <a:avLst/>
          </a:prstGeom>
          <a:noFill/>
          <a:ln>
            <a:noFill/>
          </a:ln>
        </p:spPr>
      </p:pic>
      <p:grpSp>
        <p:nvGrpSpPr>
          <p:cNvPr id="197" name="Google Shape;197;p22"/>
          <p:cNvGrpSpPr/>
          <p:nvPr/>
        </p:nvGrpSpPr>
        <p:grpSpPr>
          <a:xfrm>
            <a:off x="4437107" y="4717008"/>
            <a:ext cx="6806117" cy="1443130"/>
            <a:chOff x="613411" y="5159715"/>
            <a:chExt cx="6806117" cy="1443130"/>
          </a:xfrm>
        </p:grpSpPr>
        <p:sp>
          <p:nvSpPr>
            <p:cNvPr id="198" name="Google Shape;198;p22"/>
            <p:cNvSpPr txBox="1"/>
            <p:nvPr/>
          </p:nvSpPr>
          <p:spPr>
            <a:xfrm>
              <a:off x="613411" y="5159715"/>
              <a:ext cx="160401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19267"/>
                </a:buClr>
                <a:buSzPts val="1800"/>
                <a:buFont typeface="Arial"/>
                <a:buNone/>
              </a:pPr>
              <a:r>
                <a:rPr lang="en-GB" sz="1800" b="0" i="0" u="none" strike="noStrike" cap="none">
                  <a:solidFill>
                    <a:srgbClr val="019267"/>
                  </a:solidFill>
                  <a:latin typeface="Arial"/>
                  <a:ea typeface="Arial"/>
                  <a:cs typeface="Arial"/>
                  <a:sym typeface="Arial"/>
                </a:rPr>
                <a:t>Learn more:</a:t>
              </a:r>
              <a:endParaRPr/>
            </a:p>
          </p:txBody>
        </p:sp>
        <p:pic>
          <p:nvPicPr>
            <p:cNvPr id="199" name="Google Shape;199;p22"/>
            <p:cNvPicPr preferRelativeResize="0"/>
            <p:nvPr/>
          </p:nvPicPr>
          <p:blipFill rotWithShape="1">
            <a:blip r:embed="rId3">
              <a:alphaModFix/>
            </a:blip>
            <a:srcRect/>
            <a:stretch/>
          </p:blipFill>
          <p:spPr>
            <a:xfrm>
              <a:off x="4682160" y="5825341"/>
              <a:ext cx="334157" cy="270026"/>
            </a:xfrm>
            <a:prstGeom prst="rect">
              <a:avLst/>
            </a:prstGeom>
            <a:noFill/>
            <a:ln>
              <a:noFill/>
            </a:ln>
          </p:spPr>
        </p:pic>
        <p:sp>
          <p:nvSpPr>
            <p:cNvPr id="200" name="Google Shape;200;p22"/>
            <p:cNvSpPr txBox="1"/>
            <p:nvPr/>
          </p:nvSpPr>
          <p:spPr>
            <a:xfrm>
              <a:off x="4984053" y="5730449"/>
              <a:ext cx="243547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4"/>
                </a:rPr>
                <a:t>@NBS_EduWORLD</a:t>
              </a:r>
              <a:endParaRPr sz="1800" b="0" i="0" u="none" strike="noStrike" cap="none">
                <a:solidFill>
                  <a:srgbClr val="7F7F7F"/>
                </a:solidFill>
                <a:latin typeface="Arial"/>
                <a:ea typeface="Arial"/>
                <a:cs typeface="Arial"/>
                <a:sym typeface="Arial"/>
              </a:endParaRPr>
            </a:p>
          </p:txBody>
        </p:sp>
        <p:sp>
          <p:nvSpPr>
            <p:cNvPr id="201" name="Google Shape;201;p22"/>
            <p:cNvSpPr/>
            <p:nvPr/>
          </p:nvSpPr>
          <p:spPr>
            <a:xfrm>
              <a:off x="1115330" y="5620489"/>
              <a:ext cx="2505814"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C897"/>
                </a:buClr>
                <a:buSzPts val="1800"/>
                <a:buFont typeface="Arial"/>
                <a:buNone/>
              </a:pPr>
              <a:r>
                <a:rPr lang="en-GB" sz="1800" b="0" i="0" u="sng" strike="noStrike" cap="none">
                  <a:solidFill>
                    <a:schemeClr val="hlink"/>
                  </a:solidFill>
                  <a:latin typeface="Arial"/>
                  <a:ea typeface="Arial"/>
                  <a:cs typeface="Arial"/>
                  <a:sym typeface="Arial"/>
                  <a:hlinkClick r:id="rId5"/>
                </a:rPr>
                <a:t>https://nbseduworld.eu</a:t>
              </a:r>
              <a:endParaRPr sz="1800" b="0" i="0" u="sng" strike="noStrike" cap="none">
                <a:solidFill>
                  <a:srgbClr val="00C897"/>
                </a:solidFill>
                <a:latin typeface="Arial"/>
                <a:ea typeface="Arial"/>
                <a:cs typeface="Arial"/>
                <a:sym typeface="Arial"/>
              </a:endParaRPr>
            </a:p>
          </p:txBody>
        </p:sp>
        <p:pic>
          <p:nvPicPr>
            <p:cNvPr id="202" name="Google Shape;202;p22"/>
            <p:cNvPicPr preferRelativeResize="0"/>
            <p:nvPr/>
          </p:nvPicPr>
          <p:blipFill rotWithShape="1">
            <a:blip r:embed="rId6">
              <a:alphaModFix/>
            </a:blip>
            <a:srcRect/>
            <a:stretch/>
          </p:blipFill>
          <p:spPr>
            <a:xfrm>
              <a:off x="724023" y="5623961"/>
              <a:ext cx="351584" cy="351584"/>
            </a:xfrm>
            <a:prstGeom prst="rect">
              <a:avLst/>
            </a:prstGeom>
            <a:noFill/>
            <a:ln>
              <a:noFill/>
            </a:ln>
          </p:spPr>
        </p:pic>
        <p:pic>
          <p:nvPicPr>
            <p:cNvPr id="203" name="Google Shape;203;p22"/>
            <p:cNvPicPr preferRelativeResize="0"/>
            <p:nvPr/>
          </p:nvPicPr>
          <p:blipFill rotWithShape="1">
            <a:blip r:embed="rId7">
              <a:alphaModFix/>
            </a:blip>
            <a:srcRect/>
            <a:stretch/>
          </p:blipFill>
          <p:spPr>
            <a:xfrm>
              <a:off x="4649897" y="5274380"/>
              <a:ext cx="369332" cy="369332"/>
            </a:xfrm>
            <a:prstGeom prst="rect">
              <a:avLst/>
            </a:prstGeom>
            <a:noFill/>
            <a:ln>
              <a:noFill/>
            </a:ln>
          </p:spPr>
        </p:pic>
        <p:sp>
          <p:nvSpPr>
            <p:cNvPr id="204" name="Google Shape;204;p22"/>
            <p:cNvSpPr txBox="1"/>
            <p:nvPr/>
          </p:nvSpPr>
          <p:spPr>
            <a:xfrm>
              <a:off x="5019229" y="5276817"/>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8"/>
                </a:rPr>
                <a:t>NBS EduWORLD</a:t>
              </a:r>
              <a:endParaRPr sz="1800" b="0" i="0" u="sng" strike="noStrike" cap="none">
                <a:solidFill>
                  <a:srgbClr val="7F7F7F"/>
                </a:solidFill>
                <a:latin typeface="Arial"/>
                <a:ea typeface="Arial"/>
                <a:cs typeface="Arial"/>
                <a:sym typeface="Arial"/>
              </a:endParaRPr>
            </a:p>
          </p:txBody>
        </p:sp>
        <p:sp>
          <p:nvSpPr>
            <p:cNvPr id="205" name="Google Shape;205;p22"/>
            <p:cNvSpPr/>
            <p:nvPr/>
          </p:nvSpPr>
          <p:spPr>
            <a:xfrm>
              <a:off x="1115329" y="6099177"/>
              <a:ext cx="2419252"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4EF5"/>
                </a:buClr>
                <a:buSzPts val="1800"/>
                <a:buFont typeface="Arial"/>
                <a:buNone/>
              </a:pPr>
              <a:r>
                <a:rPr lang="en-GB" sz="1800" b="0" i="0" u="sng" strike="noStrike" cap="none">
                  <a:solidFill>
                    <a:schemeClr val="hlink"/>
                  </a:solidFill>
                  <a:latin typeface="Arial"/>
                  <a:ea typeface="Arial"/>
                  <a:cs typeface="Arial"/>
                  <a:sym typeface="Arial"/>
                  <a:hlinkClick r:id="rId9"/>
                </a:rPr>
                <a:t>info@nbseduworld.eu</a:t>
              </a:r>
              <a:endParaRPr sz="1800" b="0" i="0" u="sng" strike="noStrike" cap="none">
                <a:solidFill>
                  <a:srgbClr val="004EF5"/>
                </a:solidFill>
                <a:latin typeface="Arial"/>
                <a:ea typeface="Arial"/>
                <a:cs typeface="Arial"/>
                <a:sym typeface="Arial"/>
              </a:endParaRPr>
            </a:p>
          </p:txBody>
        </p:sp>
        <p:pic>
          <p:nvPicPr>
            <p:cNvPr id="206" name="Google Shape;206;p22"/>
            <p:cNvPicPr preferRelativeResize="0"/>
            <p:nvPr/>
          </p:nvPicPr>
          <p:blipFill rotWithShape="1">
            <a:blip r:embed="rId10">
              <a:alphaModFix/>
            </a:blip>
            <a:srcRect/>
            <a:stretch/>
          </p:blipFill>
          <p:spPr>
            <a:xfrm>
              <a:off x="713459" y="6122433"/>
              <a:ext cx="362148" cy="362148"/>
            </a:xfrm>
            <a:prstGeom prst="rect">
              <a:avLst/>
            </a:prstGeom>
            <a:noFill/>
            <a:ln>
              <a:noFill/>
            </a:ln>
          </p:spPr>
        </p:pic>
        <p:sp>
          <p:nvSpPr>
            <p:cNvPr id="207" name="Google Shape;207;p22"/>
            <p:cNvSpPr txBox="1"/>
            <p:nvPr/>
          </p:nvSpPr>
          <p:spPr>
            <a:xfrm>
              <a:off x="5019229" y="6233513"/>
              <a:ext cx="20773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800"/>
                <a:buFont typeface="Arial"/>
                <a:buNone/>
              </a:pPr>
              <a:r>
                <a:rPr lang="en-GB" sz="1800" b="0" i="0" u="sng" strike="noStrike" cap="none">
                  <a:solidFill>
                    <a:schemeClr val="hlink"/>
                  </a:solidFill>
                  <a:latin typeface="Arial"/>
                  <a:ea typeface="Arial"/>
                  <a:cs typeface="Arial"/>
                  <a:sym typeface="Arial"/>
                  <a:hlinkClick r:id="rId11"/>
                </a:rPr>
                <a:t>NBS EDUWORLD</a:t>
              </a:r>
              <a:endParaRPr sz="1800" b="0" i="0" u="none" strike="noStrike" cap="none">
                <a:solidFill>
                  <a:srgbClr val="7F7F7F"/>
                </a:solidFill>
                <a:latin typeface="Arial"/>
                <a:ea typeface="Arial"/>
                <a:cs typeface="Arial"/>
                <a:sym typeface="Arial"/>
              </a:endParaRPr>
            </a:p>
          </p:txBody>
        </p:sp>
        <p:pic>
          <p:nvPicPr>
            <p:cNvPr id="208" name="Google Shape;208;p22"/>
            <p:cNvPicPr preferRelativeResize="0"/>
            <p:nvPr/>
          </p:nvPicPr>
          <p:blipFill rotWithShape="1">
            <a:blip r:embed="rId12">
              <a:alphaModFix/>
            </a:blip>
            <a:srcRect/>
            <a:stretch/>
          </p:blipFill>
          <p:spPr>
            <a:xfrm>
              <a:off x="4682160" y="6247962"/>
              <a:ext cx="335887" cy="335887"/>
            </a:xfrm>
            <a:prstGeom prst="rect">
              <a:avLst/>
            </a:prstGeom>
            <a:noFill/>
            <a:ln>
              <a:noFill/>
            </a:ln>
          </p:spPr>
        </p:pic>
      </p:grpSp>
      <p:pic>
        <p:nvPicPr>
          <p:cNvPr id="209" name="Google Shape;209;p22"/>
          <p:cNvPicPr preferRelativeResize="0"/>
          <p:nvPr/>
        </p:nvPicPr>
        <p:blipFill rotWithShape="1">
          <a:blip r:embed="rId13">
            <a:alphaModFix/>
          </a:blip>
          <a:srcRect/>
          <a:stretch/>
        </p:blipFill>
        <p:spPr>
          <a:xfrm>
            <a:off x="520647" y="3216821"/>
            <a:ext cx="3088727" cy="6480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bg>
      <p:bgPr>
        <a:blipFill>
          <a:blip r:embed="rId2">
            <a:alphaModFix amt="50000"/>
          </a:blip>
          <a:stretch>
            <a:fillRect/>
          </a:stretch>
        </a:blipFill>
        <a:effectLst/>
      </p:bgPr>
    </p:bg>
    <p:spTree>
      <p:nvGrpSpPr>
        <p:cNvPr id="1" name="Shape 150"/>
        <p:cNvGrpSpPr/>
        <p:nvPr/>
      </p:nvGrpSpPr>
      <p:grpSpPr>
        <a:xfrm>
          <a:off x="0" y="0"/>
          <a:ext cx="0" cy="0"/>
          <a:chOff x="0" y="0"/>
          <a:chExt cx="0" cy="0"/>
        </a:xfrm>
      </p:grpSpPr>
      <p:sp>
        <p:nvSpPr>
          <p:cNvPr id="151" name="Google Shape;151;p17"/>
          <p:cNvSpPr/>
          <p:nvPr/>
        </p:nvSpPr>
        <p:spPr>
          <a:xfrm>
            <a:off x="447817" y="5141973"/>
            <a:ext cx="11298200" cy="1274702"/>
          </a:xfrm>
          <a:prstGeom prst="rect">
            <a:avLst/>
          </a:prstGeom>
          <a:solidFill>
            <a:srgbClr val="0192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7"/>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lt1"/>
              </a:buClr>
              <a:buSzPts val="2000"/>
              <a:buFont typeface="Arial"/>
              <a:buNone/>
              <a:defRPr sz="2000" b="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17"/>
          <p:cNvSpPr txBox="1">
            <a:spLocks noGrp="1"/>
          </p:cNvSpPr>
          <p:nvPr>
            <p:ph type="body" idx="1"/>
          </p:nvPr>
        </p:nvSpPr>
        <p:spPr>
          <a:xfrm>
            <a:off x="447816" y="900682"/>
            <a:ext cx="11292840" cy="3905318"/>
          </a:xfrm>
          <a:prstGeom prst="rect">
            <a:avLst/>
          </a:prstGeom>
          <a:noFill/>
          <a:ln>
            <a:noFill/>
          </a:ln>
        </p:spPr>
        <p:txBody>
          <a:bodyPr spcFirstLastPara="1" wrap="square" lIns="91425" tIns="45700" rIns="91425" bIns="45700" anchor="ctr" anchorCtr="0">
            <a:normAutofit/>
          </a:bodyPr>
          <a:lstStyle>
            <a:lvl1pPr marL="457200" lvl="0" indent="-345440" algn="l">
              <a:lnSpc>
                <a:spcPct val="150000"/>
              </a:lnSpc>
              <a:spcBef>
                <a:spcPts val="400"/>
              </a:spcBef>
              <a:spcAft>
                <a:spcPts val="0"/>
              </a:spcAft>
              <a:buSzPts val="1840"/>
              <a:buChar char="◼"/>
              <a:defRPr sz="2000">
                <a:solidFill>
                  <a:schemeClr val="dk2"/>
                </a:solidFill>
              </a:defRPr>
            </a:lvl1pPr>
            <a:lvl2pPr marL="914400" lvl="1" indent="-333756" algn="l">
              <a:lnSpc>
                <a:spcPct val="150000"/>
              </a:lnSpc>
              <a:spcBef>
                <a:spcPts val="600"/>
              </a:spcBef>
              <a:spcAft>
                <a:spcPts val="0"/>
              </a:spcAft>
              <a:buSzPts val="1656"/>
              <a:buChar char="◼"/>
              <a:defRPr sz="1800">
                <a:solidFill>
                  <a:schemeClr val="dk2"/>
                </a:solidFill>
              </a:defRPr>
            </a:lvl2pPr>
            <a:lvl3pPr marL="1371600" lvl="2" indent="-322072" algn="l">
              <a:lnSpc>
                <a:spcPct val="150000"/>
              </a:lnSpc>
              <a:spcBef>
                <a:spcPts val="600"/>
              </a:spcBef>
              <a:spcAft>
                <a:spcPts val="0"/>
              </a:spcAft>
              <a:buSzPts val="1472"/>
              <a:buChar char="◼"/>
              <a:defRPr sz="1600">
                <a:solidFill>
                  <a:schemeClr val="dk2"/>
                </a:solidFill>
              </a:defRPr>
            </a:lvl3pPr>
            <a:lvl4pPr marL="1828800" lvl="3" indent="-310388" algn="l">
              <a:lnSpc>
                <a:spcPct val="150000"/>
              </a:lnSpc>
              <a:spcBef>
                <a:spcPts val="600"/>
              </a:spcBef>
              <a:spcAft>
                <a:spcPts val="0"/>
              </a:spcAft>
              <a:buSzPts val="1288"/>
              <a:buChar char="◼"/>
              <a:defRPr sz="1400">
                <a:solidFill>
                  <a:schemeClr val="dk2"/>
                </a:solidFill>
              </a:defRPr>
            </a:lvl4pPr>
            <a:lvl5pPr marL="2286000" lvl="4" indent="-310388" algn="l">
              <a:lnSpc>
                <a:spcPct val="150000"/>
              </a:lnSpc>
              <a:spcBef>
                <a:spcPts val="600"/>
              </a:spcBef>
              <a:spcAft>
                <a:spcPts val="0"/>
              </a:spcAft>
              <a:buSzPts val="1288"/>
              <a:buChar char="◼"/>
              <a:defRPr sz="1400">
                <a:solidFill>
                  <a:schemeClr val="dk2"/>
                </a:solidFill>
              </a:defRPr>
            </a:lvl5pPr>
            <a:lvl6pPr marL="2743200" lvl="5" indent="-310388" algn="l">
              <a:spcBef>
                <a:spcPts val="600"/>
              </a:spcBef>
              <a:spcAft>
                <a:spcPts val="0"/>
              </a:spcAft>
              <a:buSzPts val="1288"/>
              <a:buChar char="◼"/>
              <a:defRPr sz="1400">
                <a:solidFill>
                  <a:schemeClr val="dk2"/>
                </a:solidFill>
              </a:defRPr>
            </a:lvl6pPr>
            <a:lvl7pPr marL="3200400" lvl="6" indent="-310388" algn="l">
              <a:spcBef>
                <a:spcPts val="600"/>
              </a:spcBef>
              <a:spcAft>
                <a:spcPts val="0"/>
              </a:spcAft>
              <a:buSzPts val="1288"/>
              <a:buChar char="◼"/>
              <a:defRPr sz="1400">
                <a:solidFill>
                  <a:schemeClr val="dk2"/>
                </a:solidFill>
              </a:defRPr>
            </a:lvl7pPr>
            <a:lvl8pPr marL="3657600" lvl="7" indent="-310388" algn="l">
              <a:spcBef>
                <a:spcPts val="600"/>
              </a:spcBef>
              <a:spcAft>
                <a:spcPts val="0"/>
              </a:spcAft>
              <a:buSzPts val="1288"/>
              <a:buChar char="◼"/>
              <a:defRPr sz="1400">
                <a:solidFill>
                  <a:schemeClr val="dk2"/>
                </a:solidFill>
              </a:defRPr>
            </a:lvl8pPr>
            <a:lvl9pPr marL="4114800" lvl="8" indent="-310388" algn="l">
              <a:spcBef>
                <a:spcPts val="600"/>
              </a:spcBef>
              <a:spcAft>
                <a:spcPts val="600"/>
              </a:spcAft>
              <a:buSzPts val="1288"/>
              <a:buChar char="◼"/>
              <a:defRPr sz="1400">
                <a:solidFill>
                  <a:schemeClr val="dk2"/>
                </a:solidFill>
              </a:defRPr>
            </a:lvl9pPr>
          </a:lstStyle>
          <a:p>
            <a:endParaRPr/>
          </a:p>
        </p:txBody>
      </p:sp>
      <p:sp>
        <p:nvSpPr>
          <p:cNvPr id="154" name="Google Shape;154;p17"/>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normAutofit/>
          </a:bodyPr>
          <a:lstStyle>
            <a:lvl1pPr marL="457200" lvl="0" indent="-228600" algn="r">
              <a:lnSpc>
                <a:spcPct val="150000"/>
              </a:lnSpc>
              <a:spcBef>
                <a:spcPts val="220"/>
              </a:spcBef>
              <a:spcAft>
                <a:spcPts val="0"/>
              </a:spcAft>
              <a:buSzPts val="1012"/>
              <a:buNone/>
              <a:defRPr sz="1100">
                <a:solidFill>
                  <a:schemeClr val="lt1"/>
                </a:solidFill>
              </a:defRPr>
            </a:lvl1pPr>
            <a:lvl2pPr marL="914400" lvl="1" indent="-228600" algn="l">
              <a:lnSpc>
                <a:spcPct val="150000"/>
              </a:lnSpc>
              <a:spcBef>
                <a:spcPts val="600"/>
              </a:spcBef>
              <a:spcAft>
                <a:spcPts val="0"/>
              </a:spcAft>
              <a:buSzPts val="1012"/>
              <a:buNone/>
              <a:defRPr sz="11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55" name="Google Shape;155;p17"/>
          <p:cNvSpPr txBox="1">
            <a:spLocks noGrp="1"/>
          </p:cNvSpPr>
          <p:nvPr>
            <p:ph type="sldNum" idx="12"/>
          </p:nvPr>
        </p:nvSpPr>
        <p:spPr>
          <a:xfrm>
            <a:off x="10558300" y="600168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900">
                <a:solidFill>
                  <a:schemeClr val="lt1"/>
                </a:solidFill>
                <a:latin typeface="Gill Sans"/>
                <a:ea typeface="Gill Sans"/>
                <a:cs typeface="Gill Sans"/>
                <a:sym typeface="Gill Sans"/>
              </a:defRPr>
            </a:lvl1pPr>
            <a:lvl2pPr marL="0" lvl="1" indent="0" algn="r">
              <a:spcBef>
                <a:spcPts val="0"/>
              </a:spcBef>
              <a:buNone/>
              <a:defRPr sz="900">
                <a:solidFill>
                  <a:schemeClr val="lt1"/>
                </a:solidFill>
                <a:latin typeface="Gill Sans"/>
                <a:ea typeface="Gill Sans"/>
                <a:cs typeface="Gill Sans"/>
                <a:sym typeface="Gill Sans"/>
              </a:defRPr>
            </a:lvl2pPr>
            <a:lvl3pPr marL="0" lvl="2" indent="0" algn="r">
              <a:spcBef>
                <a:spcPts val="0"/>
              </a:spcBef>
              <a:buNone/>
              <a:defRPr sz="900">
                <a:solidFill>
                  <a:schemeClr val="lt1"/>
                </a:solidFill>
                <a:latin typeface="Gill Sans"/>
                <a:ea typeface="Gill Sans"/>
                <a:cs typeface="Gill Sans"/>
                <a:sym typeface="Gill Sans"/>
              </a:defRPr>
            </a:lvl3pPr>
            <a:lvl4pPr marL="0" lvl="3" indent="0" algn="r">
              <a:spcBef>
                <a:spcPts val="0"/>
              </a:spcBef>
              <a:buNone/>
              <a:defRPr sz="900">
                <a:solidFill>
                  <a:schemeClr val="lt1"/>
                </a:solidFill>
                <a:latin typeface="Gill Sans"/>
                <a:ea typeface="Gill Sans"/>
                <a:cs typeface="Gill Sans"/>
                <a:sym typeface="Gill Sans"/>
              </a:defRPr>
            </a:lvl4pPr>
            <a:lvl5pPr marL="0" lvl="4" indent="0" algn="r">
              <a:spcBef>
                <a:spcPts val="0"/>
              </a:spcBef>
              <a:buNone/>
              <a:defRPr sz="900">
                <a:solidFill>
                  <a:schemeClr val="lt1"/>
                </a:solidFill>
                <a:latin typeface="Gill Sans"/>
                <a:ea typeface="Gill Sans"/>
                <a:cs typeface="Gill Sans"/>
                <a:sym typeface="Gill Sans"/>
              </a:defRPr>
            </a:lvl5pPr>
            <a:lvl6pPr marL="0" lvl="5" indent="0" algn="r">
              <a:spcBef>
                <a:spcPts val="0"/>
              </a:spcBef>
              <a:buNone/>
              <a:defRPr sz="900">
                <a:solidFill>
                  <a:schemeClr val="lt1"/>
                </a:solidFill>
                <a:latin typeface="Gill Sans"/>
                <a:ea typeface="Gill Sans"/>
                <a:cs typeface="Gill Sans"/>
                <a:sym typeface="Gill Sans"/>
              </a:defRPr>
            </a:lvl6pPr>
            <a:lvl7pPr marL="0" lvl="6" indent="0" algn="r">
              <a:spcBef>
                <a:spcPts val="0"/>
              </a:spcBef>
              <a:buNone/>
              <a:defRPr sz="900">
                <a:solidFill>
                  <a:schemeClr val="lt1"/>
                </a:solidFill>
                <a:latin typeface="Gill Sans"/>
                <a:ea typeface="Gill Sans"/>
                <a:cs typeface="Gill Sans"/>
                <a:sym typeface="Gill Sans"/>
              </a:defRPr>
            </a:lvl7pPr>
            <a:lvl8pPr marL="0" lvl="7" indent="0" algn="r">
              <a:spcBef>
                <a:spcPts val="0"/>
              </a:spcBef>
              <a:buNone/>
              <a:defRPr sz="900">
                <a:solidFill>
                  <a:schemeClr val="lt1"/>
                </a:solidFill>
                <a:latin typeface="Gill Sans"/>
                <a:ea typeface="Gill Sans"/>
                <a:cs typeface="Gill Sans"/>
                <a:sym typeface="Gill Sans"/>
              </a:defRPr>
            </a:lvl8pPr>
            <a:lvl9pPr marL="0" lvl="8" indent="0" algn="r">
              <a:spcBef>
                <a:spcPts val="0"/>
              </a:spcBef>
              <a:buNone/>
              <a:defRPr sz="900">
                <a:solidFill>
                  <a:schemeClr val="lt1"/>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pic>
        <p:nvPicPr>
          <p:cNvPr id="156" name="Google Shape;156;p17"/>
          <p:cNvPicPr preferRelativeResize="0"/>
          <p:nvPr/>
        </p:nvPicPr>
        <p:blipFill rotWithShape="1">
          <a:blip r:embed="rId3">
            <a:alphaModFix/>
          </a:blip>
          <a:srcRect/>
          <a:stretch/>
        </p:blipFill>
        <p:spPr>
          <a:xfrm>
            <a:off x="446534" y="138953"/>
            <a:ext cx="1945497" cy="720000"/>
          </a:xfrm>
          <a:prstGeom prst="rect">
            <a:avLst/>
          </a:prstGeom>
          <a:noFill/>
          <a:ln>
            <a:noFill/>
          </a:ln>
        </p:spPr>
      </p:pic>
    </p:spTree>
    <p:extLst>
      <p:ext uri="{BB962C8B-B14F-4D97-AF65-F5344CB8AC3E}">
        <p14:creationId xmlns:p14="http://schemas.microsoft.com/office/powerpoint/2010/main" val="2863611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581192" y="963494"/>
            <a:ext cx="11029616" cy="75246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rmAutofit/>
          </a:bodyPr>
          <a:lstStyle>
            <a:lvl1pPr marL="457200" lvl="0" indent="-333756" algn="l">
              <a:lnSpc>
                <a:spcPct val="150000"/>
              </a:lnSpc>
              <a:spcBef>
                <a:spcPts val="360"/>
              </a:spcBef>
              <a:spcAft>
                <a:spcPts val="0"/>
              </a:spcAft>
              <a:buClr>
                <a:srgbClr val="00C897"/>
              </a:buClr>
              <a:buSzPts val="1656"/>
              <a:buChar char="◼"/>
              <a:defRPr/>
            </a:lvl1pPr>
            <a:lvl2pPr marL="914400" lvl="1" indent="-322072" algn="l">
              <a:lnSpc>
                <a:spcPct val="150000"/>
              </a:lnSpc>
              <a:spcBef>
                <a:spcPts val="600"/>
              </a:spcBef>
              <a:spcAft>
                <a:spcPts val="0"/>
              </a:spcAft>
              <a:buClr>
                <a:srgbClr val="00C897"/>
              </a:buClr>
              <a:buSzPts val="1472"/>
              <a:buChar char="◼"/>
              <a:defRPr/>
            </a:lvl2pPr>
            <a:lvl3pPr marL="1371600" lvl="2" indent="-310388" algn="l">
              <a:lnSpc>
                <a:spcPct val="150000"/>
              </a:lnSpc>
              <a:spcBef>
                <a:spcPts val="600"/>
              </a:spcBef>
              <a:spcAft>
                <a:spcPts val="0"/>
              </a:spcAft>
              <a:buClr>
                <a:srgbClr val="00C897"/>
              </a:buClr>
              <a:buSzPts val="1288"/>
              <a:buChar char="◼"/>
              <a:defRPr/>
            </a:lvl3pPr>
            <a:lvl4pPr marL="1828800" lvl="3" indent="-298703" algn="l">
              <a:lnSpc>
                <a:spcPct val="150000"/>
              </a:lnSpc>
              <a:spcBef>
                <a:spcPts val="600"/>
              </a:spcBef>
              <a:spcAft>
                <a:spcPts val="0"/>
              </a:spcAft>
              <a:buClr>
                <a:srgbClr val="00C897"/>
              </a:buClr>
              <a:buSzPts val="1104"/>
              <a:buChar char="◼"/>
              <a:defRPr/>
            </a:lvl4pPr>
            <a:lvl5pPr marL="2286000" lvl="4" indent="-298704" algn="l">
              <a:lnSpc>
                <a:spcPct val="150000"/>
              </a:lnSpc>
              <a:spcBef>
                <a:spcPts val="600"/>
              </a:spcBef>
              <a:spcAft>
                <a:spcPts val="0"/>
              </a:spcAft>
              <a:buClr>
                <a:srgbClr val="00C897"/>
              </a:buClr>
              <a:buSzPts val="1104"/>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71" name="Google Shape;71;p8"/>
          <p:cNvSpPr txBox="1">
            <a:spLocks noGrp="1"/>
          </p:cNvSpPr>
          <p:nvPr>
            <p:ph type="sldNum" idx="12"/>
          </p:nvPr>
        </p:nvSpPr>
        <p:spPr>
          <a:xfrm>
            <a:off x="10558299" y="6208411"/>
            <a:ext cx="1052508"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72" name="Google Shape;72;p8"/>
          <p:cNvPicPr preferRelativeResize="0"/>
          <p:nvPr/>
        </p:nvPicPr>
        <p:blipFill rotWithShape="1">
          <a:blip r:embed="rId2">
            <a:alphaModFix/>
          </a:blip>
          <a:srcRect/>
          <a:stretch/>
        </p:blipFill>
        <p:spPr>
          <a:xfrm>
            <a:off x="10958381" y="6264801"/>
            <a:ext cx="252343" cy="252343"/>
          </a:xfrm>
          <a:prstGeom prst="rect">
            <a:avLst/>
          </a:prstGeom>
          <a:noFill/>
          <a:ln>
            <a:noFill/>
          </a:ln>
        </p:spPr>
      </p:pic>
      <p:pic>
        <p:nvPicPr>
          <p:cNvPr id="73" name="Google Shape;73;p8"/>
          <p:cNvPicPr preferRelativeResize="0"/>
          <p:nvPr/>
        </p:nvPicPr>
        <p:blipFill rotWithShape="1">
          <a:blip r:embed="rId3">
            <a:alphaModFix/>
          </a:blip>
          <a:srcRect/>
          <a:stretch/>
        </p:blipFill>
        <p:spPr>
          <a:xfrm>
            <a:off x="11364000" y="0"/>
            <a:ext cx="828000" cy="828000"/>
          </a:xfrm>
          <a:prstGeom prst="rect">
            <a:avLst/>
          </a:prstGeom>
          <a:noFill/>
          <a:ln>
            <a:noFill/>
          </a:ln>
        </p:spPr>
      </p:pic>
      <p:pic>
        <p:nvPicPr>
          <p:cNvPr id="74" name="Google Shape;74;p8"/>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75" name="Google Shape;75;p8"/>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15263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omparison">
  <p:cSld name="2_Comparison">
    <p:bg>
      <p:bgPr>
        <a:blipFill>
          <a:blip r:embed="rId2">
            <a:alphaModFix amt="50000"/>
          </a:blip>
          <a:stretch>
            <a:fillRect/>
          </a:stretch>
        </a:blipFill>
        <a:effectLst/>
      </p:bgPr>
    </p:bg>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581193" y="1006454"/>
            <a:ext cx="11029616" cy="71153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19266"/>
              </a:buClr>
              <a:buSzPts val="2800"/>
              <a:buFont typeface="Arial"/>
              <a:buNone/>
              <a:defRPr>
                <a:solidFill>
                  <a:srgbClr val="019266"/>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4"/>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5" name="Google Shape;125;p14"/>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6" name="Google Shape;126;p14"/>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noAutofit/>
          </a:bodyPr>
          <a:lstStyle>
            <a:lvl1pPr marL="457200" lvl="0" indent="-228600" algn="l">
              <a:lnSpc>
                <a:spcPct val="150000"/>
              </a:lnSpc>
              <a:spcBef>
                <a:spcPts val="440"/>
              </a:spcBef>
              <a:spcAft>
                <a:spcPts val="0"/>
              </a:spcAft>
              <a:buSzPts val="2024"/>
              <a:buNone/>
              <a:defRPr sz="2200" b="0">
                <a:solidFill>
                  <a:srgbClr val="00C897"/>
                </a:solidFill>
              </a:defRPr>
            </a:lvl1pPr>
            <a:lvl2pPr marL="914400" lvl="1" indent="-228600" algn="l">
              <a:lnSpc>
                <a:spcPct val="150000"/>
              </a:lnSpc>
              <a:spcBef>
                <a:spcPts val="600"/>
              </a:spcBef>
              <a:spcAft>
                <a:spcPts val="0"/>
              </a:spcAft>
              <a:buSzPts val="1840"/>
              <a:buNone/>
              <a:defRPr sz="2000" b="1"/>
            </a:lvl2pPr>
            <a:lvl3pPr marL="1371600" lvl="2" indent="-228600" algn="l">
              <a:lnSpc>
                <a:spcPct val="150000"/>
              </a:lnSpc>
              <a:spcBef>
                <a:spcPts val="600"/>
              </a:spcBef>
              <a:spcAft>
                <a:spcPts val="0"/>
              </a:spcAft>
              <a:buSzPts val="1656"/>
              <a:buNone/>
              <a:defRPr sz="1800" b="1"/>
            </a:lvl3pPr>
            <a:lvl4pPr marL="1828800" lvl="3" indent="-228600" algn="l">
              <a:lnSpc>
                <a:spcPct val="150000"/>
              </a:lnSpc>
              <a:spcBef>
                <a:spcPts val="600"/>
              </a:spcBef>
              <a:spcAft>
                <a:spcPts val="0"/>
              </a:spcAft>
              <a:buSzPts val="1472"/>
              <a:buNone/>
              <a:defRPr sz="1600" b="1"/>
            </a:lvl4pPr>
            <a:lvl5pPr marL="2286000" lvl="4" indent="-228600" algn="l">
              <a:lnSpc>
                <a:spcPct val="150000"/>
              </a:lnSpc>
              <a:spcBef>
                <a:spcPts val="600"/>
              </a:spcBef>
              <a:spcAft>
                <a:spcPts val="0"/>
              </a:spcAft>
              <a:buSzPts val="1472"/>
              <a:buNone/>
              <a:defRPr sz="1600" b="1"/>
            </a:lvl5pPr>
            <a:lvl6pPr marL="2743200" lvl="5" indent="-228600" algn="l">
              <a:spcBef>
                <a:spcPts val="600"/>
              </a:spcBef>
              <a:spcAft>
                <a:spcPts val="0"/>
              </a:spcAft>
              <a:buSzPts val="1472"/>
              <a:buNone/>
              <a:defRPr sz="1600" b="1"/>
            </a:lvl6pPr>
            <a:lvl7pPr marL="3200400" lvl="6" indent="-228600" algn="l">
              <a:spcBef>
                <a:spcPts val="600"/>
              </a:spcBef>
              <a:spcAft>
                <a:spcPts val="0"/>
              </a:spcAft>
              <a:buSzPts val="1472"/>
              <a:buNone/>
              <a:defRPr sz="1600" b="1"/>
            </a:lvl7pPr>
            <a:lvl8pPr marL="3657600" lvl="7" indent="-228600" algn="l">
              <a:spcBef>
                <a:spcPts val="600"/>
              </a:spcBef>
              <a:spcAft>
                <a:spcPts val="0"/>
              </a:spcAft>
              <a:buSzPts val="1472"/>
              <a:buNone/>
              <a:defRPr sz="1600" b="1"/>
            </a:lvl8pPr>
            <a:lvl9pPr marL="4114800" lvl="8" indent="-228600" algn="l">
              <a:spcBef>
                <a:spcPts val="600"/>
              </a:spcBef>
              <a:spcAft>
                <a:spcPts val="600"/>
              </a:spcAft>
              <a:buSzPts val="1472"/>
              <a:buNone/>
              <a:defRPr sz="1600" b="1"/>
            </a:lvl9pPr>
          </a:lstStyle>
          <a:p>
            <a:endParaRPr/>
          </a:p>
        </p:txBody>
      </p:sp>
      <p:sp>
        <p:nvSpPr>
          <p:cNvPr id="127" name="Google Shape;127;p14"/>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normAutofit/>
          </a:bodyPr>
          <a:lstStyle>
            <a:lvl1pPr marL="457200" lvl="0" indent="-333756" algn="l">
              <a:lnSpc>
                <a:spcPct val="150000"/>
              </a:lnSpc>
              <a:spcBef>
                <a:spcPts val="360"/>
              </a:spcBef>
              <a:spcAft>
                <a:spcPts val="0"/>
              </a:spcAft>
              <a:buSzPts val="1656"/>
              <a:buChar char="◼"/>
              <a:defRPr/>
            </a:lvl1pPr>
            <a:lvl2pPr marL="914400" lvl="1" indent="-333756" algn="l">
              <a:lnSpc>
                <a:spcPct val="150000"/>
              </a:lnSpc>
              <a:spcBef>
                <a:spcPts val="600"/>
              </a:spcBef>
              <a:spcAft>
                <a:spcPts val="0"/>
              </a:spcAft>
              <a:buSzPts val="1656"/>
              <a:buChar char="◼"/>
              <a:defRPr/>
            </a:lvl2pPr>
            <a:lvl3pPr marL="1371600" lvl="2" indent="-333756" algn="l">
              <a:lnSpc>
                <a:spcPct val="150000"/>
              </a:lnSpc>
              <a:spcBef>
                <a:spcPts val="600"/>
              </a:spcBef>
              <a:spcAft>
                <a:spcPts val="0"/>
              </a:spcAft>
              <a:buSzPts val="1656"/>
              <a:buChar char="◼"/>
              <a:defRPr/>
            </a:lvl3pPr>
            <a:lvl4pPr marL="1828800" lvl="3" indent="-333756" algn="l">
              <a:lnSpc>
                <a:spcPct val="150000"/>
              </a:lnSpc>
              <a:spcBef>
                <a:spcPts val="600"/>
              </a:spcBef>
              <a:spcAft>
                <a:spcPts val="0"/>
              </a:spcAft>
              <a:buSzPts val="1656"/>
              <a:buChar char="◼"/>
              <a:defRPr/>
            </a:lvl4pPr>
            <a:lvl5pPr marL="2286000" lvl="4" indent="-333756" algn="l">
              <a:lnSpc>
                <a:spcPct val="150000"/>
              </a:lnSpc>
              <a:spcBef>
                <a:spcPts val="600"/>
              </a:spcBef>
              <a:spcAft>
                <a:spcPts val="0"/>
              </a:spcAft>
              <a:buSzPts val="1656"/>
              <a:buChar char="◼"/>
              <a:defRPr/>
            </a:lvl5pPr>
            <a:lvl6pPr marL="2743200" lvl="5" indent="-333756" algn="l">
              <a:spcBef>
                <a:spcPts val="600"/>
              </a:spcBef>
              <a:spcAft>
                <a:spcPts val="0"/>
              </a:spcAft>
              <a:buSzPts val="1656"/>
              <a:buChar char="◼"/>
              <a:defRPr/>
            </a:lvl6pPr>
            <a:lvl7pPr marL="3200400" lvl="6" indent="-333756" algn="l">
              <a:spcBef>
                <a:spcPts val="600"/>
              </a:spcBef>
              <a:spcAft>
                <a:spcPts val="0"/>
              </a:spcAft>
              <a:buSzPts val="1656"/>
              <a:buChar char="◼"/>
              <a:defRPr/>
            </a:lvl7pPr>
            <a:lvl8pPr marL="3657600" lvl="7" indent="-333756" algn="l">
              <a:spcBef>
                <a:spcPts val="600"/>
              </a:spcBef>
              <a:spcAft>
                <a:spcPts val="0"/>
              </a:spcAft>
              <a:buSzPts val="1656"/>
              <a:buChar char="◼"/>
              <a:defRPr/>
            </a:lvl8pPr>
            <a:lvl9pPr marL="4114800" lvl="8" indent="-333756" algn="l">
              <a:spcBef>
                <a:spcPts val="600"/>
              </a:spcBef>
              <a:spcAft>
                <a:spcPts val="600"/>
              </a:spcAft>
              <a:buSzPts val="1656"/>
              <a:buChar char="◼"/>
              <a:defRPr/>
            </a:lvl9pPr>
          </a:lstStyle>
          <a:p>
            <a:endParaRPr/>
          </a:p>
        </p:txBody>
      </p:sp>
      <p:sp>
        <p:nvSpPr>
          <p:cNvPr id="128" name="Google Shape;128;p14"/>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29" name="Google Shape;129;p14"/>
          <p:cNvPicPr preferRelativeResize="0"/>
          <p:nvPr/>
        </p:nvPicPr>
        <p:blipFill rotWithShape="1">
          <a:blip r:embed="rId3">
            <a:alphaModFix/>
          </a:blip>
          <a:srcRect/>
          <a:stretch/>
        </p:blipFill>
        <p:spPr>
          <a:xfrm>
            <a:off x="10958382" y="6264800"/>
            <a:ext cx="252343" cy="252343"/>
          </a:xfrm>
          <a:prstGeom prst="rect">
            <a:avLst/>
          </a:prstGeom>
          <a:noFill/>
          <a:ln>
            <a:noFill/>
          </a:ln>
        </p:spPr>
      </p:pic>
      <p:pic>
        <p:nvPicPr>
          <p:cNvPr id="130" name="Google Shape;130;p14"/>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31" name="Google Shape;131;p14"/>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872610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Picture with Caption">
  <p:cSld name="2_Picture with Caption">
    <p:bg>
      <p:bgPr>
        <a:blipFill>
          <a:blip r:embed="rId2">
            <a:alphaModFix amt="50000"/>
          </a:blip>
          <a:stretch>
            <a:fillRect/>
          </a:stretch>
        </a:blipFill>
        <a:effectLst/>
      </p:bgPr>
    </p:bg>
    <p:spTree>
      <p:nvGrpSpPr>
        <p:cNvPr id="1" name="Shape 182"/>
        <p:cNvGrpSpPr/>
        <p:nvPr/>
      </p:nvGrpSpPr>
      <p:grpSpPr>
        <a:xfrm>
          <a:off x="0" y="0"/>
          <a:ext cx="0" cy="0"/>
          <a:chOff x="0" y="0"/>
          <a:chExt cx="0" cy="0"/>
        </a:xfrm>
      </p:grpSpPr>
      <p:sp>
        <p:nvSpPr>
          <p:cNvPr id="183" name="Google Shape;183;p21"/>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21"/>
          <p:cNvSpPr>
            <a:spLocks noGrp="1"/>
          </p:cNvSpPr>
          <p:nvPr>
            <p:ph type="pic" idx="2"/>
          </p:nvPr>
        </p:nvSpPr>
        <p:spPr>
          <a:xfrm>
            <a:off x="447817" y="998021"/>
            <a:ext cx="11290859" cy="3158956"/>
          </a:xfrm>
          <a:prstGeom prst="rect">
            <a:avLst/>
          </a:prstGeom>
          <a:noFill/>
          <a:ln>
            <a:noFill/>
          </a:ln>
        </p:spPr>
      </p:sp>
      <p:sp>
        <p:nvSpPr>
          <p:cNvPr id="185" name="Google Shape;185;p21"/>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normAutofit/>
          </a:bodyPr>
          <a:lstStyle>
            <a:lvl1pPr marL="457200" lvl="0" indent="-228600" algn="l">
              <a:lnSpc>
                <a:spcPct val="150000"/>
              </a:lnSpc>
              <a:spcBef>
                <a:spcPts val="240"/>
              </a:spcBef>
              <a:spcAft>
                <a:spcPts val="0"/>
              </a:spcAft>
              <a:buSzPts val="1104"/>
              <a:buNone/>
              <a:defRPr sz="1200"/>
            </a:lvl1pPr>
            <a:lvl2pPr marL="914400" lvl="1" indent="-228600" algn="l">
              <a:lnSpc>
                <a:spcPct val="150000"/>
              </a:lnSpc>
              <a:spcBef>
                <a:spcPts val="600"/>
              </a:spcBef>
              <a:spcAft>
                <a:spcPts val="0"/>
              </a:spcAft>
              <a:buSzPts val="1104"/>
              <a:buNone/>
              <a:defRPr sz="1200"/>
            </a:lvl2pPr>
            <a:lvl3pPr marL="1371600" lvl="2" indent="-228600" algn="l">
              <a:lnSpc>
                <a:spcPct val="150000"/>
              </a:lnSpc>
              <a:spcBef>
                <a:spcPts val="600"/>
              </a:spcBef>
              <a:spcAft>
                <a:spcPts val="0"/>
              </a:spcAft>
              <a:buSzPts val="920"/>
              <a:buNone/>
              <a:defRPr sz="1000"/>
            </a:lvl3pPr>
            <a:lvl4pPr marL="1828800" lvl="3" indent="-228600" algn="l">
              <a:lnSpc>
                <a:spcPct val="150000"/>
              </a:lnSpc>
              <a:spcBef>
                <a:spcPts val="600"/>
              </a:spcBef>
              <a:spcAft>
                <a:spcPts val="0"/>
              </a:spcAft>
              <a:buSzPts val="828"/>
              <a:buNone/>
              <a:defRPr sz="900"/>
            </a:lvl4pPr>
            <a:lvl5pPr marL="2286000" lvl="4" indent="-228600" algn="l">
              <a:lnSpc>
                <a:spcPct val="150000"/>
              </a:lnSpc>
              <a:spcBef>
                <a:spcPts val="600"/>
              </a:spcBef>
              <a:spcAft>
                <a:spcPts val="0"/>
              </a:spcAft>
              <a:buSzPts val="828"/>
              <a:buNone/>
              <a:defRPr sz="900"/>
            </a:lvl5pPr>
            <a:lvl6pPr marL="2743200" lvl="5" indent="-228600" algn="l">
              <a:spcBef>
                <a:spcPts val="600"/>
              </a:spcBef>
              <a:spcAft>
                <a:spcPts val="0"/>
              </a:spcAft>
              <a:buSzPts val="828"/>
              <a:buNone/>
              <a:defRPr sz="900"/>
            </a:lvl6pPr>
            <a:lvl7pPr marL="3200400" lvl="6" indent="-228600" algn="l">
              <a:spcBef>
                <a:spcPts val="600"/>
              </a:spcBef>
              <a:spcAft>
                <a:spcPts val="0"/>
              </a:spcAft>
              <a:buSzPts val="828"/>
              <a:buNone/>
              <a:defRPr sz="900"/>
            </a:lvl7pPr>
            <a:lvl8pPr marL="3657600" lvl="7" indent="-228600" algn="l">
              <a:spcBef>
                <a:spcPts val="600"/>
              </a:spcBef>
              <a:spcAft>
                <a:spcPts val="0"/>
              </a:spcAft>
              <a:buSzPts val="828"/>
              <a:buNone/>
              <a:defRPr sz="900"/>
            </a:lvl8pPr>
            <a:lvl9pPr marL="4114800" lvl="8" indent="-228600" algn="l">
              <a:spcBef>
                <a:spcPts val="600"/>
              </a:spcBef>
              <a:spcAft>
                <a:spcPts val="600"/>
              </a:spcAft>
              <a:buSzPts val="828"/>
              <a:buNone/>
              <a:defRPr sz="900"/>
            </a:lvl9pPr>
          </a:lstStyle>
          <a:p>
            <a:endParaRPr/>
          </a:p>
        </p:txBody>
      </p:sp>
      <p:sp>
        <p:nvSpPr>
          <p:cNvPr id="186" name="Google Shape;186;p2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7" name="Google Shape;187;p21"/>
          <p:cNvPicPr preferRelativeResize="0"/>
          <p:nvPr/>
        </p:nvPicPr>
        <p:blipFill rotWithShape="1">
          <a:blip r:embed="rId3">
            <a:alphaModFix/>
          </a:blip>
          <a:srcRect/>
          <a:stretch/>
        </p:blipFill>
        <p:spPr>
          <a:xfrm>
            <a:off x="10958382" y="6289526"/>
            <a:ext cx="252343" cy="252343"/>
          </a:xfrm>
          <a:prstGeom prst="rect">
            <a:avLst/>
          </a:prstGeom>
          <a:noFill/>
          <a:ln>
            <a:noFill/>
          </a:ln>
        </p:spPr>
      </p:pic>
      <p:pic>
        <p:nvPicPr>
          <p:cNvPr id="188" name="Google Shape;188;p21"/>
          <p:cNvPicPr preferRelativeResize="0"/>
          <p:nvPr/>
        </p:nvPicPr>
        <p:blipFill rotWithShape="1">
          <a:blip r:embed="rId4">
            <a:alphaModFix/>
          </a:blip>
          <a:srcRect/>
          <a:stretch/>
        </p:blipFill>
        <p:spPr>
          <a:xfrm>
            <a:off x="446534" y="138953"/>
            <a:ext cx="1945497" cy="720000"/>
          </a:xfrm>
          <a:prstGeom prst="rect">
            <a:avLst/>
          </a:prstGeom>
          <a:noFill/>
          <a:ln>
            <a:noFill/>
          </a:ln>
        </p:spPr>
      </p:pic>
      <p:pic>
        <p:nvPicPr>
          <p:cNvPr id="189" name="Google Shape;189;p21"/>
          <p:cNvPicPr preferRelativeResize="0"/>
          <p:nvPr/>
        </p:nvPicPr>
        <p:blipFill rotWithShape="1">
          <a:blip r:embed="rId5">
            <a:alphaModFix/>
          </a:blip>
          <a:srcRect/>
          <a:stretch/>
        </p:blipFill>
        <p:spPr>
          <a:xfrm>
            <a:off x="446534" y="6208411"/>
            <a:ext cx="2230747" cy="468000"/>
          </a:xfrm>
          <a:prstGeom prst="rect">
            <a:avLst/>
          </a:prstGeom>
          <a:noFill/>
          <a:ln>
            <a:noFill/>
          </a:ln>
        </p:spPr>
      </p:pic>
    </p:spTree>
    <p:extLst>
      <p:ext uri="{BB962C8B-B14F-4D97-AF65-F5344CB8AC3E}">
        <p14:creationId xmlns:p14="http://schemas.microsoft.com/office/powerpoint/2010/main" val="320636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81192" y="944676"/>
            <a:ext cx="11029616" cy="950002"/>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Google Shape;11;p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normAutofit/>
          </a:bodyPr>
          <a:lstStyle>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Gill Sans"/>
                <a:ea typeface="Gill Sans"/>
                <a:cs typeface="Gill Sans"/>
                <a:sym typeface="Gill Sans"/>
              </a:defRPr>
            </a:lvl9pPr>
          </a:lstStyle>
          <a:p>
            <a:endParaRPr/>
          </a:p>
        </p:txBody>
      </p:sp>
      <p:sp>
        <p:nvSpPr>
          <p:cNvPr id="12" name="Google Shape;12;p1"/>
          <p:cNvSpPr txBox="1">
            <a:spLocks noGrp="1"/>
          </p:cNvSpPr>
          <p:nvPr>
            <p:ph type="sldNum" idx="12"/>
          </p:nvPr>
        </p:nvSpPr>
        <p:spPr>
          <a:xfrm>
            <a:off x="10558299" y="6208410"/>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019266"/>
                </a:solidFill>
                <a:latin typeface="Gill Sans"/>
                <a:ea typeface="Gill Sans"/>
                <a:cs typeface="Gill Sans"/>
                <a:sym typeface="Gill Sans"/>
              </a:defRPr>
            </a:lvl1pPr>
            <a:lvl2pPr marL="0" marR="0" lvl="1" indent="0" algn="r" rtl="0">
              <a:spcBef>
                <a:spcPts val="0"/>
              </a:spcBef>
              <a:buNone/>
              <a:defRPr sz="900" b="0" i="0" u="none" strike="noStrike" cap="none">
                <a:solidFill>
                  <a:srgbClr val="019266"/>
                </a:solidFill>
                <a:latin typeface="Gill Sans"/>
                <a:ea typeface="Gill Sans"/>
                <a:cs typeface="Gill Sans"/>
                <a:sym typeface="Gill Sans"/>
              </a:defRPr>
            </a:lvl2pPr>
            <a:lvl3pPr marL="0" marR="0" lvl="2" indent="0" algn="r" rtl="0">
              <a:spcBef>
                <a:spcPts val="0"/>
              </a:spcBef>
              <a:buNone/>
              <a:defRPr sz="900" b="0" i="0" u="none" strike="noStrike" cap="none">
                <a:solidFill>
                  <a:srgbClr val="019266"/>
                </a:solidFill>
                <a:latin typeface="Gill Sans"/>
                <a:ea typeface="Gill Sans"/>
                <a:cs typeface="Gill Sans"/>
                <a:sym typeface="Gill Sans"/>
              </a:defRPr>
            </a:lvl3pPr>
            <a:lvl4pPr marL="0" marR="0" lvl="3" indent="0" algn="r" rtl="0">
              <a:spcBef>
                <a:spcPts val="0"/>
              </a:spcBef>
              <a:buNone/>
              <a:defRPr sz="900" b="0" i="0" u="none" strike="noStrike" cap="none">
                <a:solidFill>
                  <a:srgbClr val="019266"/>
                </a:solidFill>
                <a:latin typeface="Gill Sans"/>
                <a:ea typeface="Gill Sans"/>
                <a:cs typeface="Gill Sans"/>
                <a:sym typeface="Gill Sans"/>
              </a:defRPr>
            </a:lvl4pPr>
            <a:lvl5pPr marL="0" marR="0" lvl="4" indent="0" algn="r" rtl="0">
              <a:spcBef>
                <a:spcPts val="0"/>
              </a:spcBef>
              <a:buNone/>
              <a:defRPr sz="900" b="0" i="0" u="none" strike="noStrike" cap="none">
                <a:solidFill>
                  <a:srgbClr val="019266"/>
                </a:solidFill>
                <a:latin typeface="Gill Sans"/>
                <a:ea typeface="Gill Sans"/>
                <a:cs typeface="Gill Sans"/>
                <a:sym typeface="Gill Sans"/>
              </a:defRPr>
            </a:lvl5pPr>
            <a:lvl6pPr marL="0" marR="0" lvl="5" indent="0" algn="r" rtl="0">
              <a:spcBef>
                <a:spcPts val="0"/>
              </a:spcBef>
              <a:buNone/>
              <a:defRPr sz="900" b="0" i="0" u="none" strike="noStrike" cap="none">
                <a:solidFill>
                  <a:srgbClr val="019266"/>
                </a:solidFill>
                <a:latin typeface="Gill Sans"/>
                <a:ea typeface="Gill Sans"/>
                <a:cs typeface="Gill Sans"/>
                <a:sym typeface="Gill Sans"/>
              </a:defRPr>
            </a:lvl6pPr>
            <a:lvl7pPr marL="0" marR="0" lvl="6" indent="0" algn="r" rtl="0">
              <a:spcBef>
                <a:spcPts val="0"/>
              </a:spcBef>
              <a:buNone/>
              <a:defRPr sz="900" b="0" i="0" u="none" strike="noStrike" cap="none">
                <a:solidFill>
                  <a:srgbClr val="019266"/>
                </a:solidFill>
                <a:latin typeface="Gill Sans"/>
                <a:ea typeface="Gill Sans"/>
                <a:cs typeface="Gill Sans"/>
                <a:sym typeface="Gill Sans"/>
              </a:defRPr>
            </a:lvl7pPr>
            <a:lvl8pPr marL="0" marR="0" lvl="7" indent="0" algn="r" rtl="0">
              <a:spcBef>
                <a:spcPts val="0"/>
              </a:spcBef>
              <a:buNone/>
              <a:defRPr sz="900" b="0" i="0" u="none" strike="noStrike" cap="none">
                <a:solidFill>
                  <a:srgbClr val="019266"/>
                </a:solidFill>
                <a:latin typeface="Gill Sans"/>
                <a:ea typeface="Gill Sans"/>
                <a:cs typeface="Gill Sans"/>
                <a:sym typeface="Gill Sans"/>
              </a:defRPr>
            </a:lvl8pPr>
            <a:lvl9pPr marL="0" marR="0" lvl="8" indent="0" algn="r" rtl="0">
              <a:spcBef>
                <a:spcPts val="0"/>
              </a:spcBef>
              <a:buNone/>
              <a:defRPr sz="900" b="0" i="0" u="none" strike="noStrike" cap="none">
                <a:solidFill>
                  <a:srgbClr val="019266"/>
                </a:solidFill>
                <a:latin typeface="Gill Sans"/>
                <a:ea typeface="Gill Sans"/>
                <a:cs typeface="Gill Sans"/>
                <a:sym typeface="Gill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7" r:id="rId2"/>
    <p:sldLayoutId id="2147483659" r:id="rId3"/>
    <p:sldLayoutId id="2147483665" r:id="rId4"/>
    <p:sldLayoutId id="2147483668" r:id="rId5"/>
    <p:sldLayoutId id="2147483670" r:id="rId6"/>
    <p:sldLayoutId id="2147483671" r:id="rId7"/>
    <p:sldLayoutId id="2147483673" r:id="rId8"/>
    <p:sldLayoutId id="2147483674"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35.sv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research-and-innovation.ec.europa.eu/research-area/environment/nature-based-solutions_en"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ctrTitle"/>
          </p:nvPr>
        </p:nvSpPr>
        <p:spPr>
          <a:xfrm>
            <a:off x="521404" y="1593130"/>
            <a:ext cx="11149192" cy="2339165"/>
          </a:xfrm>
          <a:prstGeom prst="rect">
            <a:avLst/>
          </a:prstGeom>
          <a:noFill/>
          <a:ln>
            <a:noFill/>
          </a:ln>
        </p:spPr>
        <p:txBody>
          <a:bodyPr spcFirstLastPara="1" wrap="square" lIns="91425" tIns="45700" rIns="91425" bIns="45700" anchor="b" anchorCtr="0">
            <a:normAutofit/>
          </a:bodyPr>
          <a:lstStyle/>
          <a:p>
            <a:pPr>
              <a:buSzPct val="86630"/>
            </a:pPr>
            <a:r>
              <a:rPr lang="en-IE" dirty="0"/>
              <a:t>Skills for Nature-Based Solutions (NBS)</a:t>
            </a:r>
            <a:br>
              <a:rPr lang="en-IE" dirty="0"/>
            </a:br>
            <a:br>
              <a:rPr lang="en-IE" dirty="0"/>
            </a:br>
            <a:r>
              <a:rPr lang="en-IE" dirty="0"/>
              <a:t>Lecture (online)</a:t>
            </a:r>
            <a:endParaRPr dirty="0"/>
          </a:p>
        </p:txBody>
      </p:sp>
      <p:sp>
        <p:nvSpPr>
          <p:cNvPr id="217" name="Google Shape;217;p23"/>
          <p:cNvSpPr txBox="1">
            <a:spLocks noGrp="1"/>
          </p:cNvSpPr>
          <p:nvPr>
            <p:ph type="body" idx="2"/>
          </p:nvPr>
        </p:nvSpPr>
        <p:spPr>
          <a:xfrm>
            <a:off x="647481" y="4572000"/>
            <a:ext cx="6200128" cy="612776"/>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0"/>
              </a:spcBef>
              <a:spcAft>
                <a:spcPts val="0"/>
              </a:spcAft>
              <a:buSzPts val="1656"/>
              <a:buNone/>
            </a:pPr>
            <a:r>
              <a:rPr lang="en-GB" dirty="0"/>
              <a:t>Trinity College Dublin</a:t>
            </a:r>
          </a:p>
          <a:p>
            <a:pPr marL="0" lvl="0" indent="0" algn="l" rtl="0">
              <a:lnSpc>
                <a:spcPct val="150000"/>
              </a:lnSpc>
              <a:spcBef>
                <a:spcPts val="0"/>
              </a:spcBef>
              <a:spcAft>
                <a:spcPts val="0"/>
              </a:spcAft>
              <a:buSzPts val="1656"/>
              <a:buNone/>
            </a:pPr>
            <a:r>
              <a:rPr lang="en-GB" i="1" dirty="0"/>
              <a:t>Content created in 2024</a:t>
            </a:r>
            <a:endParaRPr i="1" dirty="0"/>
          </a:p>
        </p:txBody>
      </p:sp>
      <p:pic>
        <p:nvPicPr>
          <p:cNvPr id="3" name="Picture 2" descr="A black and white sign with a person in a circle&#10;&#10;Description automatically generated">
            <a:extLst>
              <a:ext uri="{FF2B5EF4-FFF2-40B4-BE49-F238E27FC236}">
                <a16:creationId xmlns:a16="http://schemas.microsoft.com/office/drawing/2014/main" id="{B4EF74E9-40E8-0452-CF13-A66F52F88916}"/>
              </a:ext>
            </a:extLst>
          </p:cNvPr>
          <p:cNvPicPr>
            <a:picLocks noChangeAspect="1"/>
          </p:cNvPicPr>
          <p:nvPr/>
        </p:nvPicPr>
        <p:blipFill>
          <a:blip r:embed="rId3"/>
          <a:stretch>
            <a:fillRect/>
          </a:stretch>
        </p:blipFill>
        <p:spPr>
          <a:xfrm>
            <a:off x="9317504" y="4644206"/>
            <a:ext cx="1998581" cy="699504"/>
          </a:xfrm>
          <a:prstGeom prst="rect">
            <a:avLst/>
          </a:prstGeom>
        </p:spPr>
      </p:pic>
      <p:pic>
        <p:nvPicPr>
          <p:cNvPr id="2" name="Picture 2" descr="Identity - Trinity College Dublin">
            <a:extLst>
              <a:ext uri="{FF2B5EF4-FFF2-40B4-BE49-F238E27FC236}">
                <a16:creationId xmlns:a16="http://schemas.microsoft.com/office/drawing/2014/main" id="{6C796F0C-9868-AEF7-A547-0BA2C187365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06" t="19995" r="8874" b="15456"/>
          <a:stretch/>
        </p:blipFill>
        <p:spPr bwMode="auto">
          <a:xfrm>
            <a:off x="8592260" y="459636"/>
            <a:ext cx="2925971" cy="7907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8857A2A2-0877-E1E2-64B3-3B5A8F9C5FBE}"/>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06EC08F-5945-317D-F6FF-5C8E36D753E6}"/>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Exemplar Role 4</a:t>
            </a:r>
          </a:p>
        </p:txBody>
      </p:sp>
      <p:sp>
        <p:nvSpPr>
          <p:cNvPr id="2" name="Text Placeholder 1">
            <a:extLst>
              <a:ext uri="{FF2B5EF4-FFF2-40B4-BE49-F238E27FC236}">
                <a16:creationId xmlns:a16="http://schemas.microsoft.com/office/drawing/2014/main" id="{66739257-93ED-36AE-874C-7F2F6E4EA293}"/>
              </a:ext>
            </a:extLst>
          </p:cNvPr>
          <p:cNvSpPr>
            <a:spLocks noGrp="1"/>
          </p:cNvSpPr>
          <p:nvPr>
            <p:ph type="body" idx="1"/>
          </p:nvPr>
        </p:nvSpPr>
        <p:spPr>
          <a:xfrm>
            <a:off x="456428" y="1447787"/>
            <a:ext cx="8312728" cy="3577673"/>
          </a:xfrm>
        </p:spPr>
        <p:txBody>
          <a:bodyPr>
            <a:noAutofit/>
          </a:bodyPr>
          <a:lstStyle/>
          <a:p>
            <a:r>
              <a:rPr lang="en-IE" b="1" dirty="0"/>
              <a:t>Engaging Communities in NBS Projects</a:t>
            </a:r>
            <a:endParaRPr lang="en-IE" dirty="0"/>
          </a:p>
          <a:p>
            <a:pPr>
              <a:buFont typeface="Arial" panose="020B0604020202020204" pitchFamily="34" charset="0"/>
              <a:buChar char="•"/>
            </a:pPr>
            <a:r>
              <a:rPr lang="en-IE" b="1" dirty="0"/>
              <a:t>Job Title</a:t>
            </a:r>
            <a:r>
              <a:rPr lang="en-IE" dirty="0"/>
              <a:t>: Community Engagement Officer, Stakeholder Liaison, Public Relations Specialist.</a:t>
            </a:r>
          </a:p>
          <a:p>
            <a:pPr>
              <a:buFont typeface="Arial" panose="020B0604020202020204" pitchFamily="34" charset="0"/>
              <a:buChar char="•"/>
            </a:pPr>
            <a:r>
              <a:rPr lang="en-IE" b="1" dirty="0"/>
              <a:t>Key Skills</a:t>
            </a:r>
            <a:r>
              <a:rPr lang="en-IE" dirty="0"/>
              <a:t>:</a:t>
            </a:r>
          </a:p>
          <a:p>
            <a:pPr marL="742950" lvl="1" indent="-285750">
              <a:buFont typeface="Arial" panose="020B0604020202020204" pitchFamily="34" charset="0"/>
              <a:buChar char="•"/>
            </a:pPr>
            <a:r>
              <a:rPr lang="en-IE" dirty="0"/>
              <a:t>Facilitating </a:t>
            </a:r>
            <a:r>
              <a:rPr lang="en-IE" b="1" dirty="0"/>
              <a:t>consultation</a:t>
            </a:r>
            <a:r>
              <a:rPr lang="en-IE" dirty="0"/>
              <a:t>, </a:t>
            </a:r>
            <a:r>
              <a:rPr lang="en-IE" b="1" dirty="0"/>
              <a:t>workshops</a:t>
            </a:r>
            <a:r>
              <a:rPr lang="en-IE" dirty="0"/>
              <a:t>, and </a:t>
            </a:r>
            <a:r>
              <a:rPr lang="en-IE" b="1" dirty="0"/>
              <a:t>participation processes</a:t>
            </a:r>
            <a:r>
              <a:rPr lang="en-IE" dirty="0"/>
              <a:t>.</a:t>
            </a:r>
          </a:p>
          <a:p>
            <a:pPr marL="742950" lvl="1" indent="-285750">
              <a:buFont typeface="Arial" panose="020B0604020202020204" pitchFamily="34" charset="0"/>
              <a:buChar char="•"/>
            </a:pPr>
            <a:r>
              <a:rPr lang="en-IE" dirty="0"/>
              <a:t>Co-designing NBS with local residents, businesses, and other stakeholders.</a:t>
            </a:r>
          </a:p>
          <a:p>
            <a:pPr marL="742950" lvl="1" indent="-285750">
              <a:buFont typeface="Arial" panose="020B0604020202020204" pitchFamily="34" charset="0"/>
              <a:buChar char="•"/>
            </a:pPr>
            <a:r>
              <a:rPr lang="en-IE" dirty="0"/>
              <a:t>Communicating the benefits of NBS to the public and ensuring </a:t>
            </a:r>
            <a:r>
              <a:rPr lang="en-IE" b="1" dirty="0"/>
              <a:t>local ownership</a:t>
            </a:r>
            <a:r>
              <a:rPr lang="en-IE" dirty="0"/>
              <a:t> of green projects.</a:t>
            </a:r>
          </a:p>
        </p:txBody>
      </p:sp>
      <p:sp>
        <p:nvSpPr>
          <p:cNvPr id="229" name="Google Shape;229;p24">
            <a:extLst>
              <a:ext uri="{FF2B5EF4-FFF2-40B4-BE49-F238E27FC236}">
                <a16:creationId xmlns:a16="http://schemas.microsoft.com/office/drawing/2014/main" id="{E1C99D5A-CF27-D984-B6C3-CBDEF2F67EA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10</a:t>
            </a:fld>
            <a:endParaRPr/>
          </a:p>
        </p:txBody>
      </p:sp>
      <p:pic>
        <p:nvPicPr>
          <p:cNvPr id="4" name="Graphic 3" descr="Office worker female with solid fill">
            <a:extLst>
              <a:ext uri="{FF2B5EF4-FFF2-40B4-BE49-F238E27FC236}">
                <a16:creationId xmlns:a16="http://schemas.microsoft.com/office/drawing/2014/main" id="{52FA7C1C-BCA8-9B5A-AC30-F614218C9D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3752" y="2385496"/>
            <a:ext cx="2354547" cy="2354547"/>
          </a:xfrm>
          <a:prstGeom prst="rect">
            <a:avLst/>
          </a:prstGeom>
        </p:spPr>
      </p:pic>
      <p:pic>
        <p:nvPicPr>
          <p:cNvPr id="5" name="Graphic 4" descr="Office worker male with solid fill">
            <a:extLst>
              <a:ext uri="{FF2B5EF4-FFF2-40B4-BE49-F238E27FC236}">
                <a16:creationId xmlns:a16="http://schemas.microsoft.com/office/drawing/2014/main" id="{8B0A139C-87C0-38CE-301C-8C6DAFD1C5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1025" y="2385496"/>
            <a:ext cx="2354547" cy="2354547"/>
          </a:xfrm>
          <a:prstGeom prst="rect">
            <a:avLst/>
          </a:prstGeom>
        </p:spPr>
      </p:pic>
    </p:spTree>
    <p:extLst>
      <p:ext uri="{BB962C8B-B14F-4D97-AF65-F5344CB8AC3E}">
        <p14:creationId xmlns:p14="http://schemas.microsoft.com/office/powerpoint/2010/main" val="3253252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446B3-E544-7A09-8186-CD32CAFC0B9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E45CB20-EFF4-8CB4-6C97-2827DFF40C65}"/>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2" name="Title 1">
            <a:extLst>
              <a:ext uri="{FF2B5EF4-FFF2-40B4-BE49-F238E27FC236}">
                <a16:creationId xmlns:a16="http://schemas.microsoft.com/office/drawing/2014/main" id="{780CF3FE-5057-B74E-6A38-2E251BADEFC3}"/>
              </a:ext>
            </a:extLst>
          </p:cNvPr>
          <p:cNvSpPr>
            <a:spLocks noGrp="1"/>
          </p:cNvSpPr>
          <p:nvPr>
            <p:ph type="title"/>
          </p:nvPr>
        </p:nvSpPr>
        <p:spPr>
          <a:xfrm>
            <a:off x="581192" y="1047191"/>
            <a:ext cx="11029616" cy="566738"/>
          </a:xfrm>
        </p:spPr>
        <p:txBody>
          <a:bodyPr wrap="square" anchor="b">
            <a:normAutofit/>
          </a:bodyPr>
          <a:lstStyle/>
          <a:p>
            <a:r>
              <a:rPr lang="en-IE" b="1" dirty="0"/>
              <a:t>In-Class Exercise 1:</a:t>
            </a:r>
            <a:endParaRPr lang="en-IE" dirty="0"/>
          </a:p>
        </p:txBody>
      </p:sp>
      <p:sp>
        <p:nvSpPr>
          <p:cNvPr id="3" name="Text Placeholder 2">
            <a:extLst>
              <a:ext uri="{FF2B5EF4-FFF2-40B4-BE49-F238E27FC236}">
                <a16:creationId xmlns:a16="http://schemas.microsoft.com/office/drawing/2014/main" id="{ADC0D7EE-9DB7-F7B3-4103-5F833FE2DFB8}"/>
              </a:ext>
            </a:extLst>
          </p:cNvPr>
          <p:cNvSpPr>
            <a:spLocks noGrp="1"/>
          </p:cNvSpPr>
          <p:nvPr>
            <p:ph type="body" idx="1"/>
          </p:nvPr>
        </p:nvSpPr>
        <p:spPr>
          <a:xfrm>
            <a:off x="581192" y="2295730"/>
            <a:ext cx="8123421" cy="3414140"/>
          </a:xfrm>
        </p:spPr>
        <p:txBody>
          <a:bodyPr wrap="square" anchor="ctr">
            <a:noAutofit/>
          </a:bodyPr>
          <a:lstStyle/>
          <a:p>
            <a:r>
              <a:rPr lang="en-IE" sz="1800" b="1" dirty="0"/>
              <a:t>Objective</a:t>
            </a:r>
            <a:r>
              <a:rPr lang="en-IE" sz="1800" dirty="0"/>
              <a:t>: Develop a career pathway in the </a:t>
            </a:r>
            <a:r>
              <a:rPr lang="en-IE" sz="1800" b="1" dirty="0"/>
              <a:t>NBS sector</a:t>
            </a:r>
            <a:r>
              <a:rPr lang="en-IE" sz="1800" dirty="0"/>
              <a:t>.</a:t>
            </a:r>
          </a:p>
          <a:p>
            <a:pPr>
              <a:buFont typeface="Arial" panose="020B0604020202020204" pitchFamily="34" charset="0"/>
              <a:buChar char="•"/>
            </a:pPr>
            <a:r>
              <a:rPr lang="en-IE" sz="1800" b="1" dirty="0"/>
              <a:t>Instructions</a:t>
            </a:r>
            <a:r>
              <a:rPr lang="en-IE" sz="1800" dirty="0"/>
              <a:t>:</a:t>
            </a:r>
          </a:p>
          <a:p>
            <a:pPr marL="742950" lvl="1" indent="-285750">
              <a:buFont typeface="Arial" panose="020B0604020202020204" pitchFamily="34" charset="0"/>
              <a:buChar char="•"/>
            </a:pPr>
            <a:r>
              <a:rPr lang="en-IE" sz="1800" dirty="0"/>
              <a:t>Choose an </a:t>
            </a:r>
            <a:r>
              <a:rPr lang="en-IE" sz="1800" b="1" dirty="0"/>
              <a:t>interest area</a:t>
            </a:r>
            <a:r>
              <a:rPr lang="en-IE" sz="1800" dirty="0"/>
              <a:t> (e.g., </a:t>
            </a:r>
            <a:r>
              <a:rPr lang="en-IE" sz="1800" b="1" dirty="0"/>
              <a:t>community engagement</a:t>
            </a:r>
            <a:r>
              <a:rPr lang="en-IE" sz="1800" dirty="0"/>
              <a:t>, </a:t>
            </a:r>
            <a:r>
              <a:rPr lang="en-IE" sz="1800" b="1" dirty="0"/>
              <a:t>engineering</a:t>
            </a:r>
            <a:r>
              <a:rPr lang="en-IE" sz="1800" dirty="0"/>
              <a:t>, </a:t>
            </a:r>
            <a:r>
              <a:rPr lang="en-IE" sz="1800" b="1" dirty="0"/>
              <a:t>urban planning</a:t>
            </a:r>
            <a:r>
              <a:rPr lang="en-IE" sz="1800" dirty="0"/>
              <a:t>).</a:t>
            </a:r>
          </a:p>
          <a:p>
            <a:pPr marL="742950" lvl="1" indent="-285750">
              <a:buFont typeface="Arial" panose="020B0604020202020204" pitchFamily="34" charset="0"/>
              <a:buChar char="•"/>
            </a:pPr>
            <a:r>
              <a:rPr lang="en-IE" sz="1800" dirty="0"/>
              <a:t>Create a </a:t>
            </a:r>
            <a:r>
              <a:rPr lang="en-IE" sz="1800" b="1" dirty="0"/>
              <a:t>career path</a:t>
            </a:r>
            <a:r>
              <a:rPr lang="en-IE" sz="1800" dirty="0"/>
              <a:t> with necessary education, certifications, and experience.</a:t>
            </a:r>
          </a:p>
          <a:p>
            <a:pPr marL="742950" lvl="1" indent="-285750">
              <a:buFont typeface="Arial" panose="020B0604020202020204" pitchFamily="34" charset="0"/>
              <a:buChar char="•"/>
            </a:pPr>
            <a:r>
              <a:rPr lang="en-IE" sz="1800" dirty="0"/>
              <a:t>Discuss potential </a:t>
            </a:r>
            <a:r>
              <a:rPr lang="en-IE" sz="1800" b="1" dirty="0"/>
              <a:t>job opportunities</a:t>
            </a:r>
            <a:r>
              <a:rPr lang="en-IE" sz="1800" dirty="0"/>
              <a:t>, </a:t>
            </a:r>
            <a:r>
              <a:rPr lang="en-IE" sz="1800" b="1" dirty="0"/>
              <a:t>industries</a:t>
            </a:r>
            <a:r>
              <a:rPr lang="en-IE" sz="1800" dirty="0"/>
              <a:t>, and </a:t>
            </a:r>
            <a:r>
              <a:rPr lang="en-IE" sz="1800" b="1" dirty="0"/>
              <a:t>research projects</a:t>
            </a:r>
            <a:r>
              <a:rPr lang="en-IE" sz="1800" dirty="0"/>
              <a:t> that are currently available.</a:t>
            </a:r>
          </a:p>
        </p:txBody>
      </p:sp>
      <p:sp>
        <p:nvSpPr>
          <p:cNvPr id="4" name="Slide Number Placeholder 3">
            <a:extLst>
              <a:ext uri="{FF2B5EF4-FFF2-40B4-BE49-F238E27FC236}">
                <a16:creationId xmlns:a16="http://schemas.microsoft.com/office/drawing/2014/main" id="{4B9DFED9-0CA1-33BF-0280-26AE9464934C}"/>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11</a:t>
            </a:fld>
            <a:endParaRPr lang="en-GB"/>
          </a:p>
        </p:txBody>
      </p:sp>
    </p:spTree>
    <p:extLst>
      <p:ext uri="{BB962C8B-B14F-4D97-AF65-F5344CB8AC3E}">
        <p14:creationId xmlns:p14="http://schemas.microsoft.com/office/powerpoint/2010/main" val="3975957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1CEF2-218B-E8E1-489A-60E49C6BA0C3}"/>
              </a:ext>
            </a:extLst>
          </p:cNvPr>
          <p:cNvSpPr>
            <a:spLocks noGrp="1"/>
          </p:cNvSpPr>
          <p:nvPr>
            <p:ph type="title"/>
          </p:nvPr>
        </p:nvSpPr>
        <p:spPr>
          <a:xfrm>
            <a:off x="581193" y="673079"/>
            <a:ext cx="11029616" cy="1044911"/>
          </a:xfrm>
        </p:spPr>
        <p:txBody>
          <a:bodyPr>
            <a:normAutofit/>
          </a:bodyPr>
          <a:lstStyle/>
          <a:p>
            <a:r>
              <a:rPr lang="en-GB" sz="2500" b="1" dirty="0"/>
              <a:t>Nature Based Entrepreneurship</a:t>
            </a:r>
            <a:endParaRPr lang="en-US" dirty="0"/>
          </a:p>
        </p:txBody>
      </p:sp>
      <p:sp>
        <p:nvSpPr>
          <p:cNvPr id="4" name="Text Placeholder 3">
            <a:extLst>
              <a:ext uri="{FF2B5EF4-FFF2-40B4-BE49-F238E27FC236}">
                <a16:creationId xmlns:a16="http://schemas.microsoft.com/office/drawing/2014/main" id="{9A8D4CC1-4A5F-4D24-A4C2-1DEBFCDB6BEA}"/>
              </a:ext>
            </a:extLst>
          </p:cNvPr>
          <p:cNvSpPr>
            <a:spLocks noGrp="1"/>
          </p:cNvSpPr>
          <p:nvPr>
            <p:ph type="body" idx="2"/>
          </p:nvPr>
        </p:nvSpPr>
        <p:spPr>
          <a:xfrm>
            <a:off x="581193" y="2059277"/>
            <a:ext cx="10267319" cy="3801774"/>
          </a:xfrm>
        </p:spPr>
        <p:txBody>
          <a:bodyPr>
            <a:normAutofit/>
          </a:bodyPr>
          <a:lstStyle/>
          <a:p>
            <a:r>
              <a:rPr lang="en-IE" sz="2000" b="1" dirty="0"/>
              <a:t>Business and Entrepreneurial Careers in NBS</a:t>
            </a:r>
            <a:endParaRPr lang="en-IE" sz="2000" dirty="0"/>
          </a:p>
          <a:p>
            <a:pPr>
              <a:buFont typeface="Arial" panose="020B0604020202020204" pitchFamily="34" charset="0"/>
              <a:buChar char="•"/>
            </a:pPr>
            <a:r>
              <a:rPr lang="en-IE" sz="2000" b="1" dirty="0"/>
              <a:t>Opportunities</a:t>
            </a:r>
            <a:r>
              <a:rPr lang="en-IE" sz="2000" dirty="0"/>
              <a:t>: Launching </a:t>
            </a:r>
            <a:r>
              <a:rPr lang="en-IE" sz="2000" b="1" dirty="0"/>
              <a:t>green businesses</a:t>
            </a:r>
            <a:r>
              <a:rPr lang="en-IE" sz="2000" dirty="0"/>
              <a:t> or starting a </a:t>
            </a:r>
            <a:r>
              <a:rPr lang="en-IE" sz="2000" b="1" dirty="0"/>
              <a:t>social enterprise</a:t>
            </a:r>
            <a:r>
              <a:rPr lang="en-IE" sz="2000" dirty="0"/>
              <a:t> focused on urban greening, water management, or </a:t>
            </a:r>
            <a:r>
              <a:rPr lang="en-IE" sz="2000" b="1" dirty="0"/>
              <a:t>sustainable construction</a:t>
            </a:r>
            <a:r>
              <a:rPr lang="en-IE" sz="2000" dirty="0"/>
              <a:t>.</a:t>
            </a:r>
          </a:p>
          <a:p>
            <a:pPr>
              <a:buFont typeface="Arial" panose="020B0604020202020204" pitchFamily="34" charset="0"/>
              <a:buChar char="•"/>
            </a:pPr>
            <a:r>
              <a:rPr lang="en-IE" sz="2000" b="1" dirty="0"/>
              <a:t>Funding Sources</a:t>
            </a:r>
            <a:r>
              <a:rPr lang="en-IE" sz="2000" dirty="0"/>
              <a:t>: EU grants, </a:t>
            </a:r>
            <a:r>
              <a:rPr lang="en-IE" sz="2000" b="1" dirty="0"/>
              <a:t>Horizon Europe</a:t>
            </a:r>
            <a:r>
              <a:rPr lang="en-IE" sz="2000" dirty="0"/>
              <a:t>, and private sector investments in </a:t>
            </a:r>
            <a:r>
              <a:rPr lang="en-IE" sz="2000" b="1" dirty="0"/>
              <a:t>green infrastructure</a:t>
            </a:r>
            <a:r>
              <a:rPr lang="en-IE" sz="2000" dirty="0"/>
              <a:t>.</a:t>
            </a:r>
          </a:p>
          <a:p>
            <a:pPr>
              <a:buFont typeface="Arial" panose="020B0604020202020204" pitchFamily="34" charset="0"/>
              <a:buChar char="•"/>
            </a:pPr>
            <a:r>
              <a:rPr lang="en-IE" sz="2000" b="1" dirty="0"/>
              <a:t>Key Roles</a:t>
            </a:r>
            <a:r>
              <a:rPr lang="en-IE" sz="2000" dirty="0"/>
              <a:t>: Entrepreneurs, business consultants, and project managers who bridge the gap between </a:t>
            </a:r>
            <a:r>
              <a:rPr lang="en-IE" sz="2000" b="1" dirty="0"/>
              <a:t>local governments</a:t>
            </a:r>
            <a:r>
              <a:rPr lang="en-IE" sz="2000" dirty="0"/>
              <a:t> and </a:t>
            </a:r>
            <a:r>
              <a:rPr lang="en-IE" sz="2000" b="1" dirty="0"/>
              <a:t>private sector innovation</a:t>
            </a:r>
            <a:r>
              <a:rPr lang="en-IE" sz="2000" dirty="0"/>
              <a:t>.</a:t>
            </a:r>
          </a:p>
        </p:txBody>
      </p:sp>
      <p:sp>
        <p:nvSpPr>
          <p:cNvPr id="7" name="Slide Number Placeholder 6">
            <a:extLst>
              <a:ext uri="{FF2B5EF4-FFF2-40B4-BE49-F238E27FC236}">
                <a16:creationId xmlns:a16="http://schemas.microsoft.com/office/drawing/2014/main" id="{0B36EDD1-4A93-60A1-0647-9613294678F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12</a:t>
            </a:fld>
            <a:endParaRPr lang="en-GB"/>
          </a:p>
        </p:txBody>
      </p:sp>
      <p:pic>
        <p:nvPicPr>
          <p:cNvPr id="2050" name="Picture 2" descr="Horizon Nua">
            <a:extLst>
              <a:ext uri="{FF2B5EF4-FFF2-40B4-BE49-F238E27FC236}">
                <a16:creationId xmlns:a16="http://schemas.microsoft.com/office/drawing/2014/main" id="{AE09D28A-82B7-AB5B-2CF1-8520DF172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2163" y="497342"/>
            <a:ext cx="3748644" cy="156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4697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93014-DA57-55FA-1C68-B4BE1F2D9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0D8A0-161F-28D4-DC99-A188272253BC}"/>
              </a:ext>
            </a:extLst>
          </p:cNvPr>
          <p:cNvSpPr>
            <a:spLocks noGrp="1"/>
          </p:cNvSpPr>
          <p:nvPr>
            <p:ph type="title"/>
          </p:nvPr>
        </p:nvSpPr>
        <p:spPr>
          <a:xfrm>
            <a:off x="581193" y="673079"/>
            <a:ext cx="11029616" cy="1044911"/>
          </a:xfrm>
        </p:spPr>
        <p:txBody>
          <a:bodyPr>
            <a:normAutofit/>
          </a:bodyPr>
          <a:lstStyle/>
          <a:p>
            <a:r>
              <a:rPr lang="en-GB" sz="2500" b="1" dirty="0"/>
              <a:t>Nature Based Entrepreneurship</a:t>
            </a:r>
            <a:endParaRPr lang="en-US" dirty="0"/>
          </a:p>
        </p:txBody>
      </p:sp>
      <p:sp>
        <p:nvSpPr>
          <p:cNvPr id="4" name="Text Placeholder 3">
            <a:extLst>
              <a:ext uri="{FF2B5EF4-FFF2-40B4-BE49-F238E27FC236}">
                <a16:creationId xmlns:a16="http://schemas.microsoft.com/office/drawing/2014/main" id="{3460B822-8A9E-9C9A-A305-6974211CA4DC}"/>
              </a:ext>
            </a:extLst>
          </p:cNvPr>
          <p:cNvSpPr>
            <a:spLocks noGrp="1"/>
          </p:cNvSpPr>
          <p:nvPr>
            <p:ph type="body" idx="2"/>
          </p:nvPr>
        </p:nvSpPr>
        <p:spPr>
          <a:xfrm>
            <a:off x="581193" y="2059277"/>
            <a:ext cx="10267319" cy="3801774"/>
          </a:xfrm>
        </p:spPr>
        <p:txBody>
          <a:bodyPr>
            <a:normAutofit/>
          </a:bodyPr>
          <a:lstStyle/>
          <a:p>
            <a:r>
              <a:rPr lang="en-IE" sz="2000" b="1" dirty="0"/>
              <a:t>The Importance of Soft Skills in NBS Careers</a:t>
            </a:r>
            <a:endParaRPr lang="en-IE" sz="2000" dirty="0"/>
          </a:p>
          <a:p>
            <a:pPr>
              <a:buFont typeface="Arial" panose="020B0604020202020204" pitchFamily="34" charset="0"/>
              <a:buChar char="•"/>
            </a:pPr>
            <a:r>
              <a:rPr lang="en-IE" sz="2000" b="1" dirty="0"/>
              <a:t>Communication</a:t>
            </a:r>
            <a:r>
              <a:rPr lang="en-IE" sz="2000" dirty="0"/>
              <a:t>: Clearly conveying the importance of NBS to stakeholders and communities.</a:t>
            </a:r>
          </a:p>
          <a:p>
            <a:pPr>
              <a:buFont typeface="Arial" panose="020B0604020202020204" pitchFamily="34" charset="0"/>
              <a:buChar char="•"/>
            </a:pPr>
            <a:r>
              <a:rPr lang="en-IE" sz="2000" b="1" dirty="0"/>
              <a:t>Collaboration</a:t>
            </a:r>
            <a:r>
              <a:rPr lang="en-IE" sz="2000" dirty="0"/>
              <a:t>: Working effectively with multidisciplinary teams.</a:t>
            </a:r>
          </a:p>
          <a:p>
            <a:pPr>
              <a:buFont typeface="Arial" panose="020B0604020202020204" pitchFamily="34" charset="0"/>
              <a:buChar char="•"/>
            </a:pPr>
            <a:r>
              <a:rPr lang="en-IE" sz="2000" b="1" dirty="0"/>
              <a:t>Problem-Solving</a:t>
            </a:r>
            <a:r>
              <a:rPr lang="en-IE" sz="2000" dirty="0"/>
              <a:t>: Finding creative solutions to challenges in urban environments.</a:t>
            </a:r>
          </a:p>
          <a:p>
            <a:pPr>
              <a:buFont typeface="Arial" panose="020B0604020202020204" pitchFamily="34" charset="0"/>
              <a:buChar char="•"/>
            </a:pPr>
            <a:r>
              <a:rPr lang="en-IE" sz="2000" b="1" dirty="0"/>
              <a:t>Adaptability</a:t>
            </a:r>
            <a:r>
              <a:rPr lang="en-IE" sz="2000" dirty="0"/>
              <a:t>: Navigating policy changes and evolving community needs in NBS projects.</a:t>
            </a:r>
          </a:p>
        </p:txBody>
      </p:sp>
      <p:sp>
        <p:nvSpPr>
          <p:cNvPr id="7" name="Slide Number Placeholder 6">
            <a:extLst>
              <a:ext uri="{FF2B5EF4-FFF2-40B4-BE49-F238E27FC236}">
                <a16:creationId xmlns:a16="http://schemas.microsoft.com/office/drawing/2014/main" id="{8434AA18-0642-1B85-00C5-7F2CF9420D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13</a:t>
            </a:fld>
            <a:endParaRPr lang="en-GB"/>
          </a:p>
        </p:txBody>
      </p:sp>
      <p:pic>
        <p:nvPicPr>
          <p:cNvPr id="5" name="Graphic 4" descr="Teacher with solid fill">
            <a:extLst>
              <a:ext uri="{FF2B5EF4-FFF2-40B4-BE49-F238E27FC236}">
                <a16:creationId xmlns:a16="http://schemas.microsoft.com/office/drawing/2014/main" id="{41486FC9-03F0-B378-FDCD-7DB9CE26C5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4595" y="395165"/>
            <a:ext cx="2306928" cy="2306928"/>
          </a:xfrm>
          <a:prstGeom prst="rect">
            <a:avLst/>
          </a:prstGeom>
        </p:spPr>
      </p:pic>
    </p:spTree>
    <p:extLst>
      <p:ext uri="{BB962C8B-B14F-4D97-AF65-F5344CB8AC3E}">
        <p14:creationId xmlns:p14="http://schemas.microsoft.com/office/powerpoint/2010/main" val="70774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CD4CE-B199-E845-A961-10E6920483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446955-4217-96EA-330A-CD1E9FE4C400}"/>
              </a:ext>
            </a:extLst>
          </p:cNvPr>
          <p:cNvSpPr>
            <a:spLocks noGrp="1"/>
          </p:cNvSpPr>
          <p:nvPr>
            <p:ph type="title"/>
          </p:nvPr>
        </p:nvSpPr>
        <p:spPr>
          <a:xfrm>
            <a:off x="581193" y="673079"/>
            <a:ext cx="11029616" cy="1044911"/>
          </a:xfrm>
        </p:spPr>
        <p:txBody>
          <a:bodyPr>
            <a:normAutofit/>
          </a:bodyPr>
          <a:lstStyle/>
          <a:p>
            <a:r>
              <a:rPr lang="en-GB" sz="2500" b="1" dirty="0"/>
              <a:t>Interdisciplinary Field</a:t>
            </a:r>
            <a:endParaRPr lang="en-US" dirty="0"/>
          </a:p>
        </p:txBody>
      </p:sp>
      <p:sp>
        <p:nvSpPr>
          <p:cNvPr id="4" name="Text Placeholder 3">
            <a:extLst>
              <a:ext uri="{FF2B5EF4-FFF2-40B4-BE49-F238E27FC236}">
                <a16:creationId xmlns:a16="http://schemas.microsoft.com/office/drawing/2014/main" id="{27B67310-2D52-2455-6812-F3C56F7C5CFC}"/>
              </a:ext>
            </a:extLst>
          </p:cNvPr>
          <p:cNvSpPr>
            <a:spLocks noGrp="1"/>
          </p:cNvSpPr>
          <p:nvPr>
            <p:ph type="body" idx="2"/>
          </p:nvPr>
        </p:nvSpPr>
        <p:spPr>
          <a:xfrm>
            <a:off x="2565070" y="2059277"/>
            <a:ext cx="8283442" cy="3801774"/>
          </a:xfrm>
        </p:spPr>
        <p:txBody>
          <a:bodyPr>
            <a:normAutofit lnSpcReduction="10000"/>
          </a:bodyPr>
          <a:lstStyle/>
          <a:p>
            <a:r>
              <a:rPr lang="en-IE" sz="2000" b="1" dirty="0"/>
              <a:t>Interdisciplinary Skills for </a:t>
            </a:r>
            <a:r>
              <a:rPr lang="en-IE" sz="2000" b="1" dirty="0" err="1"/>
              <a:t>NbS</a:t>
            </a:r>
            <a:endParaRPr lang="en-IE" sz="2000" dirty="0"/>
          </a:p>
          <a:p>
            <a:pPr>
              <a:buFont typeface="Arial" panose="020B0604020202020204" pitchFamily="34" charset="0"/>
              <a:buChar char="•"/>
            </a:pPr>
            <a:r>
              <a:rPr lang="en-IE" sz="2000" dirty="0"/>
              <a:t>The role out of NBS requires a range of skills, backgrounds and ideas</a:t>
            </a:r>
          </a:p>
          <a:p>
            <a:pPr>
              <a:buFont typeface="Arial" panose="020B0604020202020204" pitchFamily="34" charset="0"/>
              <a:buChar char="•"/>
            </a:pPr>
            <a:r>
              <a:rPr lang="en-IE" sz="2000" b="1" dirty="0"/>
              <a:t>Example</a:t>
            </a:r>
            <a:r>
              <a:rPr lang="en-IE" sz="2000" dirty="0"/>
              <a:t>: In the </a:t>
            </a:r>
            <a:r>
              <a:rPr lang="en-IE" sz="2000" b="1" dirty="0"/>
              <a:t>CIVITAS</a:t>
            </a:r>
            <a:r>
              <a:rPr lang="en-IE" sz="2000" dirty="0"/>
              <a:t> project, professionals from </a:t>
            </a:r>
            <a:r>
              <a:rPr lang="en-IE" sz="2000" b="1" dirty="0"/>
              <a:t>urban planning</a:t>
            </a:r>
            <a:r>
              <a:rPr lang="en-IE" sz="2000" dirty="0"/>
              <a:t>, </a:t>
            </a:r>
            <a:r>
              <a:rPr lang="en-IE" sz="2000" b="1" dirty="0"/>
              <a:t>transportation</a:t>
            </a:r>
            <a:r>
              <a:rPr lang="en-IE" sz="2000" dirty="0"/>
              <a:t>, and </a:t>
            </a:r>
            <a:r>
              <a:rPr lang="en-IE" sz="2000" b="1" dirty="0"/>
              <a:t>technology sectors</a:t>
            </a:r>
            <a:r>
              <a:rPr lang="en-IE" sz="2000" dirty="0"/>
              <a:t> collaborated to create </a:t>
            </a:r>
            <a:r>
              <a:rPr lang="en-IE" sz="2000" b="1" dirty="0"/>
              <a:t>green mobility</a:t>
            </a:r>
            <a:r>
              <a:rPr lang="en-IE" sz="2000" dirty="0"/>
              <a:t> solutions. </a:t>
            </a:r>
          </a:p>
          <a:p>
            <a:pPr>
              <a:buFont typeface="Arial" panose="020B0604020202020204" pitchFamily="34" charset="0"/>
              <a:buChar char="•"/>
            </a:pPr>
            <a:r>
              <a:rPr lang="en-IE" sz="2000" b="1" dirty="0"/>
              <a:t>Key Skills</a:t>
            </a:r>
            <a:r>
              <a:rPr lang="en-IE" sz="2000" dirty="0"/>
              <a:t>: Understanding of </a:t>
            </a:r>
            <a:r>
              <a:rPr lang="en-IE" sz="2000" b="1" dirty="0"/>
              <a:t>technology</a:t>
            </a:r>
            <a:r>
              <a:rPr lang="en-IE" sz="2000" dirty="0"/>
              <a:t>, </a:t>
            </a:r>
            <a:r>
              <a:rPr lang="en-IE" sz="2000" b="1" dirty="0"/>
              <a:t>urban planning</a:t>
            </a:r>
            <a:r>
              <a:rPr lang="en-IE" sz="2000" dirty="0"/>
              <a:t>, </a:t>
            </a:r>
            <a:r>
              <a:rPr lang="en-IE" sz="2000" b="1" dirty="0"/>
              <a:t>policy</a:t>
            </a:r>
            <a:r>
              <a:rPr lang="en-IE" sz="2000" dirty="0"/>
              <a:t>, and </a:t>
            </a:r>
            <a:r>
              <a:rPr lang="en-IE" sz="2000" b="1" dirty="0"/>
              <a:t>social science</a:t>
            </a:r>
            <a:r>
              <a:rPr lang="en-IE" sz="2000" dirty="0"/>
              <a:t> to deliver effective NBS solutions.</a:t>
            </a:r>
          </a:p>
        </p:txBody>
      </p:sp>
      <p:sp>
        <p:nvSpPr>
          <p:cNvPr id="7" name="Slide Number Placeholder 6">
            <a:extLst>
              <a:ext uri="{FF2B5EF4-FFF2-40B4-BE49-F238E27FC236}">
                <a16:creationId xmlns:a16="http://schemas.microsoft.com/office/drawing/2014/main" id="{C6AD6ECE-F7AB-206D-B068-2BCB75EF54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14</a:t>
            </a:fld>
            <a:endParaRPr lang="en-GB"/>
          </a:p>
        </p:txBody>
      </p:sp>
      <p:pic>
        <p:nvPicPr>
          <p:cNvPr id="6" name="Graphic 5" descr="Juggler with solid fill">
            <a:extLst>
              <a:ext uri="{FF2B5EF4-FFF2-40B4-BE49-F238E27FC236}">
                <a16:creationId xmlns:a16="http://schemas.microsoft.com/office/drawing/2014/main" id="{0F1A2688-8E9A-6D8A-A4BC-F8C77D30C58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9779" y="2469525"/>
            <a:ext cx="2697678" cy="2697678"/>
          </a:xfrm>
          <a:prstGeom prst="rect">
            <a:avLst/>
          </a:prstGeom>
        </p:spPr>
      </p:pic>
    </p:spTree>
    <p:extLst>
      <p:ext uri="{BB962C8B-B14F-4D97-AF65-F5344CB8AC3E}">
        <p14:creationId xmlns:p14="http://schemas.microsoft.com/office/powerpoint/2010/main" val="305674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3944D134-7238-B555-F140-9A61AF67311C}"/>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3FB60AE8-9D14-BDE1-C980-28F03316458F}"/>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Future for NBS</a:t>
            </a:r>
          </a:p>
        </p:txBody>
      </p:sp>
      <p:sp>
        <p:nvSpPr>
          <p:cNvPr id="2" name="Text Placeholder 1">
            <a:extLst>
              <a:ext uri="{FF2B5EF4-FFF2-40B4-BE49-F238E27FC236}">
                <a16:creationId xmlns:a16="http://schemas.microsoft.com/office/drawing/2014/main" id="{D523C189-7A26-2C93-1E7C-806EB2FD26E4}"/>
              </a:ext>
            </a:extLst>
          </p:cNvPr>
          <p:cNvSpPr>
            <a:spLocks noGrp="1"/>
          </p:cNvSpPr>
          <p:nvPr>
            <p:ph type="body" idx="1"/>
          </p:nvPr>
        </p:nvSpPr>
        <p:spPr>
          <a:xfrm>
            <a:off x="379311" y="2630738"/>
            <a:ext cx="9676383" cy="3577673"/>
          </a:xfrm>
        </p:spPr>
        <p:txBody>
          <a:bodyPr>
            <a:noAutofit/>
          </a:bodyPr>
          <a:lstStyle/>
          <a:p>
            <a:r>
              <a:rPr lang="en-IE" b="1" dirty="0"/>
              <a:t>Emerging Trends in NBS Jobs</a:t>
            </a:r>
            <a:endParaRPr lang="en-IE" dirty="0"/>
          </a:p>
          <a:p>
            <a:pPr>
              <a:buFont typeface="Arial" panose="020B0604020202020204" pitchFamily="34" charset="0"/>
              <a:buChar char="•"/>
            </a:pPr>
            <a:r>
              <a:rPr lang="en-IE" b="1" dirty="0"/>
              <a:t>‘Sustainability Managers’</a:t>
            </a:r>
            <a:r>
              <a:rPr lang="en-IE" dirty="0"/>
              <a:t>: Key roles in developing corporate strategies for NBS integration.</a:t>
            </a:r>
          </a:p>
          <a:p>
            <a:pPr>
              <a:buFont typeface="Arial" panose="020B0604020202020204" pitchFamily="34" charset="0"/>
              <a:buChar char="•"/>
            </a:pPr>
            <a:r>
              <a:rPr lang="en-IE" b="1" dirty="0"/>
              <a:t>Green Infrastructure Specialists</a:t>
            </a:r>
            <a:r>
              <a:rPr lang="en-IE" dirty="0"/>
              <a:t>: Expertise in designing, implementing, and maintaining green roofs, urban forests, and other green infrastructure.</a:t>
            </a:r>
          </a:p>
          <a:p>
            <a:pPr>
              <a:buFont typeface="Arial" panose="020B0604020202020204" pitchFamily="34" charset="0"/>
              <a:buChar char="•"/>
            </a:pPr>
            <a:r>
              <a:rPr lang="en-IE" b="1" dirty="0"/>
              <a:t>Climate Adaptation Experts</a:t>
            </a:r>
            <a:r>
              <a:rPr lang="en-IE" dirty="0"/>
              <a:t>: Roles focused on using NBS to help cities prepare for </a:t>
            </a:r>
            <a:r>
              <a:rPr lang="en-IE" b="1" dirty="0"/>
              <a:t>climate change</a:t>
            </a:r>
            <a:r>
              <a:rPr lang="en-IE" dirty="0"/>
              <a:t> impacts.</a:t>
            </a:r>
          </a:p>
          <a:p>
            <a:endParaRPr lang="en-IE" dirty="0"/>
          </a:p>
        </p:txBody>
      </p:sp>
      <p:sp>
        <p:nvSpPr>
          <p:cNvPr id="229" name="Google Shape;229;p24">
            <a:extLst>
              <a:ext uri="{FF2B5EF4-FFF2-40B4-BE49-F238E27FC236}">
                <a16:creationId xmlns:a16="http://schemas.microsoft.com/office/drawing/2014/main" id="{1C236627-A66D-ADAB-D8F1-EF527080048B}"/>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15</a:t>
            </a:fld>
            <a:endParaRPr/>
          </a:p>
        </p:txBody>
      </p:sp>
      <p:sp>
        <p:nvSpPr>
          <p:cNvPr id="3" name="TextBox 2">
            <a:extLst>
              <a:ext uri="{FF2B5EF4-FFF2-40B4-BE49-F238E27FC236}">
                <a16:creationId xmlns:a16="http://schemas.microsoft.com/office/drawing/2014/main" id="{B1A1F4DA-D02C-DDC0-15C4-0E3E71D13B21}"/>
              </a:ext>
            </a:extLst>
          </p:cNvPr>
          <p:cNvSpPr txBox="1"/>
          <p:nvPr/>
        </p:nvSpPr>
        <p:spPr>
          <a:xfrm>
            <a:off x="2701039" y="1545758"/>
            <a:ext cx="6789921" cy="1138773"/>
          </a:xfrm>
          <a:prstGeom prst="rect">
            <a:avLst/>
          </a:prstGeom>
          <a:noFill/>
        </p:spPr>
        <p:txBody>
          <a:bodyPr wrap="square" rtlCol="0">
            <a:spAutoFit/>
          </a:bodyPr>
          <a:lstStyle/>
          <a:p>
            <a:pPr algn="ctr"/>
            <a:r>
              <a:rPr lang="en-US" sz="2400" dirty="0">
                <a:solidFill>
                  <a:schemeClr val="accent2"/>
                </a:solidFill>
              </a:rPr>
              <a:t>European policy will continue to drive the creation of NBS roles</a:t>
            </a:r>
          </a:p>
          <a:p>
            <a:pPr algn="ctr"/>
            <a:r>
              <a:rPr lang="en-US" sz="2000" dirty="0">
                <a:solidFill>
                  <a:schemeClr val="accent2"/>
                </a:solidFill>
              </a:rPr>
              <a:t>	(European Commission 2021)</a:t>
            </a:r>
          </a:p>
        </p:txBody>
      </p:sp>
      <p:pic>
        <p:nvPicPr>
          <p:cNvPr id="4098" name="Picture 2">
            <a:extLst>
              <a:ext uri="{FF2B5EF4-FFF2-40B4-BE49-F238E27FC236}">
                <a16:creationId xmlns:a16="http://schemas.microsoft.com/office/drawing/2014/main" id="{0BFC27E8-ABA4-1F04-E12D-1A93676EA2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3122" y="284464"/>
            <a:ext cx="2425330" cy="3435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702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4B9E943-6182-B045-D95D-79F949CCFDF4}"/>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07F15AC7-0B7F-1762-A6FA-D3551881C2E4}"/>
              </a:ext>
            </a:extLst>
          </p:cNvPr>
          <p:cNvSpPr txBox="1">
            <a:spLocks noGrp="1"/>
          </p:cNvSpPr>
          <p:nvPr>
            <p:ph type="title"/>
          </p:nvPr>
        </p:nvSpPr>
        <p:spPr>
          <a:xfrm>
            <a:off x="581192" y="1299030"/>
            <a:ext cx="5415747" cy="479066"/>
          </a:xfrm>
          <a:prstGeom prst="rect">
            <a:avLst/>
          </a:prstGeom>
          <a:noFill/>
          <a:ln>
            <a:noFill/>
          </a:ln>
        </p:spPr>
        <p:txBody>
          <a:bodyPr spcFirstLastPara="1" wrap="square" lIns="91425" tIns="45700" rIns="91425" bIns="45700" anchor="b" anchorCtr="0">
            <a:noAutofit/>
          </a:bodyPr>
          <a:lstStyle/>
          <a:p>
            <a:r>
              <a:rPr lang="en-IE" sz="3020" b="1" dirty="0"/>
              <a:t>Conclusion</a:t>
            </a:r>
          </a:p>
        </p:txBody>
      </p:sp>
      <p:sp>
        <p:nvSpPr>
          <p:cNvPr id="2" name="Text Placeholder 1">
            <a:extLst>
              <a:ext uri="{FF2B5EF4-FFF2-40B4-BE49-F238E27FC236}">
                <a16:creationId xmlns:a16="http://schemas.microsoft.com/office/drawing/2014/main" id="{6E5C0434-F670-8426-FE0E-F91425432E87}"/>
              </a:ext>
            </a:extLst>
          </p:cNvPr>
          <p:cNvSpPr>
            <a:spLocks noGrp="1"/>
          </p:cNvSpPr>
          <p:nvPr>
            <p:ph type="body" idx="1"/>
          </p:nvPr>
        </p:nvSpPr>
        <p:spPr>
          <a:xfrm>
            <a:off x="581192" y="1981297"/>
            <a:ext cx="9676383" cy="3577673"/>
          </a:xfrm>
        </p:spPr>
        <p:txBody>
          <a:bodyPr>
            <a:noAutofit/>
          </a:bodyPr>
          <a:lstStyle/>
          <a:p>
            <a:r>
              <a:rPr lang="en-IE" b="1" dirty="0"/>
              <a:t>Developing Skills for NBS: The Path Forward</a:t>
            </a:r>
            <a:endParaRPr lang="en-IE" dirty="0"/>
          </a:p>
          <a:p>
            <a:pPr>
              <a:buFont typeface="Arial" panose="020B0604020202020204" pitchFamily="34" charset="0"/>
              <a:buChar char="•"/>
            </a:pPr>
            <a:r>
              <a:rPr lang="en-IE" b="1" dirty="0"/>
              <a:t>NBS</a:t>
            </a:r>
            <a:r>
              <a:rPr lang="en-IE" dirty="0"/>
              <a:t> require a diverse set of skills that combine </a:t>
            </a:r>
            <a:r>
              <a:rPr lang="en-IE" b="1" dirty="0"/>
              <a:t>environmental expertise</a:t>
            </a:r>
            <a:r>
              <a:rPr lang="en-IE" dirty="0"/>
              <a:t>, </a:t>
            </a:r>
            <a:r>
              <a:rPr lang="en-IE" b="1" dirty="0"/>
              <a:t>technical knowledge</a:t>
            </a:r>
            <a:r>
              <a:rPr lang="en-IE" dirty="0"/>
              <a:t>, and </a:t>
            </a:r>
            <a:r>
              <a:rPr lang="en-IE" b="1" dirty="0"/>
              <a:t>community engagement</a:t>
            </a:r>
            <a:r>
              <a:rPr lang="en-IE" dirty="0"/>
              <a:t>.</a:t>
            </a:r>
          </a:p>
          <a:p>
            <a:pPr>
              <a:buFont typeface="Arial" panose="020B0604020202020204" pitchFamily="34" charset="0"/>
              <a:buChar char="•"/>
            </a:pPr>
            <a:r>
              <a:rPr lang="en-IE" b="1" dirty="0"/>
              <a:t>Opportunities</a:t>
            </a:r>
            <a:r>
              <a:rPr lang="en-IE" dirty="0"/>
              <a:t> are abundant across </a:t>
            </a:r>
            <a:r>
              <a:rPr lang="en-IE" b="1" dirty="0"/>
              <a:t>public administration</a:t>
            </a:r>
            <a:r>
              <a:rPr lang="en-IE" dirty="0"/>
              <a:t>, </a:t>
            </a:r>
            <a:r>
              <a:rPr lang="en-IE" b="1" dirty="0"/>
              <a:t>business</a:t>
            </a:r>
            <a:r>
              <a:rPr lang="en-IE" dirty="0"/>
              <a:t>, </a:t>
            </a:r>
            <a:r>
              <a:rPr lang="en-IE" b="1" dirty="0"/>
              <a:t>research</a:t>
            </a:r>
            <a:r>
              <a:rPr lang="en-IE" dirty="0"/>
              <a:t>, and </a:t>
            </a:r>
            <a:r>
              <a:rPr lang="en-IE" b="1" dirty="0"/>
              <a:t>non-governmental sectors</a:t>
            </a:r>
            <a:r>
              <a:rPr lang="en-IE" dirty="0"/>
              <a:t>.</a:t>
            </a:r>
          </a:p>
          <a:p>
            <a:pPr>
              <a:buFont typeface="Arial" panose="020B0604020202020204" pitchFamily="34" charset="0"/>
              <a:buChar char="•"/>
            </a:pPr>
            <a:r>
              <a:rPr lang="en-IE" dirty="0"/>
              <a:t>Building a </a:t>
            </a:r>
            <a:r>
              <a:rPr lang="en-IE" b="1" dirty="0"/>
              <a:t>career in NBS</a:t>
            </a:r>
            <a:r>
              <a:rPr lang="en-IE" dirty="0"/>
              <a:t> involves lifelong learning, collaboration, and innovation.</a:t>
            </a:r>
          </a:p>
        </p:txBody>
      </p:sp>
      <p:sp>
        <p:nvSpPr>
          <p:cNvPr id="229" name="Google Shape;229;p24">
            <a:extLst>
              <a:ext uri="{FF2B5EF4-FFF2-40B4-BE49-F238E27FC236}">
                <a16:creationId xmlns:a16="http://schemas.microsoft.com/office/drawing/2014/main" id="{57F6EA52-3F17-E25E-044A-FDCC9131B5B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52953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Text Placeholder 1">
            <a:extLst>
              <a:ext uri="{FF2B5EF4-FFF2-40B4-BE49-F238E27FC236}">
                <a16:creationId xmlns:a16="http://schemas.microsoft.com/office/drawing/2014/main" id="{ECE033D5-31FB-F5B6-B409-7021D3F9F209}"/>
              </a:ext>
            </a:extLst>
          </p:cNvPr>
          <p:cNvSpPr>
            <a:spLocks noGrp="1"/>
          </p:cNvSpPr>
          <p:nvPr>
            <p:ph type="body" idx="1"/>
          </p:nvPr>
        </p:nvSpPr>
        <p:spPr>
          <a:xfrm>
            <a:off x="4254228" y="4309019"/>
            <a:ext cx="7464160" cy="338948"/>
          </a:xfrm>
        </p:spPr>
        <p:txBody>
          <a:bodyPr/>
          <a:lstStyle/>
          <a:p>
            <a:r>
              <a:rPr lang="en-GB" sz="1800" b="1" dirty="0"/>
              <a:t>Credit for this learning unit content: Trinity College Dublin</a:t>
            </a:r>
            <a:endParaRPr lang="en-IE" sz="1800" b="1" i="1" dirty="0">
              <a:solidFill>
                <a:schemeClr val="accent1"/>
              </a:solidFill>
            </a:endParaRPr>
          </a:p>
          <a:p>
            <a:endParaRPr lang="en-IE" dirty="0"/>
          </a:p>
        </p:txBody>
      </p:sp>
      <p:sp>
        <p:nvSpPr>
          <p:cNvPr id="229" name="Google Shape;229;p24"/>
          <p:cNvSpPr txBox="1">
            <a:spLocks noGrp="1"/>
          </p:cNvSpPr>
          <p:nvPr>
            <p:ph type="sldNum" idx="4294967295"/>
          </p:nvPr>
        </p:nvSpPr>
        <p:spPr>
          <a:xfrm>
            <a:off x="11139488" y="6208713"/>
            <a:ext cx="1052512"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17</a:t>
            </a:fld>
            <a:endParaRPr/>
          </a:p>
        </p:txBody>
      </p:sp>
      <p:pic>
        <p:nvPicPr>
          <p:cNvPr id="4" name="Picture 3" descr="A black and white sign with a person in a circle&#10;&#10;Description automatically generated">
            <a:extLst>
              <a:ext uri="{FF2B5EF4-FFF2-40B4-BE49-F238E27FC236}">
                <a16:creationId xmlns:a16="http://schemas.microsoft.com/office/drawing/2014/main" id="{49A2F8F4-38E9-B40A-BFE0-8A47307264CE}"/>
              </a:ext>
            </a:extLst>
          </p:cNvPr>
          <p:cNvPicPr>
            <a:picLocks noChangeAspect="1"/>
          </p:cNvPicPr>
          <p:nvPr/>
        </p:nvPicPr>
        <p:blipFill>
          <a:blip r:embed="rId3"/>
          <a:stretch>
            <a:fillRect/>
          </a:stretch>
        </p:blipFill>
        <p:spPr>
          <a:xfrm>
            <a:off x="4437108" y="6208713"/>
            <a:ext cx="1200150" cy="42005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581192" y="5262296"/>
            <a:ext cx="6284065" cy="68951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019266"/>
              </a:buClr>
              <a:buSzPts val="2520"/>
              <a:buFont typeface="Arial"/>
              <a:buNone/>
            </a:pPr>
            <a:r>
              <a:rPr lang="en-GB" sz="3020" b="1" dirty="0"/>
              <a:t>NBS Definition – EU</a:t>
            </a:r>
            <a:endParaRPr sz="3020" b="1" dirty="0"/>
          </a:p>
        </p:txBody>
      </p:sp>
      <p:sp>
        <p:nvSpPr>
          <p:cNvPr id="2" name="Text Placeholder 1">
            <a:extLst>
              <a:ext uri="{FF2B5EF4-FFF2-40B4-BE49-F238E27FC236}">
                <a16:creationId xmlns:a16="http://schemas.microsoft.com/office/drawing/2014/main" id="{7E139547-8223-DF8D-B3E4-3A6402541CEC}"/>
              </a:ext>
            </a:extLst>
          </p:cNvPr>
          <p:cNvSpPr>
            <a:spLocks noGrp="1"/>
          </p:cNvSpPr>
          <p:nvPr>
            <p:ph type="body" idx="1"/>
          </p:nvPr>
        </p:nvSpPr>
        <p:spPr/>
        <p:txBody>
          <a:bodyPr>
            <a:normAutofit/>
          </a:bodyPr>
          <a:lstStyle/>
          <a:p>
            <a:pPr marL="111760" indent="0" algn="ctr">
              <a:buNone/>
            </a:pPr>
            <a:r>
              <a:rPr lang="en-IE" sz="2400" b="1" i="0" dirty="0">
                <a:solidFill>
                  <a:schemeClr val="accent2"/>
                </a:solidFill>
                <a:effectLst/>
                <a:latin typeface="arial" panose="020B0604020202020204" pitchFamily="34" charset="0"/>
              </a:rPr>
              <a:t>NBS are “Solutions that are </a:t>
            </a:r>
            <a:r>
              <a:rPr lang="en-IE" sz="2400" b="1" i="0" u="sng" dirty="0">
                <a:solidFill>
                  <a:schemeClr val="accent2"/>
                </a:solidFill>
                <a:effectLst/>
                <a:latin typeface="arial" panose="020B0604020202020204" pitchFamily="34" charset="0"/>
              </a:rPr>
              <a:t>inspired</a:t>
            </a:r>
            <a:r>
              <a:rPr lang="en-IE" sz="2400" b="1" i="0" dirty="0">
                <a:solidFill>
                  <a:schemeClr val="accent2"/>
                </a:solidFill>
                <a:effectLst/>
                <a:latin typeface="arial" panose="020B0604020202020204" pitchFamily="34" charset="0"/>
              </a:rPr>
              <a:t> and </a:t>
            </a:r>
            <a:r>
              <a:rPr lang="en-IE" sz="2400" b="1" i="0" u="sng" dirty="0">
                <a:solidFill>
                  <a:schemeClr val="accent2"/>
                </a:solidFill>
                <a:effectLst/>
                <a:latin typeface="arial" panose="020B0604020202020204" pitchFamily="34" charset="0"/>
              </a:rPr>
              <a:t>supported</a:t>
            </a:r>
            <a:r>
              <a:rPr lang="en-IE" sz="2400" b="1" i="0" dirty="0">
                <a:solidFill>
                  <a:schemeClr val="accent2"/>
                </a:solidFill>
                <a:effectLst/>
                <a:latin typeface="arial" panose="020B0604020202020204" pitchFamily="34" charset="0"/>
              </a:rPr>
              <a:t> by nature, which are cost-effective, simultaneously provide </a:t>
            </a:r>
            <a:r>
              <a:rPr lang="en-IE" sz="2400" b="1" i="0" u="sng" dirty="0">
                <a:solidFill>
                  <a:schemeClr val="accent2"/>
                </a:solidFill>
                <a:effectLst/>
                <a:latin typeface="arial" panose="020B0604020202020204" pitchFamily="34" charset="0"/>
              </a:rPr>
              <a:t>environmental, social and economic benefits </a:t>
            </a:r>
            <a:r>
              <a:rPr lang="en-IE" sz="2400" b="1" i="0" dirty="0">
                <a:solidFill>
                  <a:schemeClr val="accent2"/>
                </a:solidFill>
                <a:effectLst/>
                <a:latin typeface="arial" panose="020B0604020202020204" pitchFamily="34" charset="0"/>
              </a:rPr>
              <a:t>and help build resilience.”</a:t>
            </a:r>
          </a:p>
          <a:p>
            <a:pPr marL="111760" indent="0" algn="ctr">
              <a:buNone/>
            </a:pPr>
            <a:endParaRPr lang="en-IE" sz="2400" b="1" i="0" dirty="0">
              <a:solidFill>
                <a:srgbClr val="26324B"/>
              </a:solidFill>
              <a:effectLst/>
              <a:latin typeface="arial" panose="020B0604020202020204" pitchFamily="34" charset="0"/>
            </a:endParaRPr>
          </a:p>
          <a:p>
            <a:pPr marL="111760" indent="0" algn="ctr">
              <a:buNone/>
            </a:pPr>
            <a:r>
              <a:rPr lang="en-IE" b="0" i="0" dirty="0">
                <a:solidFill>
                  <a:schemeClr val="accent1"/>
                </a:solidFill>
                <a:effectLst/>
                <a:latin typeface="arial" panose="020B0604020202020204" pitchFamily="34" charset="0"/>
              </a:rPr>
              <a:t>Such solutions bring more, and more diverse, nature and natural features and processes into cities, landscapes and seascapes, through locally adapted, resource-efficient and systemic interventions.</a:t>
            </a:r>
            <a:endParaRPr lang="en-IE" dirty="0">
              <a:solidFill>
                <a:schemeClr val="accent1"/>
              </a:solidFill>
            </a:endParaRPr>
          </a:p>
        </p:txBody>
      </p:sp>
      <p:sp>
        <p:nvSpPr>
          <p:cNvPr id="4" name="Text Placeholder 3">
            <a:extLst>
              <a:ext uri="{FF2B5EF4-FFF2-40B4-BE49-F238E27FC236}">
                <a16:creationId xmlns:a16="http://schemas.microsoft.com/office/drawing/2014/main" id="{F2DC3243-13A8-2821-EA69-41029F145301}"/>
              </a:ext>
            </a:extLst>
          </p:cNvPr>
          <p:cNvSpPr>
            <a:spLocks noGrp="1"/>
          </p:cNvSpPr>
          <p:nvPr>
            <p:ph type="body" idx="2"/>
          </p:nvPr>
        </p:nvSpPr>
        <p:spPr/>
        <p:txBody>
          <a:bodyPr>
            <a:normAutofit/>
          </a:bodyPr>
          <a:lstStyle/>
          <a:p>
            <a:r>
              <a:rPr lang="en-IE" sz="1800" dirty="0"/>
              <a:t>Reference: </a:t>
            </a:r>
            <a:r>
              <a:rPr lang="en-IE" sz="1800" dirty="0">
                <a:solidFill>
                  <a:schemeClr val="bg1"/>
                </a:solidFill>
                <a:hlinkClick r:id="rId3">
                  <a:extLst>
                    <a:ext uri="{A12FA001-AC4F-418D-AE19-62706E023703}">
                      <ahyp:hlinkClr xmlns:ahyp="http://schemas.microsoft.com/office/drawing/2018/hyperlinkcolor" val="tx"/>
                    </a:ext>
                  </a:extLst>
                </a:hlinkClick>
              </a:rPr>
              <a:t>European Commission</a:t>
            </a:r>
            <a:r>
              <a:rPr lang="en-IE" sz="1800" dirty="0"/>
              <a:t> </a:t>
            </a:r>
          </a:p>
        </p:txBody>
      </p:sp>
      <p:sp>
        <p:nvSpPr>
          <p:cNvPr id="229" name="Google Shape;229;p24"/>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806333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65FB95F1-B05C-1A9D-C161-671BBA08AE61}"/>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E62E5013-92ED-8DF9-213D-8172558F1106}"/>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8" name="Google Shape;227;p24">
            <a:extLst>
              <a:ext uri="{FF2B5EF4-FFF2-40B4-BE49-F238E27FC236}">
                <a16:creationId xmlns:a16="http://schemas.microsoft.com/office/drawing/2014/main" id="{53ED5103-EDD3-D734-08FA-FC986429B2CE}"/>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Demand for NBS</a:t>
            </a:r>
          </a:p>
        </p:txBody>
      </p:sp>
      <p:sp>
        <p:nvSpPr>
          <p:cNvPr id="9" name="Text Placeholder 1">
            <a:extLst>
              <a:ext uri="{FF2B5EF4-FFF2-40B4-BE49-F238E27FC236}">
                <a16:creationId xmlns:a16="http://schemas.microsoft.com/office/drawing/2014/main" id="{41140724-503A-7F7B-4C2E-AFF763E109F0}"/>
              </a:ext>
            </a:extLst>
          </p:cNvPr>
          <p:cNvSpPr txBox="1">
            <a:spLocks/>
          </p:cNvSpPr>
          <p:nvPr/>
        </p:nvSpPr>
        <p:spPr>
          <a:xfrm>
            <a:off x="581192" y="947925"/>
            <a:ext cx="10427234"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a:t>Why are NBS skills Important?</a:t>
            </a:r>
            <a:endParaRPr lang="en-IE" sz="1600" dirty="0"/>
          </a:p>
          <a:p>
            <a:pPr>
              <a:buFont typeface="Arial" panose="020B0604020202020204" pitchFamily="34" charset="0"/>
              <a:buChar char="•"/>
            </a:pPr>
            <a:r>
              <a:rPr lang="en-IE" sz="1600" b="1" dirty="0"/>
              <a:t>Urban Sustainability</a:t>
            </a:r>
            <a:r>
              <a:rPr lang="en-IE" sz="1600" dirty="0"/>
              <a:t>: Growing need for experts in </a:t>
            </a:r>
            <a:r>
              <a:rPr lang="en-IE" sz="1600" b="1" dirty="0"/>
              <a:t>climate change</a:t>
            </a:r>
            <a:r>
              <a:rPr lang="en-IE" sz="1600" dirty="0"/>
              <a:t>, </a:t>
            </a:r>
            <a:r>
              <a:rPr lang="en-IE" sz="1600" b="1" dirty="0"/>
              <a:t>biodiversity</a:t>
            </a:r>
            <a:r>
              <a:rPr lang="en-IE" sz="1600" dirty="0"/>
              <a:t>, and </a:t>
            </a:r>
            <a:r>
              <a:rPr lang="en-IE" sz="1600" b="1" dirty="0"/>
              <a:t>water management</a:t>
            </a:r>
            <a:r>
              <a:rPr lang="en-IE" sz="1600" dirty="0"/>
              <a:t>.</a:t>
            </a:r>
          </a:p>
          <a:p>
            <a:pPr>
              <a:buFont typeface="Arial" panose="020B0604020202020204" pitchFamily="34" charset="0"/>
              <a:buChar char="•"/>
            </a:pPr>
            <a:r>
              <a:rPr lang="en-IE" sz="1600" b="1" dirty="0"/>
              <a:t>EU Research Projects</a:t>
            </a:r>
            <a:r>
              <a:rPr lang="en-IE" sz="1600" dirty="0"/>
              <a:t>: Projects like </a:t>
            </a:r>
            <a:r>
              <a:rPr lang="en-IE" sz="1600" b="1" dirty="0"/>
              <a:t>Connecting Nature</a:t>
            </a:r>
            <a:r>
              <a:rPr lang="en-IE" sz="1600" dirty="0"/>
              <a:t>, </a:t>
            </a:r>
            <a:r>
              <a:rPr lang="en-IE" sz="1600" b="1" dirty="0" err="1"/>
              <a:t>ReGREEEN</a:t>
            </a:r>
            <a:r>
              <a:rPr lang="en-IE" sz="1600" dirty="0"/>
              <a:t>, and </a:t>
            </a:r>
            <a:r>
              <a:rPr lang="en-IE" sz="1600" b="1" dirty="0"/>
              <a:t>CIVITAS</a:t>
            </a:r>
            <a:r>
              <a:rPr lang="en-IE" sz="1600" dirty="0"/>
              <a:t> demonstrate job opportunities in urban greening and </a:t>
            </a:r>
            <a:r>
              <a:rPr lang="en-IE" sz="1600" b="1" dirty="0"/>
              <a:t>nature-based climate adaptation</a:t>
            </a:r>
            <a:r>
              <a:rPr lang="en-IE" sz="1600" dirty="0"/>
              <a:t>.</a:t>
            </a:r>
          </a:p>
        </p:txBody>
      </p:sp>
      <p:graphicFrame>
        <p:nvGraphicFramePr>
          <p:cNvPr id="3" name="Diagram 2">
            <a:extLst>
              <a:ext uri="{FF2B5EF4-FFF2-40B4-BE49-F238E27FC236}">
                <a16:creationId xmlns:a16="http://schemas.microsoft.com/office/drawing/2014/main" id="{3347E816-F229-FBF4-782C-D01AB264F16A}"/>
              </a:ext>
            </a:extLst>
          </p:cNvPr>
          <p:cNvGraphicFramePr/>
          <p:nvPr>
            <p:extLst>
              <p:ext uri="{D42A27DB-BD31-4B8C-83A1-F6EECF244321}">
                <p14:modId xmlns:p14="http://schemas.microsoft.com/office/powerpoint/2010/main" val="817258332"/>
              </p:ext>
            </p:extLst>
          </p:nvPr>
        </p:nvGraphicFramePr>
        <p:xfrm>
          <a:off x="738458" y="3544837"/>
          <a:ext cx="10715084" cy="2365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13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BA431AFD-0191-5465-4C1F-1A3E7607C617}"/>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D7A5C4D2-A452-AD4D-9477-724E0492BD0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8" name="Google Shape;227;p24">
            <a:extLst>
              <a:ext uri="{FF2B5EF4-FFF2-40B4-BE49-F238E27FC236}">
                <a16:creationId xmlns:a16="http://schemas.microsoft.com/office/drawing/2014/main" id="{4056F1C8-BEB0-6169-53DE-6FC09A5CD669}"/>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NBS Careers</a:t>
            </a:r>
          </a:p>
        </p:txBody>
      </p:sp>
      <p:sp>
        <p:nvSpPr>
          <p:cNvPr id="9" name="Text Placeholder 1">
            <a:extLst>
              <a:ext uri="{FF2B5EF4-FFF2-40B4-BE49-F238E27FC236}">
                <a16:creationId xmlns:a16="http://schemas.microsoft.com/office/drawing/2014/main" id="{BE9482DB-9491-1F7A-DFDB-166F515B1BE3}"/>
              </a:ext>
            </a:extLst>
          </p:cNvPr>
          <p:cNvSpPr txBox="1">
            <a:spLocks/>
          </p:cNvSpPr>
          <p:nvPr/>
        </p:nvSpPr>
        <p:spPr>
          <a:xfrm>
            <a:off x="3324391" y="1891784"/>
            <a:ext cx="7351525"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a:t>Key Skills for Working with NBS</a:t>
            </a:r>
            <a:endParaRPr lang="en-IE" sz="1600" dirty="0"/>
          </a:p>
          <a:p>
            <a:pPr>
              <a:buFont typeface="Arial" panose="020B0604020202020204" pitchFamily="34" charset="0"/>
              <a:buChar char="•"/>
            </a:pPr>
            <a:r>
              <a:rPr lang="en-IE" sz="1600" b="1" dirty="0"/>
              <a:t>Environmental Science</a:t>
            </a:r>
            <a:r>
              <a:rPr lang="en-IE" sz="1600" dirty="0"/>
              <a:t>: Knowledge in </a:t>
            </a:r>
            <a:r>
              <a:rPr lang="en-IE" sz="1600" b="1" dirty="0"/>
              <a:t>ecology</a:t>
            </a:r>
            <a:r>
              <a:rPr lang="en-IE" sz="1600" dirty="0"/>
              <a:t>, </a:t>
            </a:r>
            <a:r>
              <a:rPr lang="en-IE" sz="1600" b="1" dirty="0"/>
              <a:t>biodiversity</a:t>
            </a:r>
            <a:r>
              <a:rPr lang="en-IE" sz="1600" dirty="0"/>
              <a:t>, and </a:t>
            </a:r>
            <a:r>
              <a:rPr lang="en-IE" sz="1600" b="1" dirty="0"/>
              <a:t>ecosystem management</a:t>
            </a:r>
            <a:r>
              <a:rPr lang="en-IE" sz="1600" dirty="0"/>
              <a:t>.</a:t>
            </a:r>
          </a:p>
          <a:p>
            <a:pPr>
              <a:buFont typeface="Arial" panose="020B0604020202020204" pitchFamily="34" charset="0"/>
              <a:buChar char="•"/>
            </a:pPr>
            <a:r>
              <a:rPr lang="en-IE" sz="1600" b="1" dirty="0"/>
              <a:t>Urban Planning</a:t>
            </a:r>
            <a:r>
              <a:rPr lang="en-IE" sz="1600" dirty="0"/>
              <a:t>: Designing green spaces and integrating </a:t>
            </a:r>
            <a:r>
              <a:rPr lang="en-IE" sz="1600" b="1" dirty="0"/>
              <a:t>green infrastructure</a:t>
            </a:r>
            <a:r>
              <a:rPr lang="en-IE" sz="1600" dirty="0"/>
              <a:t> in cities.</a:t>
            </a:r>
          </a:p>
          <a:p>
            <a:pPr>
              <a:buFont typeface="Arial" panose="020B0604020202020204" pitchFamily="34" charset="0"/>
              <a:buChar char="•"/>
            </a:pPr>
            <a:r>
              <a:rPr lang="en-IE" sz="1600" b="1" dirty="0"/>
              <a:t>Project Management</a:t>
            </a:r>
            <a:r>
              <a:rPr lang="en-IE" sz="1600" dirty="0"/>
              <a:t>: Planning, executing, and overseeing NBS projects.</a:t>
            </a:r>
          </a:p>
          <a:p>
            <a:pPr>
              <a:buFont typeface="Arial" panose="020B0604020202020204" pitchFamily="34" charset="0"/>
              <a:buChar char="•"/>
            </a:pPr>
            <a:r>
              <a:rPr lang="en-IE" sz="1600" b="1" dirty="0"/>
              <a:t>Community Engagement</a:t>
            </a:r>
            <a:r>
              <a:rPr lang="en-IE" sz="1600" dirty="0"/>
              <a:t>: Facilitating participation, co-designing projects, and managing stakeholder relations.</a:t>
            </a:r>
          </a:p>
          <a:p>
            <a:pPr>
              <a:buFont typeface="Arial" panose="020B0604020202020204" pitchFamily="34" charset="0"/>
              <a:buChar char="•"/>
            </a:pPr>
            <a:r>
              <a:rPr lang="en-IE" sz="1600" b="1" dirty="0"/>
              <a:t>Technical Skills</a:t>
            </a:r>
            <a:r>
              <a:rPr lang="en-IE" sz="1600" dirty="0"/>
              <a:t>: Proficiency in </a:t>
            </a:r>
            <a:r>
              <a:rPr lang="en-IE" sz="1600" b="1" dirty="0"/>
              <a:t>data analytics</a:t>
            </a:r>
            <a:r>
              <a:rPr lang="en-IE" sz="1600" dirty="0"/>
              <a:t>, </a:t>
            </a:r>
            <a:r>
              <a:rPr lang="en-IE" sz="1600" b="1" dirty="0"/>
              <a:t>GIS</a:t>
            </a:r>
            <a:r>
              <a:rPr lang="en-IE" sz="1600" dirty="0"/>
              <a:t>, and </a:t>
            </a:r>
            <a:r>
              <a:rPr lang="en-IE" sz="1600" b="1" dirty="0"/>
              <a:t>IoT technology</a:t>
            </a:r>
            <a:r>
              <a:rPr lang="en-IE" sz="1600" dirty="0"/>
              <a:t> for monitoring NBS.</a:t>
            </a:r>
          </a:p>
        </p:txBody>
      </p:sp>
      <p:pic>
        <p:nvPicPr>
          <p:cNvPr id="3" name="Graphic 2" descr="Briefcase with solid fill">
            <a:extLst>
              <a:ext uri="{FF2B5EF4-FFF2-40B4-BE49-F238E27FC236}">
                <a16:creationId xmlns:a16="http://schemas.microsoft.com/office/drawing/2014/main" id="{CFC8A423-3349-B45D-8F8A-AF2CA8EE51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5023" y="2319647"/>
            <a:ext cx="2218706" cy="2218706"/>
          </a:xfrm>
          <a:prstGeom prst="rect">
            <a:avLst/>
          </a:prstGeom>
        </p:spPr>
      </p:pic>
    </p:spTree>
    <p:extLst>
      <p:ext uri="{BB962C8B-B14F-4D97-AF65-F5344CB8AC3E}">
        <p14:creationId xmlns:p14="http://schemas.microsoft.com/office/powerpoint/2010/main" val="2660871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D34AAA99-287B-E821-D882-5FF236F8371D}"/>
            </a:ext>
          </a:extLst>
        </p:cNvPr>
        <p:cNvGrpSpPr/>
        <p:nvPr/>
      </p:nvGrpSpPr>
      <p:grpSpPr>
        <a:xfrm>
          <a:off x="0" y="0"/>
          <a:ext cx="0" cy="0"/>
          <a:chOff x="0" y="0"/>
          <a:chExt cx="0" cy="0"/>
        </a:xfrm>
      </p:grpSpPr>
      <p:sp>
        <p:nvSpPr>
          <p:cNvPr id="229" name="Google Shape;229;p24">
            <a:extLst>
              <a:ext uri="{FF2B5EF4-FFF2-40B4-BE49-F238E27FC236}">
                <a16:creationId xmlns:a16="http://schemas.microsoft.com/office/drawing/2014/main" id="{24D68CDE-AEB6-C119-4032-E59002277410}"/>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5</a:t>
            </a:fld>
            <a:endParaRPr/>
          </a:p>
        </p:txBody>
      </p:sp>
      <p:sp>
        <p:nvSpPr>
          <p:cNvPr id="8" name="Google Shape;227;p24">
            <a:extLst>
              <a:ext uri="{FF2B5EF4-FFF2-40B4-BE49-F238E27FC236}">
                <a16:creationId xmlns:a16="http://schemas.microsoft.com/office/drawing/2014/main" id="{D0C10B9C-6462-0703-B594-4B3ABB1485C5}"/>
              </a:ext>
            </a:extLst>
          </p:cNvPr>
          <p:cNvSpPr txBox="1">
            <a:spLocks/>
          </p:cNvSpPr>
          <p:nvPr/>
        </p:nvSpPr>
        <p:spPr>
          <a:xfrm>
            <a:off x="581192" y="968721"/>
            <a:ext cx="6645518" cy="479066"/>
          </a:xfrm>
          <a:prstGeom prst="rect">
            <a:avLst/>
          </a:prstGeom>
          <a:noFill/>
          <a:ln>
            <a:noFill/>
          </a:ln>
        </p:spPr>
        <p:txBody>
          <a:bodyPr spcFirstLastPara="1" wrap="square" lIns="91425" tIns="45700" rIns="91425" bIns="457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19266"/>
              </a:buClr>
              <a:buSzPts val="2800"/>
              <a:buFont typeface="Arial"/>
              <a:buNone/>
              <a:defRPr sz="2800" b="0" i="0" u="none" strike="noStrike" cap="none">
                <a:solidFill>
                  <a:srgbClr val="019266"/>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r>
              <a:rPr lang="en-IE" sz="3020" b="1" dirty="0"/>
              <a:t>NBS Careers</a:t>
            </a:r>
          </a:p>
        </p:txBody>
      </p:sp>
      <p:sp>
        <p:nvSpPr>
          <p:cNvPr id="9" name="Text Placeholder 1">
            <a:extLst>
              <a:ext uri="{FF2B5EF4-FFF2-40B4-BE49-F238E27FC236}">
                <a16:creationId xmlns:a16="http://schemas.microsoft.com/office/drawing/2014/main" id="{4C9D93F0-F0E1-7338-DD97-01FA677A29D3}"/>
              </a:ext>
            </a:extLst>
          </p:cNvPr>
          <p:cNvSpPr txBox="1">
            <a:spLocks/>
          </p:cNvSpPr>
          <p:nvPr/>
        </p:nvSpPr>
        <p:spPr>
          <a:xfrm>
            <a:off x="581192" y="1208254"/>
            <a:ext cx="8681561" cy="3577673"/>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333756" algn="l" rtl="0">
              <a:lnSpc>
                <a:spcPct val="150000"/>
              </a:lnSpc>
              <a:spcBef>
                <a:spcPts val="360"/>
              </a:spcBef>
              <a:spcAft>
                <a:spcPts val="0"/>
              </a:spcAft>
              <a:buClr>
                <a:srgbClr val="00C897"/>
              </a:buClr>
              <a:buSzPts val="1656"/>
              <a:buFont typeface="Noto Sans Symbols"/>
              <a:buChar char="◼"/>
              <a:defRPr sz="1800" b="0" i="0" u="none" strike="noStrike" cap="none">
                <a:solidFill>
                  <a:schemeClr val="dk2"/>
                </a:solidFill>
                <a:latin typeface="Arial"/>
                <a:ea typeface="Arial"/>
                <a:cs typeface="Arial"/>
                <a:sym typeface="Arial"/>
              </a:defRPr>
            </a:lvl1pPr>
            <a:lvl2pPr marL="914400" marR="0" lvl="1" indent="-322072" algn="l" rtl="0">
              <a:lnSpc>
                <a:spcPct val="150000"/>
              </a:lnSpc>
              <a:spcBef>
                <a:spcPts val="600"/>
              </a:spcBef>
              <a:spcAft>
                <a:spcPts val="0"/>
              </a:spcAft>
              <a:buClr>
                <a:srgbClr val="00C897"/>
              </a:buClr>
              <a:buSzPts val="1472"/>
              <a:buFont typeface="Noto Sans Symbols"/>
              <a:buChar char="◼"/>
              <a:defRPr sz="1600" b="0" i="0" u="none" strike="noStrike" cap="none">
                <a:solidFill>
                  <a:schemeClr val="dk2"/>
                </a:solidFill>
                <a:latin typeface="Arial"/>
                <a:ea typeface="Arial"/>
                <a:cs typeface="Arial"/>
                <a:sym typeface="Arial"/>
              </a:defRPr>
            </a:lvl2pPr>
            <a:lvl3pPr marL="1371600" marR="0" lvl="2" indent="-310388" algn="l" rtl="0">
              <a:lnSpc>
                <a:spcPct val="150000"/>
              </a:lnSpc>
              <a:spcBef>
                <a:spcPts val="600"/>
              </a:spcBef>
              <a:spcAft>
                <a:spcPts val="0"/>
              </a:spcAft>
              <a:buClr>
                <a:srgbClr val="00C897"/>
              </a:buClr>
              <a:buSzPts val="1288"/>
              <a:buFont typeface="Noto Sans Symbols"/>
              <a:buChar char="◼"/>
              <a:defRPr sz="1400" b="0" i="0" u="none" strike="noStrike" cap="none">
                <a:solidFill>
                  <a:schemeClr val="dk2"/>
                </a:solidFill>
                <a:latin typeface="Arial"/>
                <a:ea typeface="Arial"/>
                <a:cs typeface="Arial"/>
                <a:sym typeface="Arial"/>
              </a:defRPr>
            </a:lvl3pPr>
            <a:lvl4pPr marL="1828800" marR="0" lvl="3" indent="-298703"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4pPr>
            <a:lvl5pPr marL="2286000" marR="0" lvl="4" indent="-298704" algn="l" rtl="0">
              <a:lnSpc>
                <a:spcPct val="150000"/>
              </a:lnSpc>
              <a:spcBef>
                <a:spcPts val="600"/>
              </a:spcBef>
              <a:spcAft>
                <a:spcPts val="0"/>
              </a:spcAft>
              <a:buClr>
                <a:srgbClr val="00C897"/>
              </a:buClr>
              <a:buSzPts val="1104"/>
              <a:buFont typeface="Noto Sans Symbols"/>
              <a:buChar char="◼"/>
              <a:defRPr sz="1200" b="0" i="0" u="none" strike="noStrike" cap="none">
                <a:solidFill>
                  <a:schemeClr val="dk2"/>
                </a:solidFill>
                <a:latin typeface="Arial"/>
                <a:ea typeface="Arial"/>
                <a:cs typeface="Arial"/>
                <a:sym typeface="Arial"/>
              </a:defRPr>
            </a:lvl5pPr>
            <a:lvl6pPr marL="2743200" marR="0" lvl="5"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6pPr>
            <a:lvl7pPr marL="3200400" marR="0" lvl="6"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7pPr>
            <a:lvl8pPr marL="3657600" marR="0" lvl="7" indent="-333756" algn="l" rtl="0">
              <a:lnSpc>
                <a:spcPct val="100000"/>
              </a:lnSpc>
              <a:spcBef>
                <a:spcPts val="600"/>
              </a:spcBef>
              <a:spcAft>
                <a:spcPts val="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8pPr>
            <a:lvl9pPr marL="4114800" marR="0" lvl="8" indent="-333756" algn="l" rtl="0">
              <a:lnSpc>
                <a:spcPct val="100000"/>
              </a:lnSpc>
              <a:spcBef>
                <a:spcPts val="600"/>
              </a:spcBef>
              <a:spcAft>
                <a:spcPts val="600"/>
              </a:spcAft>
              <a:buClr>
                <a:schemeClr val="accent2"/>
              </a:buClr>
              <a:buSzPts val="1656"/>
              <a:buFont typeface="Noto Sans Symbols"/>
              <a:buChar char="◼"/>
              <a:defRPr sz="1200" b="0" i="0" u="none" strike="noStrike" cap="none">
                <a:solidFill>
                  <a:schemeClr val="dk2"/>
                </a:solidFill>
                <a:latin typeface="Gill Sans"/>
                <a:ea typeface="Gill Sans"/>
                <a:cs typeface="Gill Sans"/>
                <a:sym typeface="Gill Sans"/>
              </a:defRPr>
            </a:lvl9pPr>
          </a:lstStyle>
          <a:p>
            <a:r>
              <a:rPr lang="en-IE" sz="1600" b="1" dirty="0"/>
              <a:t>Urban Planning for NBS Integration</a:t>
            </a:r>
            <a:endParaRPr lang="en-IE" sz="1600" dirty="0"/>
          </a:p>
          <a:p>
            <a:pPr>
              <a:buFont typeface="Arial" panose="020B0604020202020204" pitchFamily="34" charset="0"/>
              <a:buChar char="•"/>
            </a:pPr>
            <a:r>
              <a:rPr lang="en-IE" sz="1600" b="1" dirty="0"/>
              <a:t>Job Title</a:t>
            </a:r>
            <a:r>
              <a:rPr lang="en-IE" sz="1600" dirty="0"/>
              <a:t>: Urban Planner, Sustainability Manager, or Environmental Planner.</a:t>
            </a:r>
          </a:p>
          <a:p>
            <a:pPr>
              <a:buFont typeface="Arial" panose="020B0604020202020204" pitchFamily="34" charset="0"/>
              <a:buChar char="•"/>
            </a:pPr>
            <a:r>
              <a:rPr lang="en-IE" sz="1600" b="1" dirty="0"/>
              <a:t>Key Skills</a:t>
            </a:r>
            <a:r>
              <a:rPr lang="en-IE" sz="1600" dirty="0"/>
              <a:t>:</a:t>
            </a:r>
          </a:p>
          <a:p>
            <a:pPr marL="742950" lvl="1" indent="-285750">
              <a:buFont typeface="Arial" panose="020B0604020202020204" pitchFamily="34" charset="0"/>
              <a:buChar char="•"/>
            </a:pPr>
            <a:r>
              <a:rPr lang="en-IE" sz="1400" dirty="0"/>
              <a:t>Designing and implementing </a:t>
            </a:r>
            <a:r>
              <a:rPr lang="en-IE" sz="1400" b="1" dirty="0"/>
              <a:t>green infrastructure</a:t>
            </a:r>
            <a:r>
              <a:rPr lang="en-IE" sz="1400" dirty="0"/>
              <a:t> (e.g., </a:t>
            </a:r>
            <a:r>
              <a:rPr lang="en-IE" sz="1400" b="1" dirty="0"/>
              <a:t>green roofs</a:t>
            </a:r>
            <a:r>
              <a:rPr lang="en-IE" sz="1400" dirty="0"/>
              <a:t>, </a:t>
            </a:r>
            <a:r>
              <a:rPr lang="en-IE" sz="1400" b="1" dirty="0"/>
              <a:t>rain gardens</a:t>
            </a:r>
            <a:r>
              <a:rPr lang="en-IE" sz="1400" dirty="0"/>
              <a:t>).</a:t>
            </a:r>
          </a:p>
          <a:p>
            <a:pPr marL="742950" lvl="1" indent="-285750">
              <a:buFont typeface="Arial" panose="020B0604020202020204" pitchFamily="34" charset="0"/>
              <a:buChar char="•"/>
            </a:pPr>
            <a:r>
              <a:rPr lang="en-IE" sz="1400" dirty="0"/>
              <a:t>Integrating NBS into </a:t>
            </a:r>
            <a:r>
              <a:rPr lang="en-IE" sz="1400" b="1" dirty="0"/>
              <a:t>zoning laws</a:t>
            </a:r>
            <a:r>
              <a:rPr lang="en-IE" sz="1400" dirty="0"/>
              <a:t> and </a:t>
            </a:r>
            <a:r>
              <a:rPr lang="en-IE" sz="1400" b="1" dirty="0"/>
              <a:t>building codes</a:t>
            </a:r>
            <a:r>
              <a:rPr lang="en-IE" sz="1400" dirty="0"/>
              <a:t>.</a:t>
            </a:r>
          </a:p>
          <a:p>
            <a:pPr marL="742950" lvl="1" indent="-285750">
              <a:buFont typeface="Arial" panose="020B0604020202020204" pitchFamily="34" charset="0"/>
              <a:buChar char="•"/>
            </a:pPr>
            <a:r>
              <a:rPr lang="en-IE" sz="1400" b="1" dirty="0"/>
              <a:t>Policy development</a:t>
            </a:r>
            <a:r>
              <a:rPr lang="en-IE" sz="1400" dirty="0"/>
              <a:t> and </a:t>
            </a:r>
            <a:r>
              <a:rPr lang="en-IE" sz="1400" b="1" dirty="0"/>
              <a:t>regulation</a:t>
            </a:r>
            <a:r>
              <a:rPr lang="en-IE" sz="1400" dirty="0"/>
              <a:t> for sustainable urban environments.</a:t>
            </a:r>
          </a:p>
          <a:p>
            <a:pPr>
              <a:buFont typeface="Arial" panose="020B0604020202020204" pitchFamily="34" charset="0"/>
              <a:buChar char="•"/>
            </a:pPr>
            <a:r>
              <a:rPr lang="en-IE" sz="1600" b="1" dirty="0"/>
              <a:t>Example</a:t>
            </a:r>
            <a:r>
              <a:rPr lang="en-IE" sz="1600" dirty="0"/>
              <a:t>: Urban planners involved in </a:t>
            </a:r>
            <a:r>
              <a:rPr lang="en-IE" sz="1600" b="1" dirty="0"/>
              <a:t>Copenhagen’s green roof initiative</a:t>
            </a:r>
            <a:endParaRPr lang="en-IE" sz="1600" dirty="0"/>
          </a:p>
        </p:txBody>
      </p:sp>
      <p:pic>
        <p:nvPicPr>
          <p:cNvPr id="1026" name="Picture 2" descr="Greenvolve">
            <a:extLst>
              <a:ext uri="{FF2B5EF4-FFF2-40B4-BE49-F238E27FC236}">
                <a16:creationId xmlns:a16="http://schemas.microsoft.com/office/drawing/2014/main" id="{F609B809-CED0-B0AC-1B97-BE57703E3F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5397" y="4856824"/>
            <a:ext cx="5981205" cy="1806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02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491F4-EED0-B4E0-FD61-78FB1DB0E6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86AB881-FAB2-5C64-7C87-481275963802}"/>
              </a:ext>
            </a:extLst>
          </p:cNvPr>
          <p:cNvSpPr txBox="1"/>
          <p:nvPr/>
        </p:nvSpPr>
        <p:spPr>
          <a:xfrm>
            <a:off x="7972450" y="546604"/>
            <a:ext cx="3877985" cy="3046988"/>
          </a:xfrm>
          <a:prstGeom prst="rect">
            <a:avLst/>
          </a:prstGeom>
          <a:noFill/>
        </p:spPr>
        <p:txBody>
          <a:bodyPr wrap="none" rtlCol="0">
            <a:spAutoFit/>
          </a:bodyPr>
          <a:lstStyle/>
          <a:p>
            <a:pPr algn="ctr"/>
            <a:r>
              <a:rPr lang="en-US" sz="9600" b="1" dirty="0">
                <a:solidFill>
                  <a:schemeClr val="accent2"/>
                </a:solidFill>
              </a:rPr>
              <a:t>TAKE </a:t>
            </a:r>
          </a:p>
          <a:p>
            <a:pPr algn="ctr"/>
            <a:r>
              <a:rPr lang="en-US" sz="9600" b="1" dirty="0">
                <a:solidFill>
                  <a:schemeClr val="accent2"/>
                </a:solidFill>
              </a:rPr>
              <a:t>FIVE</a:t>
            </a:r>
          </a:p>
        </p:txBody>
      </p:sp>
      <p:sp>
        <p:nvSpPr>
          <p:cNvPr id="2" name="Title 1">
            <a:extLst>
              <a:ext uri="{FF2B5EF4-FFF2-40B4-BE49-F238E27FC236}">
                <a16:creationId xmlns:a16="http://schemas.microsoft.com/office/drawing/2014/main" id="{62E5AC79-8E2D-6D0D-520B-9A15930CB39B}"/>
              </a:ext>
            </a:extLst>
          </p:cNvPr>
          <p:cNvSpPr>
            <a:spLocks noGrp="1"/>
          </p:cNvSpPr>
          <p:nvPr>
            <p:ph type="title"/>
          </p:nvPr>
        </p:nvSpPr>
        <p:spPr>
          <a:xfrm>
            <a:off x="581192" y="1047191"/>
            <a:ext cx="11029616" cy="566738"/>
          </a:xfrm>
        </p:spPr>
        <p:txBody>
          <a:bodyPr wrap="square" anchor="b">
            <a:normAutofit/>
          </a:bodyPr>
          <a:lstStyle/>
          <a:p>
            <a:r>
              <a:rPr lang="en-IE" b="1" dirty="0"/>
              <a:t>In-Class Exercise 1:</a:t>
            </a:r>
            <a:endParaRPr lang="en-IE" dirty="0"/>
          </a:p>
        </p:txBody>
      </p:sp>
      <p:sp>
        <p:nvSpPr>
          <p:cNvPr id="3" name="Text Placeholder 2">
            <a:extLst>
              <a:ext uri="{FF2B5EF4-FFF2-40B4-BE49-F238E27FC236}">
                <a16:creationId xmlns:a16="http://schemas.microsoft.com/office/drawing/2014/main" id="{65970C60-D658-2D45-D233-7F9F6CA32149}"/>
              </a:ext>
            </a:extLst>
          </p:cNvPr>
          <p:cNvSpPr>
            <a:spLocks noGrp="1"/>
          </p:cNvSpPr>
          <p:nvPr>
            <p:ph type="body" idx="1"/>
          </p:nvPr>
        </p:nvSpPr>
        <p:spPr>
          <a:xfrm>
            <a:off x="581192" y="2070098"/>
            <a:ext cx="9330251" cy="3414140"/>
          </a:xfrm>
        </p:spPr>
        <p:txBody>
          <a:bodyPr wrap="square" anchor="ctr">
            <a:noAutofit/>
          </a:bodyPr>
          <a:lstStyle/>
          <a:p>
            <a:r>
              <a:rPr lang="en-IE" sz="1800" b="1" dirty="0"/>
              <a:t>Objective</a:t>
            </a:r>
            <a:r>
              <a:rPr lang="en-IE" sz="1800" dirty="0"/>
              <a:t>: Identify key </a:t>
            </a:r>
            <a:r>
              <a:rPr lang="en-IE" sz="1800" b="1" dirty="0"/>
              <a:t>roles</a:t>
            </a:r>
            <a:r>
              <a:rPr lang="en-IE" sz="1800" dirty="0"/>
              <a:t> for implementing NBS in a city.</a:t>
            </a:r>
          </a:p>
          <a:p>
            <a:pPr>
              <a:buFont typeface="Arial" panose="020B0604020202020204" pitchFamily="34" charset="0"/>
              <a:buChar char="•"/>
            </a:pPr>
            <a:r>
              <a:rPr lang="en-IE" sz="1800" b="1" dirty="0"/>
              <a:t>Instructions</a:t>
            </a:r>
            <a:r>
              <a:rPr lang="en-IE" sz="1800" dirty="0"/>
              <a:t>:</a:t>
            </a:r>
          </a:p>
          <a:p>
            <a:pPr marL="742950" lvl="1" indent="-285750">
              <a:buFont typeface="Arial" panose="020B0604020202020204" pitchFamily="34" charset="0"/>
              <a:buChar char="•"/>
            </a:pPr>
            <a:r>
              <a:rPr lang="en-IE" sz="1800" dirty="0"/>
              <a:t>Split into groups and choose an </a:t>
            </a:r>
            <a:r>
              <a:rPr lang="en-IE" sz="1800" b="1" dirty="0"/>
              <a:t>urban challenge</a:t>
            </a:r>
            <a:r>
              <a:rPr lang="en-IE" sz="1800" dirty="0"/>
              <a:t> (e.g., flooding, heat islands).</a:t>
            </a:r>
          </a:p>
          <a:p>
            <a:pPr marL="742950" lvl="1" indent="-285750">
              <a:buFont typeface="Arial" panose="020B0604020202020204" pitchFamily="34" charset="0"/>
              <a:buChar char="•"/>
            </a:pPr>
            <a:r>
              <a:rPr lang="en-IE" sz="1800" dirty="0"/>
              <a:t>List </a:t>
            </a:r>
            <a:r>
              <a:rPr lang="en-IE" sz="1800" b="1" dirty="0"/>
              <a:t>job roles</a:t>
            </a:r>
            <a:r>
              <a:rPr lang="en-IE" sz="1800" dirty="0"/>
              <a:t> and </a:t>
            </a:r>
            <a:r>
              <a:rPr lang="en-IE" sz="1800" b="1" dirty="0"/>
              <a:t>skills</a:t>
            </a:r>
            <a:r>
              <a:rPr lang="en-IE" sz="1800" dirty="0"/>
              <a:t> required for each phase (design, implementation, monitoring).</a:t>
            </a:r>
          </a:p>
          <a:p>
            <a:pPr marL="742950" lvl="1" indent="-285750">
              <a:buFont typeface="Arial" panose="020B0604020202020204" pitchFamily="34" charset="0"/>
              <a:buChar char="•"/>
            </a:pPr>
            <a:r>
              <a:rPr lang="en-IE" sz="1800" dirty="0"/>
              <a:t>Discuss how different professionals collaborate in implementing NBS solutions.</a:t>
            </a:r>
          </a:p>
        </p:txBody>
      </p:sp>
      <p:sp>
        <p:nvSpPr>
          <p:cNvPr id="4" name="Slide Number Placeholder 3">
            <a:extLst>
              <a:ext uri="{FF2B5EF4-FFF2-40B4-BE49-F238E27FC236}">
                <a16:creationId xmlns:a16="http://schemas.microsoft.com/office/drawing/2014/main" id="{D158E771-9100-9B98-F80E-70BCEEBDE32B}"/>
              </a:ext>
            </a:extLst>
          </p:cNvPr>
          <p:cNvSpPr>
            <a:spLocks noGrp="1"/>
          </p:cNvSpPr>
          <p:nvPr>
            <p:ph type="sldNum" idx="12"/>
          </p:nvPr>
        </p:nvSpPr>
        <p:spPr>
          <a:xfrm>
            <a:off x="10558299" y="6208410"/>
            <a:ext cx="1052510" cy="365125"/>
          </a:xfrm>
        </p:spPr>
        <p:txBody>
          <a:bodyPr wrap="square" anchor="ctr">
            <a:normAutofit/>
          </a:bodyPr>
          <a:lstStyle/>
          <a:p>
            <a:pPr marL="0" lvl="0" indent="0" rtl="0">
              <a:spcBef>
                <a:spcPts val="0"/>
              </a:spcBef>
              <a:spcAft>
                <a:spcPts val="600"/>
              </a:spcAft>
              <a:buNone/>
            </a:pPr>
            <a:fld id="{00000000-1234-1234-1234-123412341234}" type="slidenum">
              <a:rPr lang="en-GB" smtClean="0"/>
              <a:pPr marL="0" lvl="0" indent="0" rtl="0">
                <a:spcBef>
                  <a:spcPts val="0"/>
                </a:spcBef>
                <a:spcAft>
                  <a:spcPts val="600"/>
                </a:spcAft>
                <a:buNone/>
              </a:pPr>
              <a:t>6</a:t>
            </a:fld>
            <a:endParaRPr lang="en-GB"/>
          </a:p>
        </p:txBody>
      </p:sp>
    </p:spTree>
    <p:extLst>
      <p:ext uri="{BB962C8B-B14F-4D97-AF65-F5344CB8AC3E}">
        <p14:creationId xmlns:p14="http://schemas.microsoft.com/office/powerpoint/2010/main" val="345439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7B73302-7024-FD08-9451-C078821DD7C0}"/>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750909FC-782C-F829-89AC-E86F15DDE02E}"/>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Exemplar Role 1</a:t>
            </a:r>
          </a:p>
        </p:txBody>
      </p:sp>
      <p:sp>
        <p:nvSpPr>
          <p:cNvPr id="2" name="Text Placeholder 1">
            <a:extLst>
              <a:ext uri="{FF2B5EF4-FFF2-40B4-BE49-F238E27FC236}">
                <a16:creationId xmlns:a16="http://schemas.microsoft.com/office/drawing/2014/main" id="{EEAC64DE-E74B-D59C-3365-79A10B9CB8C2}"/>
              </a:ext>
            </a:extLst>
          </p:cNvPr>
          <p:cNvSpPr>
            <a:spLocks noGrp="1"/>
          </p:cNvSpPr>
          <p:nvPr>
            <p:ph type="body" idx="1"/>
          </p:nvPr>
        </p:nvSpPr>
        <p:spPr>
          <a:xfrm>
            <a:off x="3396342" y="1640163"/>
            <a:ext cx="8300853" cy="3577673"/>
          </a:xfrm>
        </p:spPr>
        <p:txBody>
          <a:bodyPr>
            <a:noAutofit/>
          </a:bodyPr>
          <a:lstStyle/>
          <a:p>
            <a:r>
              <a:rPr lang="en-IE" b="1" dirty="0"/>
              <a:t>Designing Green Infrastructure</a:t>
            </a:r>
            <a:endParaRPr lang="en-IE" dirty="0"/>
          </a:p>
          <a:p>
            <a:pPr>
              <a:buFont typeface="Arial" panose="020B0604020202020204" pitchFamily="34" charset="0"/>
              <a:buChar char="•"/>
            </a:pPr>
            <a:r>
              <a:rPr lang="en-IE" b="1" dirty="0"/>
              <a:t>Job Title</a:t>
            </a:r>
            <a:r>
              <a:rPr lang="en-IE" dirty="0"/>
              <a:t>: Landscape Architect, Urban Designer.</a:t>
            </a:r>
          </a:p>
          <a:p>
            <a:pPr>
              <a:buFont typeface="Arial" panose="020B0604020202020204" pitchFamily="34" charset="0"/>
              <a:buChar char="•"/>
            </a:pPr>
            <a:r>
              <a:rPr lang="en-IE" b="1" dirty="0"/>
              <a:t>Key Skills</a:t>
            </a:r>
            <a:r>
              <a:rPr lang="en-IE" dirty="0"/>
              <a:t>:</a:t>
            </a:r>
          </a:p>
          <a:p>
            <a:pPr marL="742950" lvl="1" indent="-285750">
              <a:buFont typeface="Arial" panose="020B0604020202020204" pitchFamily="34" charset="0"/>
              <a:buChar char="•"/>
            </a:pPr>
            <a:r>
              <a:rPr lang="en-IE" dirty="0"/>
              <a:t>Creating </a:t>
            </a:r>
            <a:r>
              <a:rPr lang="en-IE" b="1" dirty="0"/>
              <a:t>parks</a:t>
            </a:r>
            <a:r>
              <a:rPr lang="en-IE" dirty="0"/>
              <a:t>, </a:t>
            </a:r>
            <a:r>
              <a:rPr lang="en-IE" b="1" dirty="0"/>
              <a:t>urban forests</a:t>
            </a:r>
            <a:r>
              <a:rPr lang="en-IE" dirty="0"/>
              <a:t>, </a:t>
            </a:r>
            <a:r>
              <a:rPr lang="en-IE" b="1" dirty="0"/>
              <a:t>green streets</a:t>
            </a:r>
            <a:r>
              <a:rPr lang="en-IE" dirty="0"/>
              <a:t>, and </a:t>
            </a:r>
            <a:r>
              <a:rPr lang="en-IE" b="1" dirty="0"/>
              <a:t>public spaces</a:t>
            </a:r>
            <a:r>
              <a:rPr lang="en-IE" dirty="0"/>
              <a:t>.</a:t>
            </a:r>
          </a:p>
          <a:p>
            <a:pPr marL="742950" lvl="1" indent="-285750">
              <a:buFont typeface="Arial" panose="020B0604020202020204" pitchFamily="34" charset="0"/>
              <a:buChar char="•"/>
            </a:pPr>
            <a:r>
              <a:rPr lang="en-IE" dirty="0"/>
              <a:t>Integrating </a:t>
            </a:r>
            <a:r>
              <a:rPr lang="en-IE" b="1" dirty="0"/>
              <a:t>nature-based solutions</a:t>
            </a:r>
            <a:r>
              <a:rPr lang="en-IE" dirty="0"/>
              <a:t> such as </a:t>
            </a:r>
            <a:r>
              <a:rPr lang="en-IE" b="1" dirty="0"/>
              <a:t>green walls</a:t>
            </a:r>
            <a:r>
              <a:rPr lang="en-IE" dirty="0"/>
              <a:t>, </a:t>
            </a:r>
            <a:r>
              <a:rPr lang="en-IE" b="1" dirty="0"/>
              <a:t>wetlands</a:t>
            </a:r>
            <a:r>
              <a:rPr lang="en-IE" dirty="0"/>
              <a:t>, and </a:t>
            </a:r>
            <a:r>
              <a:rPr lang="en-IE" b="1" dirty="0"/>
              <a:t>permeable surfaces</a:t>
            </a:r>
            <a:r>
              <a:rPr lang="en-IE" dirty="0"/>
              <a:t>.</a:t>
            </a:r>
          </a:p>
          <a:p>
            <a:pPr marL="742950" lvl="1" indent="-285750">
              <a:buFont typeface="Arial" panose="020B0604020202020204" pitchFamily="34" charset="0"/>
              <a:buChar char="•"/>
            </a:pPr>
            <a:r>
              <a:rPr lang="en-IE" dirty="0"/>
              <a:t>Sustainable </a:t>
            </a:r>
            <a:r>
              <a:rPr lang="en-IE" b="1" dirty="0"/>
              <a:t>site planning</a:t>
            </a:r>
            <a:r>
              <a:rPr lang="en-IE" dirty="0"/>
              <a:t>, </a:t>
            </a:r>
            <a:r>
              <a:rPr lang="en-IE" b="1" dirty="0"/>
              <a:t>designing multifunctional landscapes</a:t>
            </a:r>
            <a:r>
              <a:rPr lang="en-IE" dirty="0"/>
              <a:t>, and </a:t>
            </a:r>
            <a:r>
              <a:rPr lang="en-IE" b="1" dirty="0"/>
              <a:t>ecosystem restoration</a:t>
            </a:r>
            <a:r>
              <a:rPr lang="en-IE" dirty="0"/>
              <a:t>.</a:t>
            </a:r>
          </a:p>
        </p:txBody>
      </p:sp>
      <p:sp>
        <p:nvSpPr>
          <p:cNvPr id="229" name="Google Shape;229;p24">
            <a:extLst>
              <a:ext uri="{FF2B5EF4-FFF2-40B4-BE49-F238E27FC236}">
                <a16:creationId xmlns:a16="http://schemas.microsoft.com/office/drawing/2014/main" id="{572B26C8-ED29-D801-6E3C-EFE588DB47D1}"/>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7</a:t>
            </a:fld>
            <a:endParaRPr/>
          </a:p>
        </p:txBody>
      </p:sp>
      <p:pic>
        <p:nvPicPr>
          <p:cNvPr id="7" name="Graphic 6" descr="Office worker male with solid fill">
            <a:extLst>
              <a:ext uri="{FF2B5EF4-FFF2-40B4-BE49-F238E27FC236}">
                <a16:creationId xmlns:a16="http://schemas.microsoft.com/office/drawing/2014/main" id="{8692315C-25C9-D866-AE21-F18EA293A4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704" y="2409247"/>
            <a:ext cx="2354547" cy="2354547"/>
          </a:xfrm>
          <a:prstGeom prst="rect">
            <a:avLst/>
          </a:prstGeom>
        </p:spPr>
      </p:pic>
      <p:pic>
        <p:nvPicPr>
          <p:cNvPr id="6" name="Graphic 5" descr="Office worker female with solid fill">
            <a:extLst>
              <a:ext uri="{FF2B5EF4-FFF2-40B4-BE49-F238E27FC236}">
                <a16:creationId xmlns:a16="http://schemas.microsoft.com/office/drawing/2014/main" id="{7C96D77E-94CE-25DC-EC01-88C18C67F00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431" y="2409247"/>
            <a:ext cx="2354547" cy="2354547"/>
          </a:xfrm>
          <a:prstGeom prst="rect">
            <a:avLst/>
          </a:prstGeom>
        </p:spPr>
      </p:pic>
    </p:spTree>
    <p:extLst>
      <p:ext uri="{BB962C8B-B14F-4D97-AF65-F5344CB8AC3E}">
        <p14:creationId xmlns:p14="http://schemas.microsoft.com/office/powerpoint/2010/main" val="144123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A9641E16-2219-74E1-9CE5-EDCC6AFF7F18}"/>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F0841E1B-0FC9-C984-48E6-4EA2F345B354}"/>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Exemplar Role 2</a:t>
            </a:r>
          </a:p>
        </p:txBody>
      </p:sp>
      <p:sp>
        <p:nvSpPr>
          <p:cNvPr id="2" name="Text Placeholder 1">
            <a:extLst>
              <a:ext uri="{FF2B5EF4-FFF2-40B4-BE49-F238E27FC236}">
                <a16:creationId xmlns:a16="http://schemas.microsoft.com/office/drawing/2014/main" id="{EB476F15-70AA-6D45-4A2C-639356ADE084}"/>
              </a:ext>
            </a:extLst>
          </p:cNvPr>
          <p:cNvSpPr>
            <a:spLocks noGrp="1"/>
          </p:cNvSpPr>
          <p:nvPr>
            <p:ph type="body" idx="1"/>
          </p:nvPr>
        </p:nvSpPr>
        <p:spPr>
          <a:xfrm>
            <a:off x="456428" y="1447787"/>
            <a:ext cx="8312728" cy="3577673"/>
          </a:xfrm>
        </p:spPr>
        <p:txBody>
          <a:bodyPr>
            <a:noAutofit/>
          </a:bodyPr>
          <a:lstStyle/>
          <a:p>
            <a:r>
              <a:rPr lang="en-IE" b="1" dirty="0"/>
              <a:t>Technologies for NBS Monitoring and Evaluation</a:t>
            </a:r>
            <a:endParaRPr lang="en-IE" dirty="0"/>
          </a:p>
          <a:p>
            <a:pPr>
              <a:buFont typeface="Arial" panose="020B0604020202020204" pitchFamily="34" charset="0"/>
              <a:buChar char="•"/>
            </a:pPr>
            <a:r>
              <a:rPr lang="en-IE" b="1" dirty="0"/>
              <a:t>Job Title</a:t>
            </a:r>
            <a:r>
              <a:rPr lang="en-IE" dirty="0"/>
              <a:t>: Environmental Data Analyst, GIS Specialist, Smart Cities Technician.</a:t>
            </a:r>
          </a:p>
          <a:p>
            <a:pPr>
              <a:buFont typeface="Arial" panose="020B0604020202020204" pitchFamily="34" charset="0"/>
              <a:buChar char="•"/>
            </a:pPr>
            <a:r>
              <a:rPr lang="en-IE" b="1" dirty="0"/>
              <a:t>Key Skills</a:t>
            </a:r>
            <a:r>
              <a:rPr lang="en-IE" dirty="0"/>
              <a:t>:</a:t>
            </a:r>
          </a:p>
          <a:p>
            <a:pPr marL="742950" lvl="1" indent="-285750">
              <a:buFont typeface="Arial" panose="020B0604020202020204" pitchFamily="34" charset="0"/>
              <a:buChar char="•"/>
            </a:pPr>
            <a:r>
              <a:rPr lang="en-IE" dirty="0"/>
              <a:t>Using </a:t>
            </a:r>
            <a:r>
              <a:rPr lang="en-IE" b="1" dirty="0"/>
              <a:t>IoT</a:t>
            </a:r>
            <a:r>
              <a:rPr lang="en-IE" dirty="0"/>
              <a:t>, </a:t>
            </a:r>
            <a:r>
              <a:rPr lang="en-IE" b="1" dirty="0"/>
              <a:t>smart sensors</a:t>
            </a:r>
            <a:r>
              <a:rPr lang="en-IE" dirty="0"/>
              <a:t>, and </a:t>
            </a:r>
            <a:r>
              <a:rPr lang="en-IE" b="1" dirty="0"/>
              <a:t>GIS</a:t>
            </a:r>
            <a:r>
              <a:rPr lang="en-IE" dirty="0"/>
              <a:t> to monitor NBS effectiveness (e.g., monitoring </a:t>
            </a:r>
            <a:r>
              <a:rPr lang="en-IE" b="1" dirty="0"/>
              <a:t>water quality</a:t>
            </a:r>
            <a:r>
              <a:rPr lang="en-IE" dirty="0"/>
              <a:t>, </a:t>
            </a:r>
            <a:r>
              <a:rPr lang="en-IE" b="1" dirty="0"/>
              <a:t>temperature</a:t>
            </a:r>
            <a:r>
              <a:rPr lang="en-IE" dirty="0"/>
              <a:t>).</a:t>
            </a:r>
          </a:p>
          <a:p>
            <a:pPr marL="742950" lvl="1" indent="-285750">
              <a:buFont typeface="Arial" panose="020B0604020202020204" pitchFamily="34" charset="0"/>
              <a:buChar char="•"/>
            </a:pPr>
            <a:r>
              <a:rPr lang="en-IE" dirty="0"/>
              <a:t>Analysing data to track </a:t>
            </a:r>
            <a:r>
              <a:rPr lang="en-IE" b="1" dirty="0"/>
              <a:t>urban resilience</a:t>
            </a:r>
            <a:r>
              <a:rPr lang="en-IE" dirty="0"/>
              <a:t> and </a:t>
            </a:r>
            <a:r>
              <a:rPr lang="en-IE" b="1" dirty="0"/>
              <a:t>NBS performance</a:t>
            </a:r>
            <a:r>
              <a:rPr lang="en-IE" dirty="0"/>
              <a:t>.</a:t>
            </a:r>
          </a:p>
          <a:p>
            <a:pPr marL="742950" lvl="1" indent="-285750">
              <a:buFont typeface="Arial" panose="020B0604020202020204" pitchFamily="34" charset="0"/>
              <a:buChar char="•"/>
            </a:pPr>
            <a:r>
              <a:rPr lang="en-IE" dirty="0"/>
              <a:t>Developing </a:t>
            </a:r>
            <a:r>
              <a:rPr lang="en-IE" b="1" dirty="0"/>
              <a:t>technology solutions</a:t>
            </a:r>
            <a:r>
              <a:rPr lang="en-IE" dirty="0"/>
              <a:t> for </a:t>
            </a:r>
            <a:r>
              <a:rPr lang="en-IE" b="1" dirty="0"/>
              <a:t>data-driven decision-making</a:t>
            </a:r>
            <a:r>
              <a:rPr lang="en-IE" dirty="0"/>
              <a:t> in urban planning.</a:t>
            </a:r>
          </a:p>
        </p:txBody>
      </p:sp>
      <p:sp>
        <p:nvSpPr>
          <p:cNvPr id="229" name="Google Shape;229;p24">
            <a:extLst>
              <a:ext uri="{FF2B5EF4-FFF2-40B4-BE49-F238E27FC236}">
                <a16:creationId xmlns:a16="http://schemas.microsoft.com/office/drawing/2014/main" id="{8C869BE3-5B45-6A2C-0426-0E78362E0DDD}"/>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8</a:t>
            </a:fld>
            <a:endParaRPr/>
          </a:p>
        </p:txBody>
      </p:sp>
      <p:pic>
        <p:nvPicPr>
          <p:cNvPr id="4" name="Graphic 3" descr="Office worker female with solid fill">
            <a:extLst>
              <a:ext uri="{FF2B5EF4-FFF2-40B4-BE49-F238E27FC236}">
                <a16:creationId xmlns:a16="http://schemas.microsoft.com/office/drawing/2014/main" id="{E93CA70D-6026-C76F-7A50-1F77AC3BB6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03752" y="2385496"/>
            <a:ext cx="2354547" cy="2354547"/>
          </a:xfrm>
          <a:prstGeom prst="rect">
            <a:avLst/>
          </a:prstGeom>
        </p:spPr>
      </p:pic>
      <p:pic>
        <p:nvPicPr>
          <p:cNvPr id="5" name="Graphic 4" descr="Office worker male with solid fill">
            <a:extLst>
              <a:ext uri="{FF2B5EF4-FFF2-40B4-BE49-F238E27FC236}">
                <a16:creationId xmlns:a16="http://schemas.microsoft.com/office/drawing/2014/main" id="{78DC7EA1-773D-6DAB-7088-87D26A7A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81025" y="2385496"/>
            <a:ext cx="2354547" cy="2354547"/>
          </a:xfrm>
          <a:prstGeom prst="rect">
            <a:avLst/>
          </a:prstGeom>
        </p:spPr>
      </p:pic>
    </p:spTree>
    <p:extLst>
      <p:ext uri="{BB962C8B-B14F-4D97-AF65-F5344CB8AC3E}">
        <p14:creationId xmlns:p14="http://schemas.microsoft.com/office/powerpoint/2010/main" val="196994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6">
          <a:extLst>
            <a:ext uri="{FF2B5EF4-FFF2-40B4-BE49-F238E27FC236}">
              <a16:creationId xmlns:a16="http://schemas.microsoft.com/office/drawing/2014/main" id="{59F1EAC1-428F-3C09-BC64-1FB5199DF6DB}"/>
            </a:ext>
          </a:extLst>
        </p:cNvPr>
        <p:cNvGrpSpPr/>
        <p:nvPr/>
      </p:nvGrpSpPr>
      <p:grpSpPr>
        <a:xfrm>
          <a:off x="0" y="0"/>
          <a:ext cx="0" cy="0"/>
          <a:chOff x="0" y="0"/>
          <a:chExt cx="0" cy="0"/>
        </a:xfrm>
      </p:grpSpPr>
      <p:sp>
        <p:nvSpPr>
          <p:cNvPr id="227" name="Google Shape;227;p24">
            <a:extLst>
              <a:ext uri="{FF2B5EF4-FFF2-40B4-BE49-F238E27FC236}">
                <a16:creationId xmlns:a16="http://schemas.microsoft.com/office/drawing/2014/main" id="{51FEE504-93EC-760C-9AFA-5CB6345108D0}"/>
              </a:ext>
            </a:extLst>
          </p:cNvPr>
          <p:cNvSpPr txBox="1">
            <a:spLocks noGrp="1"/>
          </p:cNvSpPr>
          <p:nvPr>
            <p:ph type="title"/>
          </p:nvPr>
        </p:nvSpPr>
        <p:spPr>
          <a:xfrm>
            <a:off x="581192" y="968721"/>
            <a:ext cx="5415747" cy="479066"/>
          </a:xfrm>
          <a:prstGeom prst="rect">
            <a:avLst/>
          </a:prstGeom>
          <a:noFill/>
          <a:ln>
            <a:noFill/>
          </a:ln>
        </p:spPr>
        <p:txBody>
          <a:bodyPr spcFirstLastPara="1" wrap="square" lIns="91425" tIns="45700" rIns="91425" bIns="45700" anchor="b" anchorCtr="0">
            <a:noAutofit/>
          </a:bodyPr>
          <a:lstStyle/>
          <a:p>
            <a:r>
              <a:rPr lang="en-IE" sz="3020" b="1" dirty="0"/>
              <a:t>Exemplar Role 3</a:t>
            </a:r>
          </a:p>
        </p:txBody>
      </p:sp>
      <p:sp>
        <p:nvSpPr>
          <p:cNvPr id="2" name="Text Placeholder 1">
            <a:extLst>
              <a:ext uri="{FF2B5EF4-FFF2-40B4-BE49-F238E27FC236}">
                <a16:creationId xmlns:a16="http://schemas.microsoft.com/office/drawing/2014/main" id="{0F0AFD52-0CC2-8D4F-D785-A830521CAEF8}"/>
              </a:ext>
            </a:extLst>
          </p:cNvPr>
          <p:cNvSpPr>
            <a:spLocks noGrp="1"/>
          </p:cNvSpPr>
          <p:nvPr>
            <p:ph type="body" idx="1"/>
          </p:nvPr>
        </p:nvSpPr>
        <p:spPr>
          <a:xfrm>
            <a:off x="3408219" y="1797683"/>
            <a:ext cx="8312728" cy="3577673"/>
          </a:xfrm>
        </p:spPr>
        <p:txBody>
          <a:bodyPr>
            <a:noAutofit/>
          </a:bodyPr>
          <a:lstStyle/>
          <a:p>
            <a:r>
              <a:rPr lang="en-IE" b="1" dirty="0"/>
              <a:t>Technical Roles in NBS</a:t>
            </a:r>
            <a:endParaRPr lang="en-IE" dirty="0"/>
          </a:p>
          <a:p>
            <a:pPr>
              <a:buFont typeface="Arial" panose="020B0604020202020204" pitchFamily="34" charset="0"/>
              <a:buChar char="•"/>
            </a:pPr>
            <a:r>
              <a:rPr lang="en-IE" b="1" dirty="0"/>
              <a:t>Job Title</a:t>
            </a:r>
            <a:r>
              <a:rPr lang="en-IE" dirty="0"/>
              <a:t>: Environmental Engineer, Stormwater Engineer, Water Resources Specialist.</a:t>
            </a:r>
          </a:p>
          <a:p>
            <a:pPr>
              <a:buFont typeface="Arial" panose="020B0604020202020204" pitchFamily="34" charset="0"/>
              <a:buChar char="•"/>
            </a:pPr>
            <a:r>
              <a:rPr lang="en-IE" b="1" dirty="0"/>
              <a:t>Key Skills</a:t>
            </a:r>
            <a:r>
              <a:rPr lang="en-IE" dirty="0"/>
              <a:t>:</a:t>
            </a:r>
          </a:p>
          <a:p>
            <a:pPr marL="742950" lvl="1" indent="-285750">
              <a:buFont typeface="Arial" panose="020B0604020202020204" pitchFamily="34" charset="0"/>
              <a:buChar char="•"/>
            </a:pPr>
            <a:r>
              <a:rPr lang="en-IE" dirty="0"/>
              <a:t>Designing and implementing </a:t>
            </a:r>
            <a:r>
              <a:rPr lang="en-IE" b="1" dirty="0"/>
              <a:t>Sustainable Urban Drainage Systems (SUDS)</a:t>
            </a:r>
            <a:r>
              <a:rPr lang="en-IE" dirty="0"/>
              <a:t> and </a:t>
            </a:r>
            <a:r>
              <a:rPr lang="en-IE" b="1" dirty="0"/>
              <a:t>green infrastructure</a:t>
            </a:r>
            <a:r>
              <a:rPr lang="en-IE" dirty="0"/>
              <a:t> for water management.</a:t>
            </a:r>
          </a:p>
          <a:p>
            <a:pPr marL="742950" lvl="1" indent="-285750">
              <a:buFont typeface="Arial" panose="020B0604020202020204" pitchFamily="34" charset="0"/>
              <a:buChar char="•"/>
            </a:pPr>
            <a:r>
              <a:rPr lang="en-IE" dirty="0"/>
              <a:t>Expertise in </a:t>
            </a:r>
            <a:r>
              <a:rPr lang="en-IE" b="1" dirty="0"/>
              <a:t>hydrology</a:t>
            </a:r>
            <a:r>
              <a:rPr lang="en-IE" dirty="0"/>
              <a:t>, </a:t>
            </a:r>
            <a:r>
              <a:rPr lang="en-IE" b="1" dirty="0"/>
              <a:t>stormwater treatment</a:t>
            </a:r>
            <a:r>
              <a:rPr lang="en-IE" dirty="0"/>
              <a:t>, and </a:t>
            </a:r>
            <a:r>
              <a:rPr lang="en-IE" b="1" dirty="0"/>
              <a:t>pollution control</a:t>
            </a:r>
            <a:r>
              <a:rPr lang="en-IE" dirty="0"/>
              <a:t>.</a:t>
            </a:r>
          </a:p>
          <a:p>
            <a:pPr marL="742950" lvl="1" indent="-285750">
              <a:buFont typeface="Arial" panose="020B0604020202020204" pitchFamily="34" charset="0"/>
              <a:buChar char="•"/>
            </a:pPr>
            <a:r>
              <a:rPr lang="en-IE" b="1" dirty="0"/>
              <a:t>Climate adaptation</a:t>
            </a:r>
            <a:r>
              <a:rPr lang="en-IE" dirty="0"/>
              <a:t> and </a:t>
            </a:r>
            <a:r>
              <a:rPr lang="en-IE" b="1" dirty="0"/>
              <a:t>resilience building</a:t>
            </a:r>
            <a:r>
              <a:rPr lang="en-IE" dirty="0"/>
              <a:t> through engineering solutions.</a:t>
            </a:r>
          </a:p>
        </p:txBody>
      </p:sp>
      <p:sp>
        <p:nvSpPr>
          <p:cNvPr id="229" name="Google Shape;229;p24">
            <a:extLst>
              <a:ext uri="{FF2B5EF4-FFF2-40B4-BE49-F238E27FC236}">
                <a16:creationId xmlns:a16="http://schemas.microsoft.com/office/drawing/2014/main" id="{95B988A5-8127-2AF7-DA9B-636BBEE40543}"/>
              </a:ext>
            </a:extLst>
          </p:cNvPr>
          <p:cNvSpPr txBox="1">
            <a:spLocks noGrp="1"/>
          </p:cNvSpPr>
          <p:nvPr>
            <p:ph type="sldNum" idx="12"/>
          </p:nvPr>
        </p:nvSpPr>
        <p:spPr>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GB"/>
              <a:t>9</a:t>
            </a:fld>
            <a:endParaRPr/>
          </a:p>
        </p:txBody>
      </p:sp>
      <p:pic>
        <p:nvPicPr>
          <p:cNvPr id="5" name="Graphic 4" descr="Office worker male with solid fill">
            <a:extLst>
              <a:ext uri="{FF2B5EF4-FFF2-40B4-BE49-F238E27FC236}">
                <a16:creationId xmlns:a16="http://schemas.microsoft.com/office/drawing/2014/main" id="{660761A0-0FC3-5D77-3C25-BC673FDF5F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4704" y="2409247"/>
            <a:ext cx="2354547" cy="2354547"/>
          </a:xfrm>
          <a:prstGeom prst="rect">
            <a:avLst/>
          </a:prstGeom>
        </p:spPr>
      </p:pic>
      <p:pic>
        <p:nvPicPr>
          <p:cNvPr id="4" name="Graphic 3" descr="Office worker female with solid fill">
            <a:extLst>
              <a:ext uri="{FF2B5EF4-FFF2-40B4-BE49-F238E27FC236}">
                <a16:creationId xmlns:a16="http://schemas.microsoft.com/office/drawing/2014/main" id="{FD7EA024-74AF-7456-CAE7-6C10B5B2DF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7431" y="2409247"/>
            <a:ext cx="2354547" cy="2354547"/>
          </a:xfrm>
          <a:prstGeom prst="rect">
            <a:avLst/>
          </a:prstGeom>
        </p:spPr>
      </p:pic>
    </p:spTree>
    <p:extLst>
      <p:ext uri="{BB962C8B-B14F-4D97-AF65-F5344CB8AC3E}">
        <p14:creationId xmlns:p14="http://schemas.microsoft.com/office/powerpoint/2010/main" val="485478205"/>
      </p:ext>
    </p:extLst>
  </p:cSld>
  <p:clrMapOvr>
    <a:masterClrMapping/>
  </p:clrMapOvr>
</p:sld>
</file>

<file path=ppt/theme/theme1.xml><?xml version="1.0" encoding="utf-8"?>
<a:theme xmlns:a="http://schemas.openxmlformats.org/drawingml/2006/main" name="Dividend">
  <a:themeElements>
    <a:clrScheme name="NBS EduWORLD">
      <a:dk1>
        <a:srgbClr val="000000"/>
      </a:dk1>
      <a:lt1>
        <a:srgbClr val="FFFFFF"/>
      </a:lt1>
      <a:dk2>
        <a:srgbClr val="3D3D3D"/>
      </a:dk2>
      <a:lt2>
        <a:srgbClr val="EBEBEB"/>
      </a:lt2>
      <a:accent1>
        <a:srgbClr val="019266"/>
      </a:accent1>
      <a:accent2>
        <a:srgbClr val="00C897"/>
      </a:accent2>
      <a:accent3>
        <a:srgbClr val="88D5A9"/>
      </a:accent3>
      <a:accent4>
        <a:srgbClr val="FDD365"/>
      </a:accent4>
      <a:accent5>
        <a:srgbClr val="FFEDC1"/>
      </a:accent5>
      <a:accent6>
        <a:srgbClr val="A1561F"/>
      </a:accent6>
      <a:hlink>
        <a:srgbClr val="019266"/>
      </a:hlink>
      <a:folHlink>
        <a:srgbClr val="0192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5e234c5-d36f-418b-93c1-f000f7e26a11" xsi:nil="true"/>
    <lcf76f155ced4ddcb4097134ff3c332f xmlns="0ed2f345-8b19-4e58-9d0b-c5c4ffbdf5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9F8A7204DDCBC449E51D1C5E74A41C8" ma:contentTypeVersion="15" ma:contentTypeDescription="Create a new document." ma:contentTypeScope="" ma:versionID="509389099d8f60417d4cb92a9d39690e">
  <xsd:schema xmlns:xsd="http://www.w3.org/2001/XMLSchema" xmlns:xs="http://www.w3.org/2001/XMLSchema" xmlns:p="http://schemas.microsoft.com/office/2006/metadata/properties" xmlns:ns2="0ed2f345-8b19-4e58-9d0b-c5c4ffbdf5c8" xmlns:ns3="05e234c5-d36f-418b-93c1-f000f7e26a11" targetNamespace="http://schemas.microsoft.com/office/2006/metadata/properties" ma:root="true" ma:fieldsID="e90a12db8c05a2aa1923a53e83e70744" ns2:_="" ns3:_="">
    <xsd:import namespace="0ed2f345-8b19-4e58-9d0b-c5c4ffbdf5c8"/>
    <xsd:import namespace="05e234c5-d36f-418b-93c1-f000f7e26a1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2f345-8b19-4e58-9d0b-c5c4ffbdf5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360e1e7-0205-4293-996e-e92bd7c6282b"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e234c5-d36f-418b-93c1-f000f7e26a1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6be98c2-c58f-4e9e-841c-f2831a0554dd}" ma:internalName="TaxCatchAll" ma:showField="CatchAllData" ma:web="05e234c5-d36f-418b-93c1-f000f7e26a1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1F585E-DE6D-4A59-B303-B243B261CE22}">
  <ds:schemaRefs>
    <ds:schemaRef ds:uri="http://purl.org/dc/elements/1.1/"/>
    <ds:schemaRef ds:uri="http://schemas.microsoft.com/office/2006/metadata/properties"/>
    <ds:schemaRef ds:uri="571c74b5-0933-473e-8f66-48c2004785e5"/>
    <ds:schemaRef ds:uri="7555c965-0840-4e23-ace0-7cd9e0458893"/>
    <ds:schemaRef ds:uri="93f182e5-225f-44a9-b458-cb6e0e76f5a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1F1C75C4-043F-45B4-88BA-F9D50402A28E}">
  <ds:schemaRefs>
    <ds:schemaRef ds:uri="http://schemas.microsoft.com/sharepoint/v3/contenttype/forms"/>
  </ds:schemaRefs>
</ds:datastoreItem>
</file>

<file path=customXml/itemProps3.xml><?xml version="1.0" encoding="utf-8"?>
<ds:datastoreItem xmlns:ds="http://schemas.openxmlformats.org/officeDocument/2006/customXml" ds:itemID="{680E2471-DAA5-4EC2-B4AC-39202646C925}"/>
</file>

<file path=docProps/app.xml><?xml version="1.0" encoding="utf-8"?>
<Properties xmlns="http://schemas.openxmlformats.org/officeDocument/2006/extended-properties" xmlns:vt="http://schemas.openxmlformats.org/officeDocument/2006/docPropsVTypes">
  <TotalTime>3598</TotalTime>
  <Words>1467</Words>
  <Application>Microsoft Macintosh PowerPoint</Application>
  <PresentationFormat>Widescreen</PresentationFormat>
  <Paragraphs>170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Gill Sans</vt:lpstr>
      <vt:lpstr>Arial</vt:lpstr>
      <vt:lpstr>Noto Sans Symbols</vt:lpstr>
      <vt:lpstr>Calibri</vt:lpstr>
      <vt:lpstr>Dividend</vt:lpstr>
      <vt:lpstr>Skills for Nature-Based Solutions (NBS)  Lecture (online)</vt:lpstr>
      <vt:lpstr>NBS Definition – EU</vt:lpstr>
      <vt:lpstr>PowerPoint Presentation</vt:lpstr>
      <vt:lpstr>PowerPoint Presentation</vt:lpstr>
      <vt:lpstr>PowerPoint Presentation</vt:lpstr>
      <vt:lpstr>In-Class Exercise 1:</vt:lpstr>
      <vt:lpstr>Exemplar Role 1</vt:lpstr>
      <vt:lpstr>Exemplar Role 2</vt:lpstr>
      <vt:lpstr>Exemplar Role 3</vt:lpstr>
      <vt:lpstr>Exemplar Role 4</vt:lpstr>
      <vt:lpstr>In-Class Exercise 1:</vt:lpstr>
      <vt:lpstr>Nature Based Entrepreneurship</vt:lpstr>
      <vt:lpstr>Nature Based Entrepreneurship</vt:lpstr>
      <vt:lpstr>Interdisciplinary Field</vt:lpstr>
      <vt:lpstr>Future for NBS</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NBS Educational Content in and for  County Offaly   WORKSHOP</dc:title>
  <dc:creator>Maria Gallo</dc:creator>
  <cp:lastModifiedBy>Conor Dowling</cp:lastModifiedBy>
  <cp:revision>34</cp:revision>
  <dcterms:modified xsi:type="dcterms:W3CDTF">2025-02-13T21:44:18Z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0x01010029F8A7204DDCBC449E51D1C5E74A41C8</vt:lpwstr>
  </property>
  <property fmtid="{D5CDD505-2E9C-101B-9397-08002B2CF9AE}" pid="3" name="MediaServiceImageTags">
    <vt:lpwstr/>
  </property>
</Properties>
</file>