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9" r:id="rId4"/>
  </p:sldMasterIdLst>
  <p:notesMasterIdLst>
    <p:notesMasterId r:id="rId24"/>
  </p:notesMasterIdLst>
  <p:sldIdLst>
    <p:sldId id="256" r:id="rId5"/>
    <p:sldId id="310" r:id="rId6"/>
    <p:sldId id="2006" r:id="rId7"/>
    <p:sldId id="2017" r:id="rId8"/>
    <p:sldId id="2026" r:id="rId9"/>
    <p:sldId id="2018" r:id="rId10"/>
    <p:sldId id="2019" r:id="rId11"/>
    <p:sldId id="2007" r:id="rId12"/>
    <p:sldId id="2027" r:id="rId13"/>
    <p:sldId id="2021" r:id="rId14"/>
    <p:sldId id="2023" r:id="rId15"/>
    <p:sldId id="2028" r:id="rId16"/>
    <p:sldId id="2029" r:id="rId17"/>
    <p:sldId id="2022" r:id="rId18"/>
    <p:sldId id="2024" r:id="rId19"/>
    <p:sldId id="2009" r:id="rId20"/>
    <p:sldId id="2012" r:id="rId21"/>
    <p:sldId id="2016" r:id="rId22"/>
    <p:sldId id="257" r:id="rId23"/>
  </p:sldIdLst>
  <p:sldSz cx="12192000" cy="6858000"/>
  <p:notesSz cx="6858000" cy="9144000"/>
  <p:embeddedFontLst>
    <p:embeddedFont>
      <p:font typeface="Gill Sans" panose="020B0502020104020203" pitchFamily="34" charset="-79"/>
      <p:regular r:id="rId25"/>
      <p:bold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90" autoAdjust="0"/>
    <p:restoredTop sz="85342" autoAdjust="0"/>
  </p:normalViewPr>
  <p:slideViewPr>
    <p:cSldViewPr snapToGrid="0">
      <p:cViewPr varScale="1">
        <p:scale>
          <a:sx n="107" d="100"/>
          <a:sy n="107" d="100"/>
        </p:scale>
        <p:origin x="3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222F0A-B998-D84D-9078-F2294D9CC534}" type="doc">
      <dgm:prSet loTypeId="urn:microsoft.com/office/officeart/2008/layout/AlternatingHexagons" loCatId="process" qsTypeId="urn:microsoft.com/office/officeart/2005/8/quickstyle/simple1" qsCatId="simple" csTypeId="urn:microsoft.com/office/officeart/2005/8/colors/colorful1" csCatId="colorful" phldr="1"/>
      <dgm:spPr/>
      <dgm:t>
        <a:bodyPr/>
        <a:lstStyle/>
        <a:p>
          <a:endParaRPr lang="en-GB"/>
        </a:p>
      </dgm:t>
    </dgm:pt>
    <dgm:pt modelId="{537FC0B3-50E0-7747-A79B-7215C7CE5FBD}">
      <dgm:prSet/>
      <dgm:spPr/>
      <dgm:t>
        <a:bodyPr/>
        <a:lstStyle/>
        <a:p>
          <a:r>
            <a:rPr lang="en-IE" b="1" i="0" dirty="0"/>
            <a:t>Carbon Sequestration</a:t>
          </a:r>
          <a:r>
            <a:rPr lang="en-IE" b="0" i="0" dirty="0"/>
            <a:t>:</a:t>
          </a:r>
          <a:endParaRPr lang="en-IE" dirty="0"/>
        </a:p>
      </dgm:t>
    </dgm:pt>
    <dgm:pt modelId="{8C6E44A3-5494-064E-97D4-5B1C3FAFCE4A}" type="parTrans" cxnId="{12E79E6E-6EE6-3947-9662-69769FA47117}">
      <dgm:prSet/>
      <dgm:spPr/>
      <dgm:t>
        <a:bodyPr/>
        <a:lstStyle/>
        <a:p>
          <a:endParaRPr lang="en-GB"/>
        </a:p>
      </dgm:t>
    </dgm:pt>
    <dgm:pt modelId="{3AFB7D11-4BE1-4546-A329-040D2D69F430}" type="sibTrans" cxnId="{12E79E6E-6EE6-3947-9662-69769FA47117}">
      <dgm:prSet/>
      <dgm:spPr/>
      <dgm:t>
        <a:bodyPr/>
        <a:lstStyle/>
        <a:p>
          <a:endParaRPr lang="en-GB"/>
        </a:p>
      </dgm:t>
    </dgm:pt>
    <dgm:pt modelId="{07B1D38D-23E9-7043-A436-620179FF0682}">
      <dgm:prSet/>
      <dgm:spPr/>
      <dgm:t>
        <a:bodyPr/>
        <a:lstStyle/>
        <a:p>
          <a:r>
            <a:rPr lang="en-IE" b="1" i="0" dirty="0"/>
            <a:t>Heat Mitigation</a:t>
          </a:r>
          <a:r>
            <a:rPr lang="en-IE" b="0" i="0" dirty="0"/>
            <a:t>:</a:t>
          </a:r>
          <a:endParaRPr lang="en-IE" dirty="0"/>
        </a:p>
      </dgm:t>
    </dgm:pt>
    <dgm:pt modelId="{3EF78A2D-84CF-854C-8E91-DF599EF515D6}" type="parTrans" cxnId="{D2B7F364-7FFB-464F-8C1C-8F6596E53AD9}">
      <dgm:prSet/>
      <dgm:spPr/>
      <dgm:t>
        <a:bodyPr/>
        <a:lstStyle/>
        <a:p>
          <a:endParaRPr lang="en-GB"/>
        </a:p>
      </dgm:t>
    </dgm:pt>
    <dgm:pt modelId="{A2BE2CCE-A18D-8140-A696-B53D8A731AA9}" type="sibTrans" cxnId="{D2B7F364-7FFB-464F-8C1C-8F6596E53AD9}">
      <dgm:prSet/>
      <dgm:spPr/>
      <dgm:t>
        <a:bodyPr/>
        <a:lstStyle/>
        <a:p>
          <a:endParaRPr lang="en-GB"/>
        </a:p>
      </dgm:t>
    </dgm:pt>
    <dgm:pt modelId="{7D10A7EF-95AA-3045-945A-2D7FFA04DB33}">
      <dgm:prSet/>
      <dgm:spPr/>
      <dgm:t>
        <a:bodyPr/>
        <a:lstStyle/>
        <a:p>
          <a:r>
            <a:rPr lang="en-IE" b="1" i="0" dirty="0"/>
            <a:t>Flood Resilience</a:t>
          </a:r>
          <a:r>
            <a:rPr lang="en-IE" b="0" i="0" dirty="0"/>
            <a:t>:</a:t>
          </a:r>
          <a:endParaRPr lang="en-IE" dirty="0"/>
        </a:p>
      </dgm:t>
    </dgm:pt>
    <dgm:pt modelId="{C07BB871-216D-734F-A3ED-F941B8440D76}" type="parTrans" cxnId="{FBF3B94E-EA21-1B4B-88B6-9BE9001EA71E}">
      <dgm:prSet/>
      <dgm:spPr/>
      <dgm:t>
        <a:bodyPr/>
        <a:lstStyle/>
        <a:p>
          <a:endParaRPr lang="en-GB"/>
        </a:p>
      </dgm:t>
    </dgm:pt>
    <dgm:pt modelId="{FC81BE86-54FD-C04E-882E-51BFED1362FE}" type="sibTrans" cxnId="{FBF3B94E-EA21-1B4B-88B6-9BE9001EA71E}">
      <dgm:prSet/>
      <dgm:spPr/>
      <dgm:t>
        <a:bodyPr/>
        <a:lstStyle/>
        <a:p>
          <a:endParaRPr lang="en-GB"/>
        </a:p>
      </dgm:t>
    </dgm:pt>
    <dgm:pt modelId="{542C6597-964F-7A4D-9CD2-7F61ACF78E14}">
      <dgm:prSet/>
      <dgm:spPr/>
      <dgm:t>
        <a:bodyPr/>
        <a:lstStyle/>
        <a:p>
          <a:r>
            <a:rPr lang="en-IE" b="0" i="0" dirty="0"/>
            <a:t>Advanced </a:t>
          </a:r>
          <a:r>
            <a:rPr lang="en-IE" b="1" i="0" dirty="0"/>
            <a:t>reforestation</a:t>
          </a:r>
          <a:r>
            <a:rPr lang="en-IE" b="0" i="0" dirty="0"/>
            <a:t> and </a:t>
          </a:r>
          <a:r>
            <a:rPr lang="en-IE" b="1" i="0" dirty="0"/>
            <a:t>wetland restoration</a:t>
          </a:r>
          <a:r>
            <a:rPr lang="en-IE" b="0" i="0" dirty="0"/>
            <a:t> projects to sequester carbon.</a:t>
          </a:r>
          <a:endParaRPr lang="en-IE" dirty="0"/>
        </a:p>
      </dgm:t>
    </dgm:pt>
    <dgm:pt modelId="{68DAE572-05FB-E048-91DF-60DBA8ECEF5B}" type="parTrans" cxnId="{ACAE18B8-8AAD-6147-BEBA-5FEAFC0933C6}">
      <dgm:prSet/>
      <dgm:spPr/>
      <dgm:t>
        <a:bodyPr/>
        <a:lstStyle/>
        <a:p>
          <a:endParaRPr lang="en-GB"/>
        </a:p>
      </dgm:t>
    </dgm:pt>
    <dgm:pt modelId="{B59CDD0E-F79F-374B-917B-911AD8DA4B20}" type="sibTrans" cxnId="{ACAE18B8-8AAD-6147-BEBA-5FEAFC0933C6}">
      <dgm:prSet/>
      <dgm:spPr/>
      <dgm:t>
        <a:bodyPr/>
        <a:lstStyle/>
        <a:p>
          <a:endParaRPr lang="en-GB"/>
        </a:p>
      </dgm:t>
    </dgm:pt>
    <dgm:pt modelId="{76201EF2-70C1-BD46-A3BC-3AE5FD677381}">
      <dgm:prSet/>
      <dgm:spPr/>
      <dgm:t>
        <a:bodyPr/>
        <a:lstStyle/>
        <a:p>
          <a:r>
            <a:rPr lang="en-IE" b="1" i="0" dirty="0"/>
            <a:t>Green roofs</a:t>
          </a:r>
          <a:r>
            <a:rPr lang="en-IE" b="0" i="0" dirty="0"/>
            <a:t>, </a:t>
          </a:r>
          <a:r>
            <a:rPr lang="en-IE" b="1" i="0" dirty="0"/>
            <a:t>urban trees</a:t>
          </a:r>
          <a:r>
            <a:rPr lang="en-IE" b="0" i="0" dirty="0"/>
            <a:t>, and </a:t>
          </a:r>
          <a:r>
            <a:rPr lang="en-IE" b="1" i="0" dirty="0"/>
            <a:t>vegetated walls</a:t>
          </a:r>
          <a:r>
            <a:rPr lang="en-IE" b="0" i="0" dirty="0"/>
            <a:t> to combat urban heat islands.</a:t>
          </a:r>
          <a:endParaRPr lang="en-IE" dirty="0"/>
        </a:p>
      </dgm:t>
    </dgm:pt>
    <dgm:pt modelId="{8B2471BA-E890-4B42-9740-F9A43D4EF1B0}" type="parTrans" cxnId="{DEC86FAE-2E87-C74C-841C-3FAA938B7BA5}">
      <dgm:prSet/>
      <dgm:spPr/>
      <dgm:t>
        <a:bodyPr/>
        <a:lstStyle/>
        <a:p>
          <a:endParaRPr lang="en-GB"/>
        </a:p>
      </dgm:t>
    </dgm:pt>
    <dgm:pt modelId="{6B31699F-E1E8-AF43-82B0-47A9869BEEBF}" type="sibTrans" cxnId="{DEC86FAE-2E87-C74C-841C-3FAA938B7BA5}">
      <dgm:prSet/>
      <dgm:spPr/>
      <dgm:t>
        <a:bodyPr/>
        <a:lstStyle/>
        <a:p>
          <a:endParaRPr lang="en-GB"/>
        </a:p>
      </dgm:t>
    </dgm:pt>
    <dgm:pt modelId="{DC869786-34A4-B042-AAB0-BB7F9DC3AF03}">
      <dgm:prSet/>
      <dgm:spPr/>
      <dgm:t>
        <a:bodyPr/>
        <a:lstStyle/>
        <a:p>
          <a:r>
            <a:rPr lang="en-IE" b="1" i="0" dirty="0"/>
            <a:t>Sustainable drainage systems</a:t>
          </a:r>
          <a:r>
            <a:rPr lang="en-IE" b="0" i="0" dirty="0"/>
            <a:t> (</a:t>
          </a:r>
          <a:r>
            <a:rPr lang="en-IE" b="0" i="0" dirty="0" err="1"/>
            <a:t>SuDS</a:t>
          </a:r>
          <a:r>
            <a:rPr lang="en-IE" b="0" i="0" dirty="0"/>
            <a:t>) and </a:t>
          </a:r>
          <a:r>
            <a:rPr lang="en-IE" b="1" i="0" dirty="0"/>
            <a:t>floodplain restoration</a:t>
          </a:r>
          <a:r>
            <a:rPr lang="en-IE" b="0" i="0" dirty="0"/>
            <a:t> to manage flood risks.</a:t>
          </a:r>
          <a:endParaRPr lang="en-IE" dirty="0"/>
        </a:p>
      </dgm:t>
    </dgm:pt>
    <dgm:pt modelId="{A0C051B8-2BB8-464A-8585-E8E86D16F41D}" type="parTrans" cxnId="{A25AA42E-CEC9-F74D-9281-7CD217FA5C1D}">
      <dgm:prSet/>
      <dgm:spPr/>
      <dgm:t>
        <a:bodyPr/>
        <a:lstStyle/>
        <a:p>
          <a:endParaRPr lang="en-GB"/>
        </a:p>
      </dgm:t>
    </dgm:pt>
    <dgm:pt modelId="{4C60D0CB-DCB6-8146-A2E3-C97685F7F887}" type="sibTrans" cxnId="{A25AA42E-CEC9-F74D-9281-7CD217FA5C1D}">
      <dgm:prSet/>
      <dgm:spPr/>
      <dgm:t>
        <a:bodyPr/>
        <a:lstStyle/>
        <a:p>
          <a:endParaRPr lang="en-GB"/>
        </a:p>
      </dgm:t>
    </dgm:pt>
    <dgm:pt modelId="{4B990C6E-E2C3-D24F-8A35-7464025A3B8F}" type="pres">
      <dgm:prSet presAssocID="{AA222F0A-B998-D84D-9078-F2294D9CC534}" presName="Name0" presStyleCnt="0">
        <dgm:presLayoutVars>
          <dgm:chMax/>
          <dgm:chPref/>
          <dgm:dir/>
          <dgm:animLvl val="lvl"/>
        </dgm:presLayoutVars>
      </dgm:prSet>
      <dgm:spPr/>
    </dgm:pt>
    <dgm:pt modelId="{022A6329-82E1-664E-BF08-BB06A0E7B386}" type="pres">
      <dgm:prSet presAssocID="{537FC0B3-50E0-7747-A79B-7215C7CE5FBD}" presName="composite" presStyleCnt="0"/>
      <dgm:spPr/>
    </dgm:pt>
    <dgm:pt modelId="{47033632-2C91-B444-A817-FE48589DE876}" type="pres">
      <dgm:prSet presAssocID="{537FC0B3-50E0-7747-A79B-7215C7CE5FBD}" presName="Parent1" presStyleLbl="node1" presStyleIdx="0" presStyleCnt="6">
        <dgm:presLayoutVars>
          <dgm:chMax val="1"/>
          <dgm:chPref val="1"/>
          <dgm:bulletEnabled val="1"/>
        </dgm:presLayoutVars>
      </dgm:prSet>
      <dgm:spPr/>
    </dgm:pt>
    <dgm:pt modelId="{39735CF3-184B-7040-AA85-119ACDC81E26}" type="pres">
      <dgm:prSet presAssocID="{537FC0B3-50E0-7747-A79B-7215C7CE5FBD}" presName="Childtext1" presStyleLbl="revTx" presStyleIdx="0" presStyleCnt="3">
        <dgm:presLayoutVars>
          <dgm:chMax val="0"/>
          <dgm:chPref val="0"/>
          <dgm:bulletEnabled val="1"/>
        </dgm:presLayoutVars>
      </dgm:prSet>
      <dgm:spPr/>
    </dgm:pt>
    <dgm:pt modelId="{7A7BCAE6-91F4-7A44-BDED-5BA86AC01F8C}" type="pres">
      <dgm:prSet presAssocID="{537FC0B3-50E0-7747-A79B-7215C7CE5FBD}" presName="BalanceSpacing" presStyleCnt="0"/>
      <dgm:spPr/>
    </dgm:pt>
    <dgm:pt modelId="{15FBC04D-3E98-0A4E-9A8A-A2603AD81ECB}" type="pres">
      <dgm:prSet presAssocID="{537FC0B3-50E0-7747-A79B-7215C7CE5FBD}" presName="BalanceSpacing1" presStyleCnt="0"/>
      <dgm:spPr/>
    </dgm:pt>
    <dgm:pt modelId="{4E2E7810-461F-2A46-B36B-7816310D26BC}" type="pres">
      <dgm:prSet presAssocID="{3AFB7D11-4BE1-4546-A329-040D2D69F430}" presName="Accent1Text" presStyleLbl="node1" presStyleIdx="1" presStyleCnt="6"/>
      <dgm:spPr/>
    </dgm:pt>
    <dgm:pt modelId="{2A065B07-9721-9F47-AAC0-9EE9F5AFE4BC}" type="pres">
      <dgm:prSet presAssocID="{3AFB7D11-4BE1-4546-A329-040D2D69F430}" presName="spaceBetweenRectangles" presStyleCnt="0"/>
      <dgm:spPr/>
    </dgm:pt>
    <dgm:pt modelId="{AF885424-B55F-7147-BF26-4D29BCA78BF0}" type="pres">
      <dgm:prSet presAssocID="{07B1D38D-23E9-7043-A436-620179FF0682}" presName="composite" presStyleCnt="0"/>
      <dgm:spPr/>
    </dgm:pt>
    <dgm:pt modelId="{9D21631A-D87A-D64C-9210-08A88192B882}" type="pres">
      <dgm:prSet presAssocID="{07B1D38D-23E9-7043-A436-620179FF0682}" presName="Parent1" presStyleLbl="node1" presStyleIdx="2" presStyleCnt="6">
        <dgm:presLayoutVars>
          <dgm:chMax val="1"/>
          <dgm:chPref val="1"/>
          <dgm:bulletEnabled val="1"/>
        </dgm:presLayoutVars>
      </dgm:prSet>
      <dgm:spPr/>
    </dgm:pt>
    <dgm:pt modelId="{1EB234FB-2492-8B4E-98F9-A5078465E053}" type="pres">
      <dgm:prSet presAssocID="{07B1D38D-23E9-7043-A436-620179FF0682}" presName="Childtext1" presStyleLbl="revTx" presStyleIdx="1" presStyleCnt="3">
        <dgm:presLayoutVars>
          <dgm:chMax val="0"/>
          <dgm:chPref val="0"/>
          <dgm:bulletEnabled val="1"/>
        </dgm:presLayoutVars>
      </dgm:prSet>
      <dgm:spPr/>
    </dgm:pt>
    <dgm:pt modelId="{F54DC946-1779-4D4E-9208-742B67D080DD}" type="pres">
      <dgm:prSet presAssocID="{07B1D38D-23E9-7043-A436-620179FF0682}" presName="BalanceSpacing" presStyleCnt="0"/>
      <dgm:spPr/>
    </dgm:pt>
    <dgm:pt modelId="{194210B4-354D-9745-BB80-B58FBA1E5D6F}" type="pres">
      <dgm:prSet presAssocID="{07B1D38D-23E9-7043-A436-620179FF0682}" presName="BalanceSpacing1" presStyleCnt="0"/>
      <dgm:spPr/>
    </dgm:pt>
    <dgm:pt modelId="{B238E0F8-2386-D345-9E22-D514EE4AF9B0}" type="pres">
      <dgm:prSet presAssocID="{A2BE2CCE-A18D-8140-A696-B53D8A731AA9}" presName="Accent1Text" presStyleLbl="node1" presStyleIdx="3" presStyleCnt="6"/>
      <dgm:spPr/>
    </dgm:pt>
    <dgm:pt modelId="{CFBCA1FB-6CB1-0E44-A94D-F881B8E29A93}" type="pres">
      <dgm:prSet presAssocID="{A2BE2CCE-A18D-8140-A696-B53D8A731AA9}" presName="spaceBetweenRectangles" presStyleCnt="0"/>
      <dgm:spPr/>
    </dgm:pt>
    <dgm:pt modelId="{8924109D-1B60-0D4D-BA8B-AC003F90D7FD}" type="pres">
      <dgm:prSet presAssocID="{7D10A7EF-95AA-3045-945A-2D7FFA04DB33}" presName="composite" presStyleCnt="0"/>
      <dgm:spPr/>
    </dgm:pt>
    <dgm:pt modelId="{B9C0859F-7CBE-9346-90FD-4E40286BE234}" type="pres">
      <dgm:prSet presAssocID="{7D10A7EF-95AA-3045-945A-2D7FFA04DB33}" presName="Parent1" presStyleLbl="node1" presStyleIdx="4" presStyleCnt="6">
        <dgm:presLayoutVars>
          <dgm:chMax val="1"/>
          <dgm:chPref val="1"/>
          <dgm:bulletEnabled val="1"/>
        </dgm:presLayoutVars>
      </dgm:prSet>
      <dgm:spPr/>
    </dgm:pt>
    <dgm:pt modelId="{866E190A-C4A9-7843-B227-69507CCBE319}" type="pres">
      <dgm:prSet presAssocID="{7D10A7EF-95AA-3045-945A-2D7FFA04DB33}" presName="Childtext1" presStyleLbl="revTx" presStyleIdx="2" presStyleCnt="3">
        <dgm:presLayoutVars>
          <dgm:chMax val="0"/>
          <dgm:chPref val="0"/>
          <dgm:bulletEnabled val="1"/>
        </dgm:presLayoutVars>
      </dgm:prSet>
      <dgm:spPr/>
    </dgm:pt>
    <dgm:pt modelId="{E290020E-7A2B-4248-9FDB-AE5649F74035}" type="pres">
      <dgm:prSet presAssocID="{7D10A7EF-95AA-3045-945A-2D7FFA04DB33}" presName="BalanceSpacing" presStyleCnt="0"/>
      <dgm:spPr/>
    </dgm:pt>
    <dgm:pt modelId="{73BE7142-6313-EF47-9099-C949EED1697F}" type="pres">
      <dgm:prSet presAssocID="{7D10A7EF-95AA-3045-945A-2D7FFA04DB33}" presName="BalanceSpacing1" presStyleCnt="0"/>
      <dgm:spPr/>
    </dgm:pt>
    <dgm:pt modelId="{CABB2B5E-A808-2245-B8E8-8A030A4C357E}" type="pres">
      <dgm:prSet presAssocID="{FC81BE86-54FD-C04E-882E-51BFED1362FE}" presName="Accent1Text" presStyleLbl="node1" presStyleIdx="5" presStyleCnt="6"/>
      <dgm:spPr/>
    </dgm:pt>
  </dgm:ptLst>
  <dgm:cxnLst>
    <dgm:cxn modelId="{A25AA42E-CEC9-F74D-9281-7CD217FA5C1D}" srcId="{7D10A7EF-95AA-3045-945A-2D7FFA04DB33}" destId="{DC869786-34A4-B042-AAB0-BB7F9DC3AF03}" srcOrd="0" destOrd="0" parTransId="{A0C051B8-2BB8-464A-8585-E8E86D16F41D}" sibTransId="{4C60D0CB-DCB6-8146-A2E3-C97685F7F887}"/>
    <dgm:cxn modelId="{FF0E884A-949B-614E-98F9-C0037013BA34}" type="presOf" srcId="{542C6597-964F-7A4D-9CD2-7F61ACF78E14}" destId="{39735CF3-184B-7040-AA85-119ACDC81E26}" srcOrd="0" destOrd="0" presId="urn:microsoft.com/office/officeart/2008/layout/AlternatingHexagons"/>
    <dgm:cxn modelId="{FBF3B94E-EA21-1B4B-88B6-9BE9001EA71E}" srcId="{AA222F0A-B998-D84D-9078-F2294D9CC534}" destId="{7D10A7EF-95AA-3045-945A-2D7FFA04DB33}" srcOrd="2" destOrd="0" parTransId="{C07BB871-216D-734F-A3ED-F941B8440D76}" sibTransId="{FC81BE86-54FD-C04E-882E-51BFED1362FE}"/>
    <dgm:cxn modelId="{4492AA52-891D-7E46-8085-E5721D6AA122}" type="presOf" srcId="{7D10A7EF-95AA-3045-945A-2D7FFA04DB33}" destId="{B9C0859F-7CBE-9346-90FD-4E40286BE234}" srcOrd="0" destOrd="0" presId="urn:microsoft.com/office/officeart/2008/layout/AlternatingHexagons"/>
    <dgm:cxn modelId="{D2B7F364-7FFB-464F-8C1C-8F6596E53AD9}" srcId="{AA222F0A-B998-D84D-9078-F2294D9CC534}" destId="{07B1D38D-23E9-7043-A436-620179FF0682}" srcOrd="1" destOrd="0" parTransId="{3EF78A2D-84CF-854C-8E91-DF599EF515D6}" sibTransId="{A2BE2CCE-A18D-8140-A696-B53D8A731AA9}"/>
    <dgm:cxn modelId="{DE84296B-D0DF-8D43-8BD1-5AC4D4F7B410}" type="presOf" srcId="{A2BE2CCE-A18D-8140-A696-B53D8A731AA9}" destId="{B238E0F8-2386-D345-9E22-D514EE4AF9B0}" srcOrd="0" destOrd="0" presId="urn:microsoft.com/office/officeart/2008/layout/AlternatingHexagons"/>
    <dgm:cxn modelId="{12E79E6E-6EE6-3947-9662-69769FA47117}" srcId="{AA222F0A-B998-D84D-9078-F2294D9CC534}" destId="{537FC0B3-50E0-7747-A79B-7215C7CE5FBD}" srcOrd="0" destOrd="0" parTransId="{8C6E44A3-5494-064E-97D4-5B1C3FAFCE4A}" sibTransId="{3AFB7D11-4BE1-4546-A329-040D2D69F430}"/>
    <dgm:cxn modelId="{A07E4380-41A9-9449-B941-A90BE7616838}" type="presOf" srcId="{AA222F0A-B998-D84D-9078-F2294D9CC534}" destId="{4B990C6E-E2C3-D24F-8A35-7464025A3B8F}" srcOrd="0" destOrd="0" presId="urn:microsoft.com/office/officeart/2008/layout/AlternatingHexagons"/>
    <dgm:cxn modelId="{20731489-ECF7-BD45-A74D-DC35EADBC53B}" type="presOf" srcId="{3AFB7D11-4BE1-4546-A329-040D2D69F430}" destId="{4E2E7810-461F-2A46-B36B-7816310D26BC}" srcOrd="0" destOrd="0" presId="urn:microsoft.com/office/officeart/2008/layout/AlternatingHexagons"/>
    <dgm:cxn modelId="{7C57E68C-ED82-5B40-BC5C-0C92EF8BE350}" type="presOf" srcId="{76201EF2-70C1-BD46-A3BC-3AE5FD677381}" destId="{1EB234FB-2492-8B4E-98F9-A5078465E053}" srcOrd="0" destOrd="0" presId="urn:microsoft.com/office/officeart/2008/layout/AlternatingHexagons"/>
    <dgm:cxn modelId="{DEC86FAE-2E87-C74C-841C-3FAA938B7BA5}" srcId="{07B1D38D-23E9-7043-A436-620179FF0682}" destId="{76201EF2-70C1-BD46-A3BC-3AE5FD677381}" srcOrd="0" destOrd="0" parTransId="{8B2471BA-E890-4B42-9740-F9A43D4EF1B0}" sibTransId="{6B31699F-E1E8-AF43-82B0-47A9869BEEBF}"/>
    <dgm:cxn modelId="{F38725B2-0AB4-E54D-AB02-8E86511D6AF7}" type="presOf" srcId="{DC869786-34A4-B042-AAB0-BB7F9DC3AF03}" destId="{866E190A-C4A9-7843-B227-69507CCBE319}" srcOrd="0" destOrd="0" presId="urn:microsoft.com/office/officeart/2008/layout/AlternatingHexagons"/>
    <dgm:cxn modelId="{ACAE18B8-8AAD-6147-BEBA-5FEAFC0933C6}" srcId="{537FC0B3-50E0-7747-A79B-7215C7CE5FBD}" destId="{542C6597-964F-7A4D-9CD2-7F61ACF78E14}" srcOrd="0" destOrd="0" parTransId="{68DAE572-05FB-E048-91DF-60DBA8ECEF5B}" sibTransId="{B59CDD0E-F79F-374B-917B-911AD8DA4B20}"/>
    <dgm:cxn modelId="{F101B4DF-DF35-E54F-A204-332E34004E11}" type="presOf" srcId="{07B1D38D-23E9-7043-A436-620179FF0682}" destId="{9D21631A-D87A-D64C-9210-08A88192B882}" srcOrd="0" destOrd="0" presId="urn:microsoft.com/office/officeart/2008/layout/AlternatingHexagons"/>
    <dgm:cxn modelId="{0C0B35F1-1EFC-B143-91F7-D64DC1F861F4}" type="presOf" srcId="{537FC0B3-50E0-7747-A79B-7215C7CE5FBD}" destId="{47033632-2C91-B444-A817-FE48589DE876}" srcOrd="0" destOrd="0" presId="urn:microsoft.com/office/officeart/2008/layout/AlternatingHexagons"/>
    <dgm:cxn modelId="{76D65BFD-6AFC-A541-BB5F-2AFAEBD3AA64}" type="presOf" srcId="{FC81BE86-54FD-C04E-882E-51BFED1362FE}" destId="{CABB2B5E-A808-2245-B8E8-8A030A4C357E}" srcOrd="0" destOrd="0" presId="urn:microsoft.com/office/officeart/2008/layout/AlternatingHexagons"/>
    <dgm:cxn modelId="{A580D218-C3BE-CF4A-965F-70F063931C76}" type="presParOf" srcId="{4B990C6E-E2C3-D24F-8A35-7464025A3B8F}" destId="{022A6329-82E1-664E-BF08-BB06A0E7B386}" srcOrd="0" destOrd="0" presId="urn:microsoft.com/office/officeart/2008/layout/AlternatingHexagons"/>
    <dgm:cxn modelId="{F501A7B5-4BBC-BC42-B3C8-2012E66DA08E}" type="presParOf" srcId="{022A6329-82E1-664E-BF08-BB06A0E7B386}" destId="{47033632-2C91-B444-A817-FE48589DE876}" srcOrd="0" destOrd="0" presId="urn:microsoft.com/office/officeart/2008/layout/AlternatingHexagons"/>
    <dgm:cxn modelId="{3E0B6599-0B57-B64E-9D84-3A78F268187F}" type="presParOf" srcId="{022A6329-82E1-664E-BF08-BB06A0E7B386}" destId="{39735CF3-184B-7040-AA85-119ACDC81E26}" srcOrd="1" destOrd="0" presId="urn:microsoft.com/office/officeart/2008/layout/AlternatingHexagons"/>
    <dgm:cxn modelId="{759A3537-D979-874B-8AA7-5CA1BC197A17}" type="presParOf" srcId="{022A6329-82E1-664E-BF08-BB06A0E7B386}" destId="{7A7BCAE6-91F4-7A44-BDED-5BA86AC01F8C}" srcOrd="2" destOrd="0" presId="urn:microsoft.com/office/officeart/2008/layout/AlternatingHexagons"/>
    <dgm:cxn modelId="{5F52928B-F09F-7E46-87AB-88A9EFA5799B}" type="presParOf" srcId="{022A6329-82E1-664E-BF08-BB06A0E7B386}" destId="{15FBC04D-3E98-0A4E-9A8A-A2603AD81ECB}" srcOrd="3" destOrd="0" presId="urn:microsoft.com/office/officeart/2008/layout/AlternatingHexagons"/>
    <dgm:cxn modelId="{E2897D23-5C90-134E-A254-AAF3A518F87C}" type="presParOf" srcId="{022A6329-82E1-664E-BF08-BB06A0E7B386}" destId="{4E2E7810-461F-2A46-B36B-7816310D26BC}" srcOrd="4" destOrd="0" presId="urn:microsoft.com/office/officeart/2008/layout/AlternatingHexagons"/>
    <dgm:cxn modelId="{AAD765CE-9666-BC42-89A2-361109C11816}" type="presParOf" srcId="{4B990C6E-E2C3-D24F-8A35-7464025A3B8F}" destId="{2A065B07-9721-9F47-AAC0-9EE9F5AFE4BC}" srcOrd="1" destOrd="0" presId="urn:microsoft.com/office/officeart/2008/layout/AlternatingHexagons"/>
    <dgm:cxn modelId="{420F678F-4CF2-B442-8332-5939506D5A16}" type="presParOf" srcId="{4B990C6E-E2C3-D24F-8A35-7464025A3B8F}" destId="{AF885424-B55F-7147-BF26-4D29BCA78BF0}" srcOrd="2" destOrd="0" presId="urn:microsoft.com/office/officeart/2008/layout/AlternatingHexagons"/>
    <dgm:cxn modelId="{D55568DA-1513-BA4B-BA3D-2906E1804D5A}" type="presParOf" srcId="{AF885424-B55F-7147-BF26-4D29BCA78BF0}" destId="{9D21631A-D87A-D64C-9210-08A88192B882}" srcOrd="0" destOrd="0" presId="urn:microsoft.com/office/officeart/2008/layout/AlternatingHexagons"/>
    <dgm:cxn modelId="{9BBA9601-C611-DB49-AD5F-A24FBF7D7CA7}" type="presParOf" srcId="{AF885424-B55F-7147-BF26-4D29BCA78BF0}" destId="{1EB234FB-2492-8B4E-98F9-A5078465E053}" srcOrd="1" destOrd="0" presId="urn:microsoft.com/office/officeart/2008/layout/AlternatingHexagons"/>
    <dgm:cxn modelId="{C945A7E4-0140-4241-8202-BC0E1BA627B6}" type="presParOf" srcId="{AF885424-B55F-7147-BF26-4D29BCA78BF0}" destId="{F54DC946-1779-4D4E-9208-742B67D080DD}" srcOrd="2" destOrd="0" presId="urn:microsoft.com/office/officeart/2008/layout/AlternatingHexagons"/>
    <dgm:cxn modelId="{27030189-CE83-1040-8835-F2FB1426C114}" type="presParOf" srcId="{AF885424-B55F-7147-BF26-4D29BCA78BF0}" destId="{194210B4-354D-9745-BB80-B58FBA1E5D6F}" srcOrd="3" destOrd="0" presId="urn:microsoft.com/office/officeart/2008/layout/AlternatingHexagons"/>
    <dgm:cxn modelId="{077DA05C-5DFE-DB48-9990-B5BCCCA401F9}" type="presParOf" srcId="{AF885424-B55F-7147-BF26-4D29BCA78BF0}" destId="{B238E0F8-2386-D345-9E22-D514EE4AF9B0}" srcOrd="4" destOrd="0" presId="urn:microsoft.com/office/officeart/2008/layout/AlternatingHexagons"/>
    <dgm:cxn modelId="{37FC637E-FE85-5644-A257-431206B44FD0}" type="presParOf" srcId="{4B990C6E-E2C3-D24F-8A35-7464025A3B8F}" destId="{CFBCA1FB-6CB1-0E44-A94D-F881B8E29A93}" srcOrd="3" destOrd="0" presId="urn:microsoft.com/office/officeart/2008/layout/AlternatingHexagons"/>
    <dgm:cxn modelId="{20C92BF0-2439-4C46-9708-5C8EF5E22DAC}" type="presParOf" srcId="{4B990C6E-E2C3-D24F-8A35-7464025A3B8F}" destId="{8924109D-1B60-0D4D-BA8B-AC003F90D7FD}" srcOrd="4" destOrd="0" presId="urn:microsoft.com/office/officeart/2008/layout/AlternatingHexagons"/>
    <dgm:cxn modelId="{E646DCF1-512B-B146-A164-8F89971758B6}" type="presParOf" srcId="{8924109D-1B60-0D4D-BA8B-AC003F90D7FD}" destId="{B9C0859F-7CBE-9346-90FD-4E40286BE234}" srcOrd="0" destOrd="0" presId="urn:microsoft.com/office/officeart/2008/layout/AlternatingHexagons"/>
    <dgm:cxn modelId="{979AC280-2187-5A4C-9B12-F3D3CD49B7B0}" type="presParOf" srcId="{8924109D-1B60-0D4D-BA8B-AC003F90D7FD}" destId="{866E190A-C4A9-7843-B227-69507CCBE319}" srcOrd="1" destOrd="0" presId="urn:microsoft.com/office/officeart/2008/layout/AlternatingHexagons"/>
    <dgm:cxn modelId="{3025A601-55BA-054C-AAC2-6924B08F8A4F}" type="presParOf" srcId="{8924109D-1B60-0D4D-BA8B-AC003F90D7FD}" destId="{E290020E-7A2B-4248-9FDB-AE5649F74035}" srcOrd="2" destOrd="0" presId="urn:microsoft.com/office/officeart/2008/layout/AlternatingHexagons"/>
    <dgm:cxn modelId="{30F6FE85-0E3F-ED4A-9F23-E01606F56B07}" type="presParOf" srcId="{8924109D-1B60-0D4D-BA8B-AC003F90D7FD}" destId="{73BE7142-6313-EF47-9099-C949EED1697F}" srcOrd="3" destOrd="0" presId="urn:microsoft.com/office/officeart/2008/layout/AlternatingHexagons"/>
    <dgm:cxn modelId="{E18A3FB4-59D4-7246-A778-08F4237E4CC1}" type="presParOf" srcId="{8924109D-1B60-0D4D-BA8B-AC003F90D7FD}" destId="{CABB2B5E-A808-2245-B8E8-8A030A4C357E}"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33632-2C91-B444-A817-FE48589DE876}">
      <dsp:nvSpPr>
        <dsp:cNvPr id="0" name=""/>
        <dsp:cNvSpPr/>
      </dsp:nvSpPr>
      <dsp:spPr>
        <a:xfrm rot="5400000">
          <a:off x="5382757" y="157881"/>
          <a:ext cx="2365518" cy="2058000"/>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E" sz="1400" b="1" i="0" kern="1200" dirty="0"/>
            <a:t>Carbon Sequestration</a:t>
          </a:r>
          <a:r>
            <a:rPr lang="en-IE" sz="1400" b="0" i="0" kern="1200" dirty="0"/>
            <a:t>:</a:t>
          </a:r>
          <a:endParaRPr lang="en-IE" sz="1400" kern="1200" dirty="0"/>
        </a:p>
      </dsp:txBody>
      <dsp:txXfrm rot="-5400000">
        <a:off x="5857221" y="372750"/>
        <a:ext cx="1416590" cy="1628265"/>
      </dsp:txXfrm>
    </dsp:sp>
    <dsp:sp modelId="{39735CF3-184B-7040-AA85-119ACDC81E26}">
      <dsp:nvSpPr>
        <dsp:cNvPr id="0" name=""/>
        <dsp:cNvSpPr/>
      </dsp:nvSpPr>
      <dsp:spPr>
        <a:xfrm>
          <a:off x="7656966" y="477226"/>
          <a:ext cx="2639918" cy="1419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E" sz="1400" b="0" i="0" kern="1200" dirty="0"/>
            <a:t>Advanced </a:t>
          </a:r>
          <a:r>
            <a:rPr lang="en-IE" sz="1400" b="1" i="0" kern="1200" dirty="0"/>
            <a:t>reforestation</a:t>
          </a:r>
          <a:r>
            <a:rPr lang="en-IE" sz="1400" b="0" i="0" kern="1200" dirty="0"/>
            <a:t> and </a:t>
          </a:r>
          <a:r>
            <a:rPr lang="en-IE" sz="1400" b="1" i="0" kern="1200" dirty="0"/>
            <a:t>wetland restoration</a:t>
          </a:r>
          <a:r>
            <a:rPr lang="en-IE" sz="1400" b="0" i="0" kern="1200" dirty="0"/>
            <a:t> projects to sequester carbon.</a:t>
          </a:r>
          <a:endParaRPr lang="en-IE" sz="1400" kern="1200" dirty="0"/>
        </a:p>
      </dsp:txBody>
      <dsp:txXfrm>
        <a:off x="7656966" y="477226"/>
        <a:ext cx="2639918" cy="1419310"/>
      </dsp:txXfrm>
    </dsp:sp>
    <dsp:sp modelId="{4E2E7810-461F-2A46-B36B-7816310D26BC}">
      <dsp:nvSpPr>
        <dsp:cNvPr id="0" name=""/>
        <dsp:cNvSpPr/>
      </dsp:nvSpPr>
      <dsp:spPr>
        <a:xfrm rot="5400000">
          <a:off x="3160116" y="157881"/>
          <a:ext cx="2365518" cy="2058000"/>
        </a:xfrm>
        <a:prstGeom prst="hexagon">
          <a:avLst>
            <a:gd name="adj" fmla="val 25000"/>
            <a:gd name="vf" fmla="val 1154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3634580" y="372750"/>
        <a:ext cx="1416590" cy="1628265"/>
      </dsp:txXfrm>
    </dsp:sp>
    <dsp:sp modelId="{9D21631A-D87A-D64C-9210-08A88192B882}">
      <dsp:nvSpPr>
        <dsp:cNvPr id="0" name=""/>
        <dsp:cNvSpPr/>
      </dsp:nvSpPr>
      <dsp:spPr>
        <a:xfrm rot="5400000">
          <a:off x="4267178" y="2165733"/>
          <a:ext cx="2365518" cy="2058000"/>
        </a:xfrm>
        <a:prstGeom prst="hexagon">
          <a:avLst>
            <a:gd name="adj" fmla="val 25000"/>
            <a:gd name="vf" fmla="val 1154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E" sz="1400" b="1" i="0" kern="1200" dirty="0"/>
            <a:t>Heat Mitigation</a:t>
          </a:r>
          <a:r>
            <a:rPr lang="en-IE" sz="1400" b="0" i="0" kern="1200" dirty="0"/>
            <a:t>:</a:t>
          </a:r>
          <a:endParaRPr lang="en-IE" sz="1400" kern="1200" dirty="0"/>
        </a:p>
      </dsp:txBody>
      <dsp:txXfrm rot="-5400000">
        <a:off x="4741642" y="2380602"/>
        <a:ext cx="1416590" cy="1628265"/>
      </dsp:txXfrm>
    </dsp:sp>
    <dsp:sp modelId="{1EB234FB-2492-8B4E-98F9-A5078465E053}">
      <dsp:nvSpPr>
        <dsp:cNvPr id="0" name=""/>
        <dsp:cNvSpPr/>
      </dsp:nvSpPr>
      <dsp:spPr>
        <a:xfrm>
          <a:off x="1781019" y="2485078"/>
          <a:ext cx="2554759" cy="1419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r" defTabSz="622300">
            <a:lnSpc>
              <a:spcPct val="90000"/>
            </a:lnSpc>
            <a:spcBef>
              <a:spcPct val="0"/>
            </a:spcBef>
            <a:spcAft>
              <a:spcPct val="35000"/>
            </a:spcAft>
            <a:buNone/>
          </a:pPr>
          <a:r>
            <a:rPr lang="en-IE" sz="1400" b="1" i="0" kern="1200" dirty="0"/>
            <a:t>Green roofs</a:t>
          </a:r>
          <a:r>
            <a:rPr lang="en-IE" sz="1400" b="0" i="0" kern="1200" dirty="0"/>
            <a:t>, </a:t>
          </a:r>
          <a:r>
            <a:rPr lang="en-IE" sz="1400" b="1" i="0" kern="1200" dirty="0"/>
            <a:t>urban trees</a:t>
          </a:r>
          <a:r>
            <a:rPr lang="en-IE" sz="1400" b="0" i="0" kern="1200" dirty="0"/>
            <a:t>, and </a:t>
          </a:r>
          <a:r>
            <a:rPr lang="en-IE" sz="1400" b="1" i="0" kern="1200" dirty="0"/>
            <a:t>vegetated walls</a:t>
          </a:r>
          <a:r>
            <a:rPr lang="en-IE" sz="1400" b="0" i="0" kern="1200" dirty="0"/>
            <a:t> to combat urban heat islands.</a:t>
          </a:r>
          <a:endParaRPr lang="en-IE" sz="1400" kern="1200" dirty="0"/>
        </a:p>
      </dsp:txBody>
      <dsp:txXfrm>
        <a:off x="1781019" y="2485078"/>
        <a:ext cx="2554759" cy="1419310"/>
      </dsp:txXfrm>
    </dsp:sp>
    <dsp:sp modelId="{B238E0F8-2386-D345-9E22-D514EE4AF9B0}">
      <dsp:nvSpPr>
        <dsp:cNvPr id="0" name=""/>
        <dsp:cNvSpPr/>
      </dsp:nvSpPr>
      <dsp:spPr>
        <a:xfrm rot="5400000">
          <a:off x="6489819" y="2165733"/>
          <a:ext cx="2365518" cy="2058000"/>
        </a:xfrm>
        <a:prstGeom prst="hexagon">
          <a:avLst>
            <a:gd name="adj" fmla="val 25000"/>
            <a:gd name="vf" fmla="val 11547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6964283" y="2380602"/>
        <a:ext cx="1416590" cy="1628265"/>
      </dsp:txXfrm>
    </dsp:sp>
    <dsp:sp modelId="{B9C0859F-7CBE-9346-90FD-4E40286BE234}">
      <dsp:nvSpPr>
        <dsp:cNvPr id="0" name=""/>
        <dsp:cNvSpPr/>
      </dsp:nvSpPr>
      <dsp:spPr>
        <a:xfrm rot="5400000">
          <a:off x="5382757" y="4173585"/>
          <a:ext cx="2365518" cy="2058000"/>
        </a:xfrm>
        <a:prstGeom prst="hexagon">
          <a:avLst>
            <a:gd name="adj" fmla="val 25000"/>
            <a:gd name="vf" fmla="val 11547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E" sz="1400" b="1" i="0" kern="1200" dirty="0"/>
            <a:t>Flood Resilience</a:t>
          </a:r>
          <a:r>
            <a:rPr lang="en-IE" sz="1400" b="0" i="0" kern="1200" dirty="0"/>
            <a:t>:</a:t>
          </a:r>
          <a:endParaRPr lang="en-IE" sz="1400" kern="1200" dirty="0"/>
        </a:p>
      </dsp:txBody>
      <dsp:txXfrm rot="-5400000">
        <a:off x="5857221" y="4388454"/>
        <a:ext cx="1416590" cy="1628265"/>
      </dsp:txXfrm>
    </dsp:sp>
    <dsp:sp modelId="{866E190A-C4A9-7843-B227-69507CCBE319}">
      <dsp:nvSpPr>
        <dsp:cNvPr id="0" name=""/>
        <dsp:cNvSpPr/>
      </dsp:nvSpPr>
      <dsp:spPr>
        <a:xfrm>
          <a:off x="7656966" y="4492930"/>
          <a:ext cx="2639918" cy="1419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E" sz="1400" b="1" i="0" kern="1200" dirty="0"/>
            <a:t>Sustainable drainage systems</a:t>
          </a:r>
          <a:r>
            <a:rPr lang="en-IE" sz="1400" b="0" i="0" kern="1200" dirty="0"/>
            <a:t> (</a:t>
          </a:r>
          <a:r>
            <a:rPr lang="en-IE" sz="1400" b="0" i="0" kern="1200" dirty="0" err="1"/>
            <a:t>SuDS</a:t>
          </a:r>
          <a:r>
            <a:rPr lang="en-IE" sz="1400" b="0" i="0" kern="1200" dirty="0"/>
            <a:t>) and </a:t>
          </a:r>
          <a:r>
            <a:rPr lang="en-IE" sz="1400" b="1" i="0" kern="1200" dirty="0"/>
            <a:t>floodplain restoration</a:t>
          </a:r>
          <a:r>
            <a:rPr lang="en-IE" sz="1400" b="0" i="0" kern="1200" dirty="0"/>
            <a:t> to manage flood risks.</a:t>
          </a:r>
          <a:endParaRPr lang="en-IE" sz="1400" kern="1200" dirty="0"/>
        </a:p>
      </dsp:txBody>
      <dsp:txXfrm>
        <a:off x="7656966" y="4492930"/>
        <a:ext cx="2639918" cy="1419310"/>
      </dsp:txXfrm>
    </dsp:sp>
    <dsp:sp modelId="{CABB2B5E-A808-2245-B8E8-8A030A4C357E}">
      <dsp:nvSpPr>
        <dsp:cNvPr id="0" name=""/>
        <dsp:cNvSpPr/>
      </dsp:nvSpPr>
      <dsp:spPr>
        <a:xfrm rot="5400000">
          <a:off x="3160116" y="4173585"/>
          <a:ext cx="2365518" cy="2058000"/>
        </a:xfrm>
        <a:prstGeom prst="hexagon">
          <a:avLst>
            <a:gd name="adj" fmla="val 25000"/>
            <a:gd name="vf" fmla="val 1154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rot="-5400000">
        <a:off x="3634580" y="4388454"/>
        <a:ext cx="1416590" cy="1628265"/>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b="1" dirty="0"/>
              <a:t>Objective</a:t>
            </a:r>
            <a:r>
              <a:rPr lang="en-IE" dirty="0"/>
              <a:t>: Explore the future of </a:t>
            </a:r>
            <a:r>
              <a:rPr lang="en-IE" b="1" dirty="0"/>
              <a:t>Nature-Based Solutions (NBS)</a:t>
            </a:r>
            <a:r>
              <a:rPr lang="en-IE" dirty="0"/>
              <a:t> and how </a:t>
            </a:r>
            <a:r>
              <a:rPr lang="en-IE" b="1" dirty="0"/>
              <a:t>cutting-edge innovations</a:t>
            </a:r>
            <a:r>
              <a:rPr lang="en-IE" dirty="0"/>
              <a:t> are shaping the way we use natural systems to tackle urban challenges.</a:t>
            </a:r>
          </a:p>
          <a:p>
            <a:pPr marL="0" lvl="0" indent="0" algn="l" rtl="0">
              <a:spcBef>
                <a:spcPts val="0"/>
              </a:spcBef>
              <a:spcAft>
                <a:spcPts val="0"/>
              </a:spcAft>
              <a:buNone/>
            </a:pPr>
            <a:r>
              <a:rPr lang="en-IE" b="1" dirty="0"/>
              <a:t>Primary Source</a:t>
            </a:r>
            <a:r>
              <a:rPr lang="en-IE" dirty="0"/>
              <a:t>: Insights from EU research projects.</a:t>
            </a:r>
          </a:p>
        </p:txBody>
      </p:sp>
      <p:sp>
        <p:nvSpPr>
          <p:cNvPr id="212" name="Google Shape;2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F1050B69-8731-14C7-9AF8-58E30C5DC14A}"/>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E9A3815F-104E-1889-7DA3-E3E3FE39CE6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8EC52076-2971-B17F-B55F-0B1BD82CA0F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buFont typeface="Arial" panose="020B0604020202020204" pitchFamily="34" charset="0"/>
              <a:buChar char="•"/>
            </a:pPr>
            <a:endParaRPr dirty="0"/>
          </a:p>
        </p:txBody>
      </p:sp>
      <p:sp>
        <p:nvSpPr>
          <p:cNvPr id="225" name="Google Shape;225;g2ca2507d12e_0_0:notes">
            <a:extLst>
              <a:ext uri="{FF2B5EF4-FFF2-40B4-BE49-F238E27FC236}">
                <a16:creationId xmlns:a16="http://schemas.microsoft.com/office/drawing/2014/main" id="{2DC7665D-BF6A-BF6A-44CF-A263469E3C80}"/>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extLst>
      <p:ext uri="{BB962C8B-B14F-4D97-AF65-F5344CB8AC3E}">
        <p14:creationId xmlns:p14="http://schemas.microsoft.com/office/powerpoint/2010/main" val="2309598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22791C54-C1F2-010B-28D7-FE91B7C76125}"/>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7DF4F263-6330-E3F4-CAB6-CFD07253F46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F0143FB8-2EF0-2AC2-37E0-8D743AC3F60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buFont typeface="Arial" panose="020B0604020202020204" pitchFamily="34" charset="0"/>
              <a:buChar char="•"/>
            </a:pPr>
            <a:endParaRPr dirty="0"/>
          </a:p>
        </p:txBody>
      </p:sp>
      <p:sp>
        <p:nvSpPr>
          <p:cNvPr id="225" name="Google Shape;225;g2ca2507d12e_0_0:notes">
            <a:extLst>
              <a:ext uri="{FF2B5EF4-FFF2-40B4-BE49-F238E27FC236}">
                <a16:creationId xmlns:a16="http://schemas.microsoft.com/office/drawing/2014/main" id="{77F5B790-C290-5284-5D52-A69D536FBDA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extLst>
      <p:ext uri="{BB962C8B-B14F-4D97-AF65-F5344CB8AC3E}">
        <p14:creationId xmlns:p14="http://schemas.microsoft.com/office/powerpoint/2010/main" val="512703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711515FE-481C-974C-D455-EFD623B74C0C}"/>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F40536D5-F57C-8780-289C-3EAC43DBDDE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FF017F8B-D507-6D37-5E07-89F9C17ACE6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buFont typeface="Arial" panose="020B0604020202020204" pitchFamily="34" charset="0"/>
              <a:buChar char="•"/>
            </a:pPr>
            <a:endParaRPr dirty="0"/>
          </a:p>
        </p:txBody>
      </p:sp>
      <p:sp>
        <p:nvSpPr>
          <p:cNvPr id="225" name="Google Shape;225;g2ca2507d12e_0_0:notes">
            <a:extLst>
              <a:ext uri="{FF2B5EF4-FFF2-40B4-BE49-F238E27FC236}">
                <a16:creationId xmlns:a16="http://schemas.microsoft.com/office/drawing/2014/main" id="{8D3A8D9D-C4D2-76D8-73E6-0E8C3F64DD7A}"/>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extLst>
      <p:ext uri="{BB962C8B-B14F-4D97-AF65-F5344CB8AC3E}">
        <p14:creationId xmlns:p14="http://schemas.microsoft.com/office/powerpoint/2010/main" val="906801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42695911-293C-050F-8049-52AF4073E68A}"/>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C49D0B3B-48F3-84EB-5A84-41587DC7FCB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E77B7D64-76A7-5358-F9E4-CEC703A59FD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buFont typeface="Arial" panose="020B0604020202020204" pitchFamily="34" charset="0"/>
              <a:buChar char="•"/>
            </a:pPr>
            <a:endParaRPr dirty="0"/>
          </a:p>
        </p:txBody>
      </p:sp>
      <p:sp>
        <p:nvSpPr>
          <p:cNvPr id="225" name="Google Shape;225;g2ca2507d12e_0_0:notes">
            <a:extLst>
              <a:ext uri="{FF2B5EF4-FFF2-40B4-BE49-F238E27FC236}">
                <a16:creationId xmlns:a16="http://schemas.microsoft.com/office/drawing/2014/main" id="{A98C48C9-EAA7-8BDD-74B0-F0C5B3390D8F}"/>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extLst>
      <p:ext uri="{BB962C8B-B14F-4D97-AF65-F5344CB8AC3E}">
        <p14:creationId xmlns:p14="http://schemas.microsoft.com/office/powerpoint/2010/main" val="3742616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22466248-072B-8958-E545-81D74B7E5A68}"/>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65DB7D25-9F5A-ECAC-D92F-A99A857283C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29926CB7-55BA-DCA5-E17A-F49E9B472E5A}"/>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buFont typeface="Arial" panose="020B0604020202020204" pitchFamily="34" charset="0"/>
              <a:buChar char="•"/>
            </a:pPr>
            <a:endParaRPr dirty="0"/>
          </a:p>
        </p:txBody>
      </p:sp>
      <p:sp>
        <p:nvSpPr>
          <p:cNvPr id="225" name="Google Shape;225;g2ca2507d12e_0_0:notes">
            <a:extLst>
              <a:ext uri="{FF2B5EF4-FFF2-40B4-BE49-F238E27FC236}">
                <a16:creationId xmlns:a16="http://schemas.microsoft.com/office/drawing/2014/main" id="{AAB8756F-C956-46E5-E3D9-D0D3453AF0C2}"/>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extLst>
      <p:ext uri="{BB962C8B-B14F-4D97-AF65-F5344CB8AC3E}">
        <p14:creationId xmlns:p14="http://schemas.microsoft.com/office/powerpoint/2010/main" val="4279235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173195BC-4A9B-0FBE-B048-1DA74F123456}"/>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33C06752-A766-133B-DA5C-54F6AFF6444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9E204E25-592C-AC0D-096F-F7D5EAD5FDD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buFont typeface="Arial" panose="020B0604020202020204" pitchFamily="34" charset="0"/>
              <a:buChar char="•"/>
            </a:pPr>
            <a:endParaRPr dirty="0"/>
          </a:p>
        </p:txBody>
      </p:sp>
      <p:sp>
        <p:nvSpPr>
          <p:cNvPr id="225" name="Google Shape;225;g2ca2507d12e_0_0:notes">
            <a:extLst>
              <a:ext uri="{FF2B5EF4-FFF2-40B4-BE49-F238E27FC236}">
                <a16:creationId xmlns:a16="http://schemas.microsoft.com/office/drawing/2014/main" id="{FD4D22F9-E99D-1DC7-37EF-DDFE1B9FCDE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extLst>
      <p:ext uri="{BB962C8B-B14F-4D97-AF65-F5344CB8AC3E}">
        <p14:creationId xmlns:p14="http://schemas.microsoft.com/office/powerpoint/2010/main" val="4264850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87306F88-64B7-A6F1-76C2-4A4372F3BA6A}"/>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AD783B2D-DA04-2483-41E7-E6CF21E79A7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B5108EC2-5D71-B6E6-EC27-B169880198E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buFont typeface="Arial" panose="020B0604020202020204" pitchFamily="34" charset="0"/>
              <a:buChar char="•"/>
            </a:pPr>
            <a:endParaRPr dirty="0"/>
          </a:p>
        </p:txBody>
      </p:sp>
      <p:sp>
        <p:nvSpPr>
          <p:cNvPr id="225" name="Google Shape;225;g2ca2507d12e_0_0:notes">
            <a:extLst>
              <a:ext uri="{FF2B5EF4-FFF2-40B4-BE49-F238E27FC236}">
                <a16:creationId xmlns:a16="http://schemas.microsoft.com/office/drawing/2014/main" id="{3A44FECF-5B53-871B-AF67-FB4D90C3592D}"/>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extLst>
      <p:ext uri="{BB962C8B-B14F-4D97-AF65-F5344CB8AC3E}">
        <p14:creationId xmlns:p14="http://schemas.microsoft.com/office/powerpoint/2010/main" val="2783768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DCD52088-97B2-18FB-C664-188933901A13}"/>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DE7D63D5-6578-5F28-7091-E3B591F029D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1D7C88ED-5CBC-C00D-01CB-613094D67DF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buFont typeface="Arial" panose="020B0604020202020204" pitchFamily="34" charset="0"/>
              <a:buChar char="•"/>
            </a:pPr>
            <a:endParaRPr dirty="0"/>
          </a:p>
        </p:txBody>
      </p:sp>
      <p:sp>
        <p:nvSpPr>
          <p:cNvPr id="225" name="Google Shape;225;g2ca2507d12e_0_0:notes">
            <a:extLst>
              <a:ext uri="{FF2B5EF4-FFF2-40B4-BE49-F238E27FC236}">
                <a16:creationId xmlns:a16="http://schemas.microsoft.com/office/drawing/2014/main" id="{F9B194AA-937E-13AA-87A0-0F006D4A59F9}"/>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extLst>
      <p:ext uri="{BB962C8B-B14F-4D97-AF65-F5344CB8AC3E}">
        <p14:creationId xmlns:p14="http://schemas.microsoft.com/office/powerpoint/2010/main" val="2238476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57065449-12D6-396D-6028-F1AD75598484}"/>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A09AA65F-FEDC-CBEB-6349-5A20BDADFE4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6C929C07-28FB-FEB5-5813-32113B10695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a:extLst>
              <a:ext uri="{FF2B5EF4-FFF2-40B4-BE49-F238E27FC236}">
                <a16:creationId xmlns:a16="http://schemas.microsoft.com/office/drawing/2014/main" id="{2982F6F0-9932-5BCF-7CFA-530ACF6767F8}"/>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extLst>
      <p:ext uri="{BB962C8B-B14F-4D97-AF65-F5344CB8AC3E}">
        <p14:creationId xmlns:p14="http://schemas.microsoft.com/office/powerpoint/2010/main" val="3336338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r>
              <a:rPr lang="en-IE" dirty="0"/>
              <a:t>Think of an example</a:t>
            </a: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extLst>
      <p:ext uri="{BB962C8B-B14F-4D97-AF65-F5344CB8AC3E}">
        <p14:creationId xmlns:p14="http://schemas.microsoft.com/office/powerpoint/2010/main" val="2640782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F2FFB998-4C43-E042-B91D-972826E29327}"/>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CE75D30E-836C-CEE1-4F20-DCFFDE1743D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5F5091C8-CD91-6B5D-9C6B-2D030DE94BE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rgbClr val="3D3D3D"/>
              </a:buClr>
              <a:buSzPts val="1200"/>
              <a:buFont typeface="Arial"/>
              <a:buChar char="•"/>
              <a:tabLst/>
              <a:defRPr/>
            </a:pPr>
            <a:endParaRPr lang="en-IE" sz="1200" b="1" dirty="0">
              <a:solidFill>
                <a:schemeClr val="accent2"/>
              </a:solidFill>
            </a:endParaRPr>
          </a:p>
          <a:p>
            <a:pPr marL="171450" lvl="0" indent="-171450" algn="l" rtl="0">
              <a:spcBef>
                <a:spcPts val="0"/>
              </a:spcBef>
              <a:spcAft>
                <a:spcPts val="0"/>
              </a:spcAft>
              <a:buClr>
                <a:srgbClr val="3D3D3D"/>
              </a:buClr>
              <a:buSzPts val="1200"/>
              <a:buFont typeface="Arial"/>
              <a:buChar char="•"/>
            </a:pPr>
            <a:r>
              <a:rPr lang="en-IE" dirty="0"/>
              <a:t>Photo Credit: Urban Green Up</a:t>
            </a:r>
            <a:endParaRPr dirty="0"/>
          </a:p>
        </p:txBody>
      </p:sp>
      <p:sp>
        <p:nvSpPr>
          <p:cNvPr id="225" name="Google Shape;225;g2ca2507d12e_0_0:notes">
            <a:extLst>
              <a:ext uri="{FF2B5EF4-FFF2-40B4-BE49-F238E27FC236}">
                <a16:creationId xmlns:a16="http://schemas.microsoft.com/office/drawing/2014/main" id="{A6283E88-E04E-B43E-880A-59E8E571E356}"/>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extLst>
      <p:ext uri="{BB962C8B-B14F-4D97-AF65-F5344CB8AC3E}">
        <p14:creationId xmlns:p14="http://schemas.microsoft.com/office/powerpoint/2010/main" val="1250770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C90C5C6F-61CB-9B3B-618E-53BFB2C50CB6}"/>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78C5A7B1-B8EA-822A-33F5-B3A60D54810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1C416CCD-1257-20E7-0105-30B9722C6D6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rgbClr val="3D3D3D"/>
              </a:buClr>
              <a:buSzPts val="1200"/>
              <a:buFont typeface="Arial"/>
              <a:buChar char="•"/>
              <a:tabLst/>
              <a:defRPr/>
            </a:pPr>
            <a:r>
              <a:rPr lang="en-IE" sz="1200" b="1" dirty="0">
                <a:solidFill>
                  <a:schemeClr val="accent2"/>
                </a:solidFill>
              </a:rPr>
              <a:t>Note that while innovation and technology can improve NBS, it is important to focus on the core components, see image. Credit </a:t>
            </a:r>
            <a:r>
              <a:rPr lang="en-IE" sz="1200" b="1" dirty="0" err="1">
                <a:solidFill>
                  <a:schemeClr val="accent2"/>
                </a:solidFill>
              </a:rPr>
              <a:t>Naturvation</a:t>
            </a:r>
            <a:endParaRPr lang="en-IE" sz="1200" b="1" dirty="0">
              <a:solidFill>
                <a:schemeClr val="accent2"/>
              </a:solidFill>
            </a:endParaRPr>
          </a:p>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a:extLst>
              <a:ext uri="{FF2B5EF4-FFF2-40B4-BE49-F238E27FC236}">
                <a16:creationId xmlns:a16="http://schemas.microsoft.com/office/drawing/2014/main" id="{ED9F7592-2119-5008-291B-60E51FCA8CD7}"/>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2108764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45CA98C5-08AC-6927-087D-3F272A660351}"/>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D3F79324-657A-9A40-5832-46573F7D36A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D359B0E1-E0BB-690E-8CD7-D63F32A93E7F}"/>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rgbClr val="3D3D3D"/>
              </a:buClr>
              <a:buSzPts val="1200"/>
              <a:buFont typeface="Arial"/>
              <a:buChar char="•"/>
              <a:tabLst/>
              <a:defRPr/>
            </a:pPr>
            <a:endParaRPr lang="en-IE" sz="1200" b="1" dirty="0">
              <a:solidFill>
                <a:schemeClr val="accent2"/>
              </a:solidFill>
            </a:endParaRPr>
          </a:p>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a:extLst>
              <a:ext uri="{FF2B5EF4-FFF2-40B4-BE49-F238E27FC236}">
                <a16:creationId xmlns:a16="http://schemas.microsoft.com/office/drawing/2014/main" id="{BC58FF43-79F8-2AA4-B5E5-FAEA5DB38914}"/>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extLst>
      <p:ext uri="{BB962C8B-B14F-4D97-AF65-F5344CB8AC3E}">
        <p14:creationId xmlns:p14="http://schemas.microsoft.com/office/powerpoint/2010/main" val="2683976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DEBAB7E8-E366-9ACB-8767-CB84F071E0C4}"/>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91FF64F8-41FD-B978-0B1D-8ECDB6D491F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53BFDCAC-F697-40CC-C91D-9AB14896BFE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rgbClr val="3D3D3D"/>
              </a:buClr>
              <a:buSzPts val="1200"/>
              <a:buFont typeface="Arial"/>
              <a:buChar char="•"/>
              <a:tabLst/>
              <a:defRPr/>
            </a:pPr>
            <a:endParaRPr lang="en-IE" sz="1200" b="1" dirty="0">
              <a:solidFill>
                <a:schemeClr val="accent2"/>
              </a:solidFill>
            </a:endParaRPr>
          </a:p>
          <a:p>
            <a:pPr marL="171450" lvl="0" indent="-171450" algn="l" rtl="0">
              <a:spcBef>
                <a:spcPts val="0"/>
              </a:spcBef>
              <a:spcAft>
                <a:spcPts val="0"/>
              </a:spcAft>
              <a:buClr>
                <a:srgbClr val="3D3D3D"/>
              </a:buClr>
              <a:buSzPts val="1200"/>
              <a:buFont typeface="Arial"/>
              <a:buChar char="•"/>
            </a:pPr>
            <a:r>
              <a:rPr lang="en-IE" dirty="0"/>
              <a:t>Photo credit Urban Green Up</a:t>
            </a:r>
            <a:endParaRPr dirty="0"/>
          </a:p>
        </p:txBody>
      </p:sp>
      <p:sp>
        <p:nvSpPr>
          <p:cNvPr id="225" name="Google Shape;225;g2ca2507d12e_0_0:notes">
            <a:extLst>
              <a:ext uri="{FF2B5EF4-FFF2-40B4-BE49-F238E27FC236}">
                <a16:creationId xmlns:a16="http://schemas.microsoft.com/office/drawing/2014/main" id="{DA3819FD-FFB6-E01B-F4E6-CCA34A2CAE7A}"/>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extLst>
      <p:ext uri="{BB962C8B-B14F-4D97-AF65-F5344CB8AC3E}">
        <p14:creationId xmlns:p14="http://schemas.microsoft.com/office/powerpoint/2010/main" val="1740398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315792EE-1BFA-E0D6-E564-61E2F44265B4}"/>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3E5E8A64-1D57-2B75-3202-68CAB2CFC00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487E5D5C-BDD3-E59B-F040-50339A00E2B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rgbClr val="3D3D3D"/>
              </a:buClr>
              <a:buSzPts val="1200"/>
              <a:buFont typeface="Arial"/>
              <a:buChar char="•"/>
              <a:tabLst/>
              <a:defRPr/>
            </a:pPr>
            <a:endParaRPr lang="en-IE" sz="1200" b="1" dirty="0">
              <a:solidFill>
                <a:schemeClr val="accent2"/>
              </a:solidFill>
            </a:endParaRPr>
          </a:p>
          <a:p>
            <a:pPr marL="171450" lvl="0" indent="-171450" algn="l" rtl="0">
              <a:spcBef>
                <a:spcPts val="0"/>
              </a:spcBef>
              <a:spcAft>
                <a:spcPts val="0"/>
              </a:spcAft>
              <a:buClr>
                <a:srgbClr val="3D3D3D"/>
              </a:buClr>
              <a:buSzPts val="1200"/>
              <a:buFont typeface="Arial"/>
              <a:buChar char="•"/>
            </a:pPr>
            <a:r>
              <a:rPr lang="en-IE" dirty="0"/>
              <a:t>Photo credit Urban Green Up</a:t>
            </a:r>
          </a:p>
        </p:txBody>
      </p:sp>
      <p:sp>
        <p:nvSpPr>
          <p:cNvPr id="225" name="Google Shape;225;g2ca2507d12e_0_0:notes">
            <a:extLst>
              <a:ext uri="{FF2B5EF4-FFF2-40B4-BE49-F238E27FC236}">
                <a16:creationId xmlns:a16="http://schemas.microsoft.com/office/drawing/2014/main" id="{0C0761E2-0363-0A2E-1CCB-D2F86846C4F7}"/>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1915971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F8D12A76-115A-2D98-8D10-F3E7B22D2133}"/>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B6EE628C-1B03-86FE-513C-0B2B1145B72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DA10EE2B-81F0-640A-51F0-1E20512094EC}"/>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rgbClr val="3D3D3D"/>
              </a:buClr>
              <a:buSzPts val="1200"/>
              <a:buFont typeface="Arial"/>
              <a:buChar char="•"/>
              <a:tabLst/>
              <a:defRPr/>
            </a:pPr>
            <a:r>
              <a:rPr lang="en-IE" sz="1200" b="1" dirty="0">
                <a:solidFill>
                  <a:schemeClr val="accent2"/>
                </a:solidFill>
              </a:rPr>
              <a:t>This may be used to help stimulate discussion on the next slide</a:t>
            </a:r>
          </a:p>
        </p:txBody>
      </p:sp>
      <p:sp>
        <p:nvSpPr>
          <p:cNvPr id="225" name="Google Shape;225;g2ca2507d12e_0_0:notes">
            <a:extLst>
              <a:ext uri="{FF2B5EF4-FFF2-40B4-BE49-F238E27FC236}">
                <a16:creationId xmlns:a16="http://schemas.microsoft.com/office/drawing/2014/main" id="{84DA7068-7FAA-9828-88F3-70D8E6BAB74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2825261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F5D1C-98B4-268E-D45F-B83FAA9DC4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FE0C36-BA30-61F4-C759-DAD20877E2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AC7D0D-3EC7-7130-2C65-3351CDBEAE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1ECAD2-3330-6975-16AD-EE60C2881539}"/>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11859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s://www.linkedin.com/company/nbs-eduworld" TargetMode="External"/><Relationship Id="rId13" Type="http://schemas.openxmlformats.org/officeDocument/2006/relationships/image" Target="../media/image3.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s://www.facebook.com/profile.php?id=100090218521334" TargetMode="External"/><Relationship Id="rId5" Type="http://schemas.openxmlformats.org/officeDocument/2006/relationships/hyperlink" Target="https://nbseduworld.eu/" TargetMode="External"/><Relationship Id="rId10" Type="http://schemas.openxmlformats.org/officeDocument/2006/relationships/image" Target="../media/image11.png"/><Relationship Id="rId4" Type="http://schemas.openxmlformats.org/officeDocument/2006/relationships/hyperlink" Target="https://twitter.com/NBS_EduWORLD" TargetMode="External"/><Relationship Id="rId9" Type="http://schemas.openxmlformats.org/officeDocument/2006/relationships/hyperlink" Target="mailto:info@nbseduworld.eu"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3.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FEDC1"/>
        </a:solidFill>
        <a:effectLst/>
      </p:bgPr>
    </p:bg>
    <p:spTree>
      <p:nvGrpSpPr>
        <p:cNvPr id="1"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a:stretch/>
        </p:blipFill>
        <p:spPr>
          <a:xfrm>
            <a:off x="7345680" y="0"/>
            <a:ext cx="4846320" cy="6858000"/>
          </a:xfrm>
          <a:prstGeom prst="rect">
            <a:avLst/>
          </a:prstGeom>
          <a:noFill/>
          <a:ln>
            <a:noFill/>
          </a:ln>
        </p:spPr>
      </p:pic>
      <p:sp>
        <p:nvSpPr>
          <p:cNvPr id="15" name="Google Shape;15;p2"/>
          <p:cNvSpPr txBox="1">
            <a:spLocks noGrp="1"/>
          </p:cNvSpPr>
          <p:nvPr>
            <p:ph type="ctrTitle"/>
          </p:nvPr>
        </p:nvSpPr>
        <p:spPr>
          <a:xfrm>
            <a:off x="647481" y="1754691"/>
            <a:ext cx="6505409" cy="177171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3600"/>
              <a:buFont typeface="Arial"/>
              <a:buNone/>
              <a:defRPr sz="3600">
                <a:solidFill>
                  <a:srgbClr val="01926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10558300" y="6029781"/>
            <a:ext cx="10164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00ECA4"/>
                </a:solidFill>
                <a:latin typeface="Gill Sans"/>
                <a:ea typeface="Gill Sans"/>
                <a:cs typeface="Gill Sans"/>
                <a:sym typeface="Gill Sans"/>
              </a:defRPr>
            </a:lvl1pPr>
            <a:lvl2pPr marL="0" lvl="1" indent="0" algn="r">
              <a:spcBef>
                <a:spcPts val="0"/>
              </a:spcBef>
              <a:buNone/>
              <a:defRPr sz="900" b="0" i="0" u="none" strike="noStrike" cap="none">
                <a:solidFill>
                  <a:srgbClr val="00ECA4"/>
                </a:solidFill>
                <a:latin typeface="Gill Sans"/>
                <a:ea typeface="Gill Sans"/>
                <a:cs typeface="Gill Sans"/>
                <a:sym typeface="Gill Sans"/>
              </a:defRPr>
            </a:lvl2pPr>
            <a:lvl3pPr marL="0" lvl="2" indent="0" algn="r">
              <a:spcBef>
                <a:spcPts val="0"/>
              </a:spcBef>
              <a:buNone/>
              <a:defRPr sz="900" b="0" i="0" u="none" strike="noStrike" cap="none">
                <a:solidFill>
                  <a:srgbClr val="00ECA4"/>
                </a:solidFill>
                <a:latin typeface="Gill Sans"/>
                <a:ea typeface="Gill Sans"/>
                <a:cs typeface="Gill Sans"/>
                <a:sym typeface="Gill Sans"/>
              </a:defRPr>
            </a:lvl3pPr>
            <a:lvl4pPr marL="0" lvl="3" indent="0" algn="r">
              <a:spcBef>
                <a:spcPts val="0"/>
              </a:spcBef>
              <a:buNone/>
              <a:defRPr sz="900" b="0" i="0" u="none" strike="noStrike" cap="none">
                <a:solidFill>
                  <a:srgbClr val="00ECA4"/>
                </a:solidFill>
                <a:latin typeface="Gill Sans"/>
                <a:ea typeface="Gill Sans"/>
                <a:cs typeface="Gill Sans"/>
                <a:sym typeface="Gill Sans"/>
              </a:defRPr>
            </a:lvl4pPr>
            <a:lvl5pPr marL="0" lvl="4" indent="0" algn="r">
              <a:spcBef>
                <a:spcPts val="0"/>
              </a:spcBef>
              <a:buNone/>
              <a:defRPr sz="900" b="0" i="0" u="none" strike="noStrike" cap="none">
                <a:solidFill>
                  <a:srgbClr val="00ECA4"/>
                </a:solidFill>
                <a:latin typeface="Gill Sans"/>
                <a:ea typeface="Gill Sans"/>
                <a:cs typeface="Gill Sans"/>
                <a:sym typeface="Gill Sans"/>
              </a:defRPr>
            </a:lvl5pPr>
            <a:lvl6pPr marL="0" lvl="5" indent="0" algn="r">
              <a:spcBef>
                <a:spcPts val="0"/>
              </a:spcBef>
              <a:buNone/>
              <a:defRPr sz="900" b="0" i="0" u="none" strike="noStrike" cap="none">
                <a:solidFill>
                  <a:srgbClr val="00ECA4"/>
                </a:solidFill>
                <a:latin typeface="Gill Sans"/>
                <a:ea typeface="Gill Sans"/>
                <a:cs typeface="Gill Sans"/>
                <a:sym typeface="Gill Sans"/>
              </a:defRPr>
            </a:lvl6pPr>
            <a:lvl7pPr marL="0" lvl="6" indent="0" algn="r">
              <a:spcBef>
                <a:spcPts val="0"/>
              </a:spcBef>
              <a:buNone/>
              <a:defRPr sz="900" b="0" i="0" u="none" strike="noStrike" cap="none">
                <a:solidFill>
                  <a:srgbClr val="00ECA4"/>
                </a:solidFill>
                <a:latin typeface="Gill Sans"/>
                <a:ea typeface="Gill Sans"/>
                <a:cs typeface="Gill Sans"/>
                <a:sym typeface="Gill Sans"/>
              </a:defRPr>
            </a:lvl7pPr>
            <a:lvl8pPr marL="0" lvl="7" indent="0" algn="r">
              <a:spcBef>
                <a:spcPts val="0"/>
              </a:spcBef>
              <a:buNone/>
              <a:defRPr sz="900" b="0" i="0" u="none" strike="noStrike" cap="none">
                <a:solidFill>
                  <a:srgbClr val="00ECA4"/>
                </a:solidFill>
                <a:latin typeface="Gill Sans"/>
                <a:ea typeface="Gill Sans"/>
                <a:cs typeface="Gill Sans"/>
                <a:sym typeface="Gill Sans"/>
              </a:defRPr>
            </a:lvl8pPr>
            <a:lvl9pPr marL="0" lvl="8" indent="0" algn="r">
              <a:spcBef>
                <a:spcPts val="0"/>
              </a:spcBef>
              <a:buNone/>
              <a:defRPr sz="900" b="0" i="0" u="none" strike="noStrike" cap="none">
                <a:solidFill>
                  <a:srgbClr val="00ECA4"/>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
        <p:nvSpPr>
          <p:cNvPr id="17" name="Google Shape;17;p2"/>
          <p:cNvSpPr/>
          <p:nvPr/>
        </p:nvSpPr>
        <p:spPr>
          <a:xfrm>
            <a:off x="3553098" y="5886659"/>
            <a:ext cx="8021642" cy="85408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en-GB" sz="1100" b="0" i="0" u="none" strike="noStrike" cap="none">
                <a:solidFill>
                  <a:srgbClr val="000000"/>
                </a:solidFill>
                <a:latin typeface="Arial"/>
                <a:ea typeface="Arial"/>
                <a:cs typeface="Arial"/>
                <a:sym typeface="Arial"/>
              </a:rPr>
              <a:t>NBS EduWORLD is funded by the European Union (Grant Agreement No. 101060525). Views and opinions expressed are however those of the author(s) only and do not necessarily reflect those of the European Union or the European Commission. Neither the European Union nor the granting authority can be held responsible for them.</a:t>
            </a:r>
            <a:endParaRPr sz="1100" b="0" i="0" u="none" strike="noStrike" cap="none">
              <a:solidFill>
                <a:schemeClr val="dk1"/>
              </a:solidFill>
              <a:latin typeface="Arial"/>
              <a:ea typeface="Arial"/>
              <a:cs typeface="Arial"/>
              <a:sym typeface="Arial"/>
            </a:endParaRPr>
          </a:p>
        </p:txBody>
      </p:sp>
      <p:sp>
        <p:nvSpPr>
          <p:cNvPr id="18" name="Google Shape;18;p2"/>
          <p:cNvSpPr txBox="1">
            <a:spLocks noGrp="1"/>
          </p:cNvSpPr>
          <p:nvPr>
            <p:ph type="body" idx="1"/>
          </p:nvPr>
        </p:nvSpPr>
        <p:spPr>
          <a:xfrm>
            <a:off x="647481" y="4368185"/>
            <a:ext cx="6200128"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360"/>
              </a:spcBef>
              <a:spcAft>
                <a:spcPts val="0"/>
              </a:spcAft>
              <a:buSzPts val="1656"/>
              <a:buNone/>
              <a:defRPr sz="18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19" name="Google Shape;19;p2"/>
          <p:cNvSpPr txBox="1">
            <a:spLocks noGrp="1"/>
          </p:cNvSpPr>
          <p:nvPr>
            <p:ph type="body" idx="2"/>
          </p:nvPr>
        </p:nvSpPr>
        <p:spPr>
          <a:xfrm>
            <a:off x="647481" y="4845828"/>
            <a:ext cx="6200128"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360"/>
              </a:spcBef>
              <a:spcAft>
                <a:spcPts val="0"/>
              </a:spcAft>
              <a:buSzPts val="1656"/>
              <a:buNone/>
              <a:defRPr sz="18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20" name="Google Shape;20;p2"/>
          <p:cNvSpPr txBox="1">
            <a:spLocks noGrp="1"/>
          </p:cNvSpPr>
          <p:nvPr>
            <p:ph type="body" idx="3"/>
          </p:nvPr>
        </p:nvSpPr>
        <p:spPr>
          <a:xfrm>
            <a:off x="647481" y="3902311"/>
            <a:ext cx="6200128" cy="338400"/>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360"/>
              </a:spcBef>
              <a:spcAft>
                <a:spcPts val="0"/>
              </a:spcAft>
              <a:buSzPts val="1656"/>
              <a:buNone/>
              <a:defRPr sz="1800">
                <a:solidFill>
                  <a:schemeClr val="dk1"/>
                </a:solidFill>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228600" algn="l">
              <a:lnSpc>
                <a:spcPct val="150000"/>
              </a:lnSpc>
              <a:spcBef>
                <a:spcPts val="600"/>
              </a:spcBef>
              <a:spcAft>
                <a:spcPts val="0"/>
              </a:spcAft>
              <a:buSzPts val="1104"/>
              <a:buNone/>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pic>
        <p:nvPicPr>
          <p:cNvPr id="21" name="Google Shape;21;p2"/>
          <p:cNvPicPr preferRelativeResize="0"/>
          <p:nvPr/>
        </p:nvPicPr>
        <p:blipFill rotWithShape="1">
          <a:blip r:embed="rId3">
            <a:alphaModFix/>
          </a:blip>
          <a:srcRect/>
          <a:stretch/>
        </p:blipFill>
        <p:spPr>
          <a:xfrm>
            <a:off x="446534" y="292533"/>
            <a:ext cx="3180888" cy="1177200"/>
          </a:xfrm>
          <a:prstGeom prst="rect">
            <a:avLst/>
          </a:prstGeom>
          <a:noFill/>
          <a:ln>
            <a:noFill/>
          </a:ln>
        </p:spPr>
      </p:pic>
      <p:pic>
        <p:nvPicPr>
          <p:cNvPr id="22" name="Google Shape;22;p2"/>
          <p:cNvPicPr preferRelativeResize="0"/>
          <p:nvPr/>
        </p:nvPicPr>
        <p:blipFill rotWithShape="1">
          <a:blip r:embed="rId4">
            <a:alphaModFix/>
          </a:blip>
          <a:srcRect/>
          <a:stretch/>
        </p:blipFill>
        <p:spPr>
          <a:xfrm>
            <a:off x="446534" y="5971699"/>
            <a:ext cx="3260323" cy="684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blipFill>
          <a:blip r:embed="rId2">
            <a:alphaModFix amt="50000"/>
          </a:blip>
          <a:stretch>
            <a:fillRect/>
          </a:stretch>
        </a:blipFill>
        <a:effectLst/>
      </p:bgPr>
    </p:bg>
    <p:spTree>
      <p:nvGrpSpPr>
        <p:cNvPr id="1" name="Shape 97"/>
        <p:cNvGrpSpPr/>
        <p:nvPr/>
      </p:nvGrpSpPr>
      <p:grpSpPr>
        <a:xfrm>
          <a:off x="0" y="0"/>
          <a:ext cx="0" cy="0"/>
          <a:chOff x="0" y="0"/>
          <a:chExt cx="0" cy="0"/>
        </a:xfrm>
      </p:grpSpPr>
      <p:sp>
        <p:nvSpPr>
          <p:cNvPr id="98" name="Google Shape;98;p11"/>
          <p:cNvSpPr txBox="1">
            <a:spLocks noGrp="1"/>
          </p:cNvSpPr>
          <p:nvPr>
            <p:ph type="title"/>
          </p:nvPr>
        </p:nvSpPr>
        <p:spPr>
          <a:xfrm>
            <a:off x="581193" y="2539571"/>
            <a:ext cx="5415747" cy="149750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3600"/>
              <a:buFont typeface="Arial"/>
              <a:buNone/>
              <a:defRPr sz="3600" b="0" cap="none">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1"/>
          <p:cNvSpPr txBox="1">
            <a:spLocks noGrp="1"/>
          </p:cNvSpPr>
          <p:nvPr>
            <p:ph type="body" idx="1"/>
          </p:nvPr>
        </p:nvSpPr>
        <p:spPr>
          <a:xfrm>
            <a:off x="581193" y="4037078"/>
            <a:ext cx="5415747" cy="600556"/>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360"/>
              </a:spcBef>
              <a:spcAft>
                <a:spcPts val="0"/>
              </a:spcAft>
              <a:buSzPts val="1656"/>
              <a:buNone/>
              <a:defRPr sz="1800" cap="none">
                <a:solidFill>
                  <a:srgbClr val="7F7F7F"/>
                </a:solidFill>
                <a:latin typeface="Arial"/>
                <a:ea typeface="Arial"/>
                <a:cs typeface="Arial"/>
                <a:sym typeface="Arial"/>
              </a:defRPr>
            </a:lvl1pPr>
            <a:lvl2pPr marL="914400" lvl="1" indent="-228600" algn="l">
              <a:lnSpc>
                <a:spcPct val="150000"/>
              </a:lnSpc>
              <a:spcBef>
                <a:spcPts val="600"/>
              </a:spcBef>
              <a:spcAft>
                <a:spcPts val="0"/>
              </a:spcAft>
              <a:buSzPts val="1656"/>
              <a:buNone/>
              <a:defRPr sz="1800">
                <a:solidFill>
                  <a:srgbClr val="888888"/>
                </a:solidFill>
              </a:defRPr>
            </a:lvl2pPr>
            <a:lvl3pPr marL="1371600" lvl="2" indent="-228600" algn="l">
              <a:lnSpc>
                <a:spcPct val="150000"/>
              </a:lnSpc>
              <a:spcBef>
                <a:spcPts val="600"/>
              </a:spcBef>
              <a:spcAft>
                <a:spcPts val="0"/>
              </a:spcAft>
              <a:buSzPts val="1472"/>
              <a:buNone/>
              <a:defRPr sz="1600">
                <a:solidFill>
                  <a:srgbClr val="888888"/>
                </a:solidFill>
              </a:defRPr>
            </a:lvl3pPr>
            <a:lvl4pPr marL="1828800" lvl="3" indent="-228600" algn="l">
              <a:lnSpc>
                <a:spcPct val="150000"/>
              </a:lnSpc>
              <a:spcBef>
                <a:spcPts val="600"/>
              </a:spcBef>
              <a:spcAft>
                <a:spcPts val="0"/>
              </a:spcAft>
              <a:buSzPts val="1288"/>
              <a:buNone/>
              <a:defRPr sz="1400">
                <a:solidFill>
                  <a:srgbClr val="888888"/>
                </a:solidFill>
              </a:defRPr>
            </a:lvl4pPr>
            <a:lvl5pPr marL="2286000" lvl="4" indent="-228600" algn="l">
              <a:lnSpc>
                <a:spcPct val="150000"/>
              </a:lnSpc>
              <a:spcBef>
                <a:spcPts val="600"/>
              </a:spcBef>
              <a:spcAft>
                <a:spcPts val="0"/>
              </a:spcAft>
              <a:buSzPts val="1288"/>
              <a:buNone/>
              <a:defRPr sz="1400">
                <a:solidFill>
                  <a:srgbClr val="888888"/>
                </a:solidFill>
              </a:defRPr>
            </a:lvl5pPr>
            <a:lvl6pPr marL="2743200" lvl="5" indent="-228600" algn="l">
              <a:spcBef>
                <a:spcPts val="600"/>
              </a:spcBef>
              <a:spcAft>
                <a:spcPts val="0"/>
              </a:spcAft>
              <a:buSzPts val="1288"/>
              <a:buNone/>
              <a:defRPr sz="1400">
                <a:solidFill>
                  <a:srgbClr val="888888"/>
                </a:solidFill>
              </a:defRPr>
            </a:lvl6pPr>
            <a:lvl7pPr marL="3200400" lvl="6" indent="-228600" algn="l">
              <a:spcBef>
                <a:spcPts val="600"/>
              </a:spcBef>
              <a:spcAft>
                <a:spcPts val="0"/>
              </a:spcAft>
              <a:buSzPts val="1288"/>
              <a:buNone/>
              <a:defRPr sz="1400">
                <a:solidFill>
                  <a:srgbClr val="888888"/>
                </a:solidFill>
              </a:defRPr>
            </a:lvl7pPr>
            <a:lvl8pPr marL="3657600" lvl="7" indent="-228600" algn="l">
              <a:spcBef>
                <a:spcPts val="600"/>
              </a:spcBef>
              <a:spcAft>
                <a:spcPts val="0"/>
              </a:spcAft>
              <a:buSzPts val="1288"/>
              <a:buNone/>
              <a:defRPr sz="1400">
                <a:solidFill>
                  <a:srgbClr val="888888"/>
                </a:solidFill>
              </a:defRPr>
            </a:lvl8pPr>
            <a:lvl9pPr marL="4114800" lvl="8" indent="-228600" algn="l">
              <a:spcBef>
                <a:spcPts val="600"/>
              </a:spcBef>
              <a:spcAft>
                <a:spcPts val="600"/>
              </a:spcAft>
              <a:buSzPts val="1288"/>
              <a:buNone/>
              <a:defRPr sz="1400">
                <a:solidFill>
                  <a:srgbClr val="888888"/>
                </a:solidFill>
              </a:defRPr>
            </a:lvl9pPr>
          </a:lstStyle>
          <a:p>
            <a:endParaRPr/>
          </a:p>
        </p:txBody>
      </p:sp>
      <p:sp>
        <p:nvSpPr>
          <p:cNvPr id="100" name="Google Shape;100;p11"/>
          <p:cNvSpPr txBox="1">
            <a:spLocks noGrp="1"/>
          </p:cNvSpPr>
          <p:nvPr>
            <p:ph type="sldNum" idx="12"/>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01" name="Google Shape;101;p11"/>
          <p:cNvPicPr preferRelativeResize="0"/>
          <p:nvPr/>
        </p:nvPicPr>
        <p:blipFill rotWithShape="1">
          <a:blip r:embed="rId3">
            <a:alphaModFix/>
          </a:blip>
          <a:srcRect/>
          <a:stretch/>
        </p:blipFill>
        <p:spPr>
          <a:xfrm>
            <a:off x="10958381" y="6264801"/>
            <a:ext cx="252343" cy="252343"/>
          </a:xfrm>
          <a:prstGeom prst="rect">
            <a:avLst/>
          </a:prstGeom>
          <a:noFill/>
          <a:ln>
            <a:noFill/>
          </a:ln>
        </p:spPr>
      </p:pic>
      <p:pic>
        <p:nvPicPr>
          <p:cNvPr id="102" name="Google Shape;102;p11"/>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03" name="Google Shape;103;p11"/>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1"/>
        <p:cNvGrpSpPr/>
        <p:nvPr/>
      </p:nvGrpSpPr>
      <p:grpSpPr>
        <a:xfrm>
          <a:off x="0" y="0"/>
          <a:ext cx="0" cy="0"/>
          <a:chOff x="0" y="0"/>
          <a:chExt cx="0" cy="0"/>
        </a:xfrm>
      </p:grpSpPr>
      <p:sp>
        <p:nvSpPr>
          <p:cNvPr id="112" name="Google Shape;112;p13"/>
          <p:cNvSpPr txBox="1">
            <a:spLocks noGrp="1"/>
          </p:cNvSpPr>
          <p:nvPr>
            <p:ph type="title"/>
          </p:nvPr>
        </p:nvSpPr>
        <p:spPr>
          <a:xfrm>
            <a:off x="581193" y="1006454"/>
            <a:ext cx="11029616" cy="7115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3"/>
          <p:cNvSpPr txBox="1">
            <a:spLocks noGrp="1"/>
          </p:cNvSpPr>
          <p:nvPr>
            <p:ph type="body" idx="1"/>
          </p:nvPr>
        </p:nvSpPr>
        <p:spPr>
          <a:xfrm>
            <a:off x="887219" y="2250892"/>
            <a:ext cx="5087075" cy="536005"/>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14" name="Google Shape;114;p13"/>
          <p:cNvSpPr txBox="1">
            <a:spLocks noGrp="1"/>
          </p:cNvSpPr>
          <p:nvPr>
            <p:ph type="body" idx="2"/>
          </p:nvPr>
        </p:nvSpPr>
        <p:spPr>
          <a:xfrm>
            <a:off x="581194"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15" name="Google Shape;115;p13"/>
          <p:cNvSpPr txBox="1">
            <a:spLocks noGrp="1"/>
          </p:cNvSpPr>
          <p:nvPr>
            <p:ph type="body" idx="3"/>
          </p:nvPr>
        </p:nvSpPr>
        <p:spPr>
          <a:xfrm>
            <a:off x="6523735" y="2250892"/>
            <a:ext cx="5087073" cy="553373"/>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16" name="Google Shape;116;p13"/>
          <p:cNvSpPr txBox="1">
            <a:spLocks noGrp="1"/>
          </p:cNvSpPr>
          <p:nvPr>
            <p:ph type="body" idx="4"/>
          </p:nvPr>
        </p:nvSpPr>
        <p:spPr>
          <a:xfrm>
            <a:off x="6217709"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17" name="Google Shape;117;p13"/>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18" name="Google Shape;118;p13"/>
          <p:cNvPicPr preferRelativeResize="0"/>
          <p:nvPr/>
        </p:nvPicPr>
        <p:blipFill rotWithShape="1">
          <a:blip r:embed="rId2">
            <a:alphaModFix/>
          </a:blip>
          <a:srcRect/>
          <a:stretch/>
        </p:blipFill>
        <p:spPr>
          <a:xfrm>
            <a:off x="10958382" y="6264800"/>
            <a:ext cx="252343" cy="252343"/>
          </a:xfrm>
          <a:prstGeom prst="rect">
            <a:avLst/>
          </a:prstGeom>
          <a:noFill/>
          <a:ln>
            <a:noFill/>
          </a:ln>
        </p:spPr>
      </p:pic>
      <p:pic>
        <p:nvPicPr>
          <p:cNvPr id="119" name="Google Shape;119;p13"/>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120" name="Google Shape;120;p13"/>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21" name="Google Shape;121;p13"/>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5"/>
        <p:cNvGrpSpPr/>
        <p:nvPr/>
      </p:nvGrpSpPr>
      <p:grpSpPr>
        <a:xfrm>
          <a:off x="0" y="0"/>
          <a:ext cx="0" cy="0"/>
          <a:chOff x="0" y="0"/>
          <a:chExt cx="0" cy="0"/>
        </a:xfrm>
      </p:grpSpPr>
      <p:sp>
        <p:nvSpPr>
          <p:cNvPr id="166" name="Google Shape;166;p19"/>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Arial"/>
              <a:buNone/>
              <a:defRPr sz="24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19"/>
          <p:cNvSpPr>
            <a:spLocks noGrp="1"/>
          </p:cNvSpPr>
          <p:nvPr>
            <p:ph type="pic" idx="2"/>
          </p:nvPr>
        </p:nvSpPr>
        <p:spPr>
          <a:xfrm>
            <a:off x="447817" y="998021"/>
            <a:ext cx="11290859" cy="3158956"/>
          </a:xfrm>
          <a:prstGeom prst="rect">
            <a:avLst/>
          </a:prstGeom>
          <a:noFill/>
          <a:ln>
            <a:noFill/>
          </a:ln>
        </p:spPr>
      </p:sp>
      <p:sp>
        <p:nvSpPr>
          <p:cNvPr id="168" name="Google Shape;168;p19"/>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240"/>
              </a:spcBef>
              <a:spcAft>
                <a:spcPts val="0"/>
              </a:spcAft>
              <a:buSzPts val="1104"/>
              <a:buNone/>
              <a:defRPr sz="1200"/>
            </a:lvl1pPr>
            <a:lvl2pPr marL="914400" lvl="1" indent="-228600" algn="l">
              <a:lnSpc>
                <a:spcPct val="150000"/>
              </a:lnSpc>
              <a:spcBef>
                <a:spcPts val="600"/>
              </a:spcBef>
              <a:spcAft>
                <a:spcPts val="0"/>
              </a:spcAft>
              <a:buSzPts val="1104"/>
              <a:buNone/>
              <a:defRPr sz="12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69" name="Google Shape;169;p19"/>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70" name="Google Shape;170;p19"/>
          <p:cNvPicPr preferRelativeResize="0"/>
          <p:nvPr/>
        </p:nvPicPr>
        <p:blipFill rotWithShape="1">
          <a:blip r:embed="rId2">
            <a:alphaModFix/>
          </a:blip>
          <a:srcRect/>
          <a:stretch/>
        </p:blipFill>
        <p:spPr>
          <a:xfrm>
            <a:off x="10958382" y="6289526"/>
            <a:ext cx="252343" cy="252343"/>
          </a:xfrm>
          <a:prstGeom prst="rect">
            <a:avLst/>
          </a:prstGeom>
          <a:noFill/>
          <a:ln>
            <a:noFill/>
          </a:ln>
        </p:spPr>
      </p:pic>
      <p:pic>
        <p:nvPicPr>
          <p:cNvPr id="171" name="Google Shape;171;p19"/>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172" name="Google Shape;172;p19"/>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73" name="Google Shape;173;p19"/>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 cover">
  <p:cSld name="back cover">
    <p:spTree>
      <p:nvGrpSpPr>
        <p:cNvPr id="1" name="Shape 190"/>
        <p:cNvGrpSpPr/>
        <p:nvPr/>
      </p:nvGrpSpPr>
      <p:grpSpPr>
        <a:xfrm>
          <a:off x="0" y="0"/>
          <a:ext cx="0" cy="0"/>
          <a:chOff x="0" y="0"/>
          <a:chExt cx="0" cy="0"/>
        </a:xfrm>
      </p:grpSpPr>
      <p:sp>
        <p:nvSpPr>
          <p:cNvPr id="191" name="Google Shape;191;p22"/>
          <p:cNvSpPr/>
          <p:nvPr/>
        </p:nvSpPr>
        <p:spPr>
          <a:xfrm>
            <a:off x="0" y="0"/>
            <a:ext cx="12209103" cy="2194560"/>
          </a:xfrm>
          <a:prstGeom prst="rect">
            <a:avLst/>
          </a:prstGeom>
          <a:solidFill>
            <a:srgbClr val="0192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Gill Sans"/>
              <a:buNone/>
            </a:pPr>
            <a:endParaRPr sz="1800" b="0" i="0" u="none" strike="noStrike" cap="none">
              <a:solidFill>
                <a:srgbClr val="FFFFFF"/>
              </a:solidFill>
              <a:latin typeface="Arial"/>
              <a:ea typeface="Arial"/>
              <a:cs typeface="Arial"/>
              <a:sym typeface="Arial"/>
            </a:endParaRPr>
          </a:p>
        </p:txBody>
      </p:sp>
      <p:sp>
        <p:nvSpPr>
          <p:cNvPr id="192" name="Google Shape;192;p22"/>
          <p:cNvSpPr txBox="1">
            <a:spLocks noGrp="1"/>
          </p:cNvSpPr>
          <p:nvPr>
            <p:ph type="body" idx="1"/>
          </p:nvPr>
        </p:nvSpPr>
        <p:spPr>
          <a:xfrm>
            <a:off x="4437108" y="3929191"/>
            <a:ext cx="6560572"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400"/>
              </a:spcBef>
              <a:spcAft>
                <a:spcPts val="0"/>
              </a:spcAft>
              <a:buSzPts val="1840"/>
              <a:buNone/>
              <a:defRPr sz="20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193" name="Google Shape;193;p22"/>
          <p:cNvSpPr txBox="1"/>
          <p:nvPr/>
        </p:nvSpPr>
        <p:spPr>
          <a:xfrm>
            <a:off x="4437107" y="3216821"/>
            <a:ext cx="656057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19267"/>
              </a:buClr>
              <a:buSzPts val="3200"/>
              <a:buFont typeface="Arial"/>
              <a:buNone/>
            </a:pPr>
            <a:r>
              <a:rPr lang="en-GB" sz="3200" b="1" i="0" u="none" strike="noStrike" cap="none">
                <a:solidFill>
                  <a:srgbClr val="019267"/>
                </a:solidFill>
                <a:latin typeface="Arial"/>
                <a:ea typeface="Arial"/>
                <a:cs typeface="Arial"/>
                <a:sym typeface="Arial"/>
              </a:rPr>
              <a:t>Thank you!</a:t>
            </a:r>
            <a:endParaRPr/>
          </a:p>
        </p:txBody>
      </p:sp>
      <p:cxnSp>
        <p:nvCxnSpPr>
          <p:cNvPr id="194" name="Google Shape;194;p22"/>
          <p:cNvCxnSpPr/>
          <p:nvPr/>
        </p:nvCxnSpPr>
        <p:spPr>
          <a:xfrm>
            <a:off x="4078546" y="2797598"/>
            <a:ext cx="0" cy="3600000"/>
          </a:xfrm>
          <a:prstGeom prst="straightConnector1">
            <a:avLst/>
          </a:prstGeom>
          <a:noFill/>
          <a:ln w="15875" cap="flat" cmpd="sng">
            <a:solidFill>
              <a:srgbClr val="D8D8D8"/>
            </a:solidFill>
            <a:prstDash val="solid"/>
            <a:round/>
            <a:headEnd type="none" w="sm" len="sm"/>
            <a:tailEnd type="none" w="sm" len="sm"/>
          </a:ln>
        </p:spPr>
      </p:cxnSp>
      <p:sp>
        <p:nvSpPr>
          <p:cNvPr id="195" name="Google Shape;195;p22"/>
          <p:cNvSpPr txBox="1"/>
          <p:nvPr/>
        </p:nvSpPr>
        <p:spPr>
          <a:xfrm>
            <a:off x="522381" y="4045360"/>
            <a:ext cx="2953990" cy="2114778"/>
          </a:xfrm>
          <a:prstGeom prst="rect">
            <a:avLst/>
          </a:prstGeom>
          <a:noFill/>
          <a:ln>
            <a:noFill/>
          </a:ln>
        </p:spPr>
        <p:txBody>
          <a:bodyPr spcFirstLastPara="1" wrap="square" lIns="0" tIns="0" rIns="0" bIns="0" anchor="t" anchorCtr="0">
            <a:noAutofit/>
          </a:bodyPr>
          <a:lstStyle/>
          <a:p>
            <a:pPr marL="0" marR="0" lvl="0" indent="0" algn="just" rtl="0">
              <a:lnSpc>
                <a:spcPct val="15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NBS EduWORLD is funded by the European Union (Grant Agreement No. 101060525). Views and opinions expressed are however those of the author(s) only and do not necessarily reflect those of the European Union or the European Commission. Neither the European Union nor the granting authority can be held responsible for them.</a:t>
            </a:r>
            <a:endParaRPr/>
          </a:p>
        </p:txBody>
      </p:sp>
      <p:pic>
        <p:nvPicPr>
          <p:cNvPr id="196" name="Google Shape;196;p22"/>
          <p:cNvPicPr preferRelativeResize="0"/>
          <p:nvPr/>
        </p:nvPicPr>
        <p:blipFill rotWithShape="1">
          <a:blip r:embed="rId2">
            <a:alphaModFix/>
          </a:blip>
          <a:srcRect/>
          <a:stretch/>
        </p:blipFill>
        <p:spPr>
          <a:xfrm>
            <a:off x="4089968" y="368970"/>
            <a:ext cx="3935903" cy="1456620"/>
          </a:xfrm>
          <a:prstGeom prst="rect">
            <a:avLst/>
          </a:prstGeom>
          <a:noFill/>
          <a:ln>
            <a:noFill/>
          </a:ln>
        </p:spPr>
      </p:pic>
      <p:grpSp>
        <p:nvGrpSpPr>
          <p:cNvPr id="197" name="Google Shape;197;p22"/>
          <p:cNvGrpSpPr/>
          <p:nvPr/>
        </p:nvGrpSpPr>
        <p:grpSpPr>
          <a:xfrm>
            <a:off x="4437107" y="4717008"/>
            <a:ext cx="6806117" cy="1443130"/>
            <a:chOff x="613411" y="5159715"/>
            <a:chExt cx="6806117" cy="1443130"/>
          </a:xfrm>
        </p:grpSpPr>
        <p:sp>
          <p:nvSpPr>
            <p:cNvPr id="198" name="Google Shape;198;p22"/>
            <p:cNvSpPr txBox="1"/>
            <p:nvPr/>
          </p:nvSpPr>
          <p:spPr>
            <a:xfrm>
              <a:off x="613411" y="5159715"/>
              <a:ext cx="160401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19267"/>
                </a:buClr>
                <a:buSzPts val="1800"/>
                <a:buFont typeface="Arial"/>
                <a:buNone/>
              </a:pPr>
              <a:r>
                <a:rPr lang="en-GB" sz="1800" b="0" i="0" u="none" strike="noStrike" cap="none">
                  <a:solidFill>
                    <a:srgbClr val="019267"/>
                  </a:solidFill>
                  <a:latin typeface="Arial"/>
                  <a:ea typeface="Arial"/>
                  <a:cs typeface="Arial"/>
                  <a:sym typeface="Arial"/>
                </a:rPr>
                <a:t>Learn more:</a:t>
              </a:r>
              <a:endParaRPr/>
            </a:p>
          </p:txBody>
        </p:sp>
        <p:pic>
          <p:nvPicPr>
            <p:cNvPr id="199" name="Google Shape;199;p22"/>
            <p:cNvPicPr preferRelativeResize="0"/>
            <p:nvPr/>
          </p:nvPicPr>
          <p:blipFill rotWithShape="1">
            <a:blip r:embed="rId3">
              <a:alphaModFix/>
            </a:blip>
            <a:srcRect/>
            <a:stretch/>
          </p:blipFill>
          <p:spPr>
            <a:xfrm>
              <a:off x="4682160" y="5825341"/>
              <a:ext cx="334157" cy="270026"/>
            </a:xfrm>
            <a:prstGeom prst="rect">
              <a:avLst/>
            </a:prstGeom>
            <a:noFill/>
            <a:ln>
              <a:noFill/>
            </a:ln>
          </p:spPr>
        </p:pic>
        <p:sp>
          <p:nvSpPr>
            <p:cNvPr id="200" name="Google Shape;200;p22"/>
            <p:cNvSpPr txBox="1"/>
            <p:nvPr/>
          </p:nvSpPr>
          <p:spPr>
            <a:xfrm>
              <a:off x="4984053" y="5730449"/>
              <a:ext cx="243547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Arial"/>
                <a:buNone/>
              </a:pPr>
              <a:r>
                <a:rPr lang="en-GB" sz="1800" b="0" i="0" u="sng" strike="noStrike" cap="none">
                  <a:solidFill>
                    <a:schemeClr val="hlink"/>
                  </a:solidFill>
                  <a:latin typeface="Arial"/>
                  <a:ea typeface="Arial"/>
                  <a:cs typeface="Arial"/>
                  <a:sym typeface="Arial"/>
                  <a:hlinkClick r:id="rId4"/>
                </a:rPr>
                <a:t>@NBS_EduWORLD</a:t>
              </a:r>
              <a:endParaRPr sz="1800" b="0" i="0" u="none" strike="noStrike" cap="none">
                <a:solidFill>
                  <a:srgbClr val="7F7F7F"/>
                </a:solidFill>
                <a:latin typeface="Arial"/>
                <a:ea typeface="Arial"/>
                <a:cs typeface="Arial"/>
                <a:sym typeface="Arial"/>
              </a:endParaRPr>
            </a:p>
          </p:txBody>
        </p:sp>
        <p:sp>
          <p:nvSpPr>
            <p:cNvPr id="201" name="Google Shape;201;p22"/>
            <p:cNvSpPr/>
            <p:nvPr/>
          </p:nvSpPr>
          <p:spPr>
            <a:xfrm>
              <a:off x="1115330" y="5620489"/>
              <a:ext cx="2505814"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C897"/>
                </a:buClr>
                <a:buSzPts val="1800"/>
                <a:buFont typeface="Arial"/>
                <a:buNone/>
              </a:pPr>
              <a:r>
                <a:rPr lang="en-GB" sz="1800" b="0" i="0" u="sng" strike="noStrike" cap="none">
                  <a:solidFill>
                    <a:schemeClr val="hlink"/>
                  </a:solidFill>
                  <a:latin typeface="Arial"/>
                  <a:ea typeface="Arial"/>
                  <a:cs typeface="Arial"/>
                  <a:sym typeface="Arial"/>
                  <a:hlinkClick r:id="rId5"/>
                </a:rPr>
                <a:t>https://nbseduworld.eu</a:t>
              </a:r>
              <a:endParaRPr sz="1800" b="0" i="0" u="sng" strike="noStrike" cap="none">
                <a:solidFill>
                  <a:srgbClr val="00C897"/>
                </a:solidFill>
                <a:latin typeface="Arial"/>
                <a:ea typeface="Arial"/>
                <a:cs typeface="Arial"/>
                <a:sym typeface="Arial"/>
              </a:endParaRPr>
            </a:p>
          </p:txBody>
        </p:sp>
        <p:pic>
          <p:nvPicPr>
            <p:cNvPr id="202" name="Google Shape;202;p22"/>
            <p:cNvPicPr preferRelativeResize="0"/>
            <p:nvPr/>
          </p:nvPicPr>
          <p:blipFill rotWithShape="1">
            <a:blip r:embed="rId6">
              <a:alphaModFix/>
            </a:blip>
            <a:srcRect/>
            <a:stretch/>
          </p:blipFill>
          <p:spPr>
            <a:xfrm>
              <a:off x="724023" y="5623961"/>
              <a:ext cx="351584" cy="351584"/>
            </a:xfrm>
            <a:prstGeom prst="rect">
              <a:avLst/>
            </a:prstGeom>
            <a:noFill/>
            <a:ln>
              <a:noFill/>
            </a:ln>
          </p:spPr>
        </p:pic>
        <p:pic>
          <p:nvPicPr>
            <p:cNvPr id="203" name="Google Shape;203;p22"/>
            <p:cNvPicPr preferRelativeResize="0"/>
            <p:nvPr/>
          </p:nvPicPr>
          <p:blipFill rotWithShape="1">
            <a:blip r:embed="rId7">
              <a:alphaModFix/>
            </a:blip>
            <a:srcRect/>
            <a:stretch/>
          </p:blipFill>
          <p:spPr>
            <a:xfrm>
              <a:off x="4649897" y="5274380"/>
              <a:ext cx="369332" cy="369332"/>
            </a:xfrm>
            <a:prstGeom prst="rect">
              <a:avLst/>
            </a:prstGeom>
            <a:noFill/>
            <a:ln>
              <a:noFill/>
            </a:ln>
          </p:spPr>
        </p:pic>
        <p:sp>
          <p:nvSpPr>
            <p:cNvPr id="204" name="Google Shape;204;p22"/>
            <p:cNvSpPr txBox="1"/>
            <p:nvPr/>
          </p:nvSpPr>
          <p:spPr>
            <a:xfrm>
              <a:off x="5019229" y="5276817"/>
              <a:ext cx="207738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Arial"/>
                <a:buNone/>
              </a:pPr>
              <a:r>
                <a:rPr lang="en-GB" sz="1800" b="0" i="0" u="sng" strike="noStrike" cap="none">
                  <a:solidFill>
                    <a:schemeClr val="hlink"/>
                  </a:solidFill>
                  <a:latin typeface="Arial"/>
                  <a:ea typeface="Arial"/>
                  <a:cs typeface="Arial"/>
                  <a:sym typeface="Arial"/>
                  <a:hlinkClick r:id="rId8"/>
                </a:rPr>
                <a:t>NBS EduWORLD</a:t>
              </a:r>
              <a:endParaRPr sz="1800" b="0" i="0" u="sng" strike="noStrike" cap="none">
                <a:solidFill>
                  <a:srgbClr val="7F7F7F"/>
                </a:solidFill>
                <a:latin typeface="Arial"/>
                <a:ea typeface="Arial"/>
                <a:cs typeface="Arial"/>
                <a:sym typeface="Arial"/>
              </a:endParaRPr>
            </a:p>
          </p:txBody>
        </p:sp>
        <p:sp>
          <p:nvSpPr>
            <p:cNvPr id="205" name="Google Shape;205;p22"/>
            <p:cNvSpPr/>
            <p:nvPr/>
          </p:nvSpPr>
          <p:spPr>
            <a:xfrm>
              <a:off x="1115329" y="6099177"/>
              <a:ext cx="2419252"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4EF5"/>
                </a:buClr>
                <a:buSzPts val="1800"/>
                <a:buFont typeface="Arial"/>
                <a:buNone/>
              </a:pPr>
              <a:r>
                <a:rPr lang="en-GB" sz="1800" b="0" i="0" u="sng" strike="noStrike" cap="none">
                  <a:solidFill>
                    <a:schemeClr val="hlink"/>
                  </a:solidFill>
                  <a:latin typeface="Arial"/>
                  <a:ea typeface="Arial"/>
                  <a:cs typeface="Arial"/>
                  <a:sym typeface="Arial"/>
                  <a:hlinkClick r:id="rId9"/>
                </a:rPr>
                <a:t>info@nbseduworld.eu</a:t>
              </a:r>
              <a:endParaRPr sz="1800" b="0" i="0" u="sng" strike="noStrike" cap="none">
                <a:solidFill>
                  <a:srgbClr val="004EF5"/>
                </a:solidFill>
                <a:latin typeface="Arial"/>
                <a:ea typeface="Arial"/>
                <a:cs typeface="Arial"/>
                <a:sym typeface="Arial"/>
              </a:endParaRPr>
            </a:p>
          </p:txBody>
        </p:sp>
        <p:pic>
          <p:nvPicPr>
            <p:cNvPr id="206" name="Google Shape;206;p22"/>
            <p:cNvPicPr preferRelativeResize="0"/>
            <p:nvPr/>
          </p:nvPicPr>
          <p:blipFill rotWithShape="1">
            <a:blip r:embed="rId10">
              <a:alphaModFix/>
            </a:blip>
            <a:srcRect/>
            <a:stretch/>
          </p:blipFill>
          <p:spPr>
            <a:xfrm>
              <a:off x="713459" y="6122433"/>
              <a:ext cx="362148" cy="362148"/>
            </a:xfrm>
            <a:prstGeom prst="rect">
              <a:avLst/>
            </a:prstGeom>
            <a:noFill/>
            <a:ln>
              <a:noFill/>
            </a:ln>
          </p:spPr>
        </p:pic>
        <p:sp>
          <p:nvSpPr>
            <p:cNvPr id="207" name="Google Shape;207;p22"/>
            <p:cNvSpPr txBox="1"/>
            <p:nvPr/>
          </p:nvSpPr>
          <p:spPr>
            <a:xfrm>
              <a:off x="5019229" y="6233513"/>
              <a:ext cx="207738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Arial"/>
                <a:buNone/>
              </a:pPr>
              <a:r>
                <a:rPr lang="en-GB" sz="1800" b="0" i="0" u="sng" strike="noStrike" cap="none">
                  <a:solidFill>
                    <a:schemeClr val="hlink"/>
                  </a:solidFill>
                  <a:latin typeface="Arial"/>
                  <a:ea typeface="Arial"/>
                  <a:cs typeface="Arial"/>
                  <a:sym typeface="Arial"/>
                  <a:hlinkClick r:id="rId11"/>
                </a:rPr>
                <a:t>NBS EDUWORLD</a:t>
              </a:r>
              <a:endParaRPr sz="1800" b="0" i="0" u="none" strike="noStrike" cap="none">
                <a:solidFill>
                  <a:srgbClr val="7F7F7F"/>
                </a:solidFill>
                <a:latin typeface="Arial"/>
                <a:ea typeface="Arial"/>
                <a:cs typeface="Arial"/>
                <a:sym typeface="Arial"/>
              </a:endParaRPr>
            </a:p>
          </p:txBody>
        </p:sp>
        <p:pic>
          <p:nvPicPr>
            <p:cNvPr id="208" name="Google Shape;208;p22"/>
            <p:cNvPicPr preferRelativeResize="0"/>
            <p:nvPr/>
          </p:nvPicPr>
          <p:blipFill rotWithShape="1">
            <a:blip r:embed="rId12">
              <a:alphaModFix/>
            </a:blip>
            <a:srcRect/>
            <a:stretch/>
          </p:blipFill>
          <p:spPr>
            <a:xfrm>
              <a:off x="4682160" y="6247962"/>
              <a:ext cx="335887" cy="335887"/>
            </a:xfrm>
            <a:prstGeom prst="rect">
              <a:avLst/>
            </a:prstGeom>
            <a:noFill/>
            <a:ln>
              <a:noFill/>
            </a:ln>
          </p:spPr>
        </p:pic>
      </p:grpSp>
      <p:pic>
        <p:nvPicPr>
          <p:cNvPr id="209" name="Google Shape;209;p22"/>
          <p:cNvPicPr preferRelativeResize="0"/>
          <p:nvPr/>
        </p:nvPicPr>
        <p:blipFill rotWithShape="1">
          <a:blip r:embed="rId13">
            <a:alphaModFix/>
          </a:blip>
          <a:srcRect/>
          <a:stretch/>
        </p:blipFill>
        <p:spPr>
          <a:xfrm>
            <a:off x="520647" y="3216821"/>
            <a:ext cx="3088727" cy="648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86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bg>
      <p:bgPr>
        <a:blipFill>
          <a:blip r:embed="rId2">
            <a:alphaModFix amt="50000"/>
          </a:blip>
          <a:stretch>
            <a:fillRect/>
          </a:stretch>
        </a:blipFill>
        <a:effectLst/>
      </p:bgPr>
    </p:bg>
    <p:spTree>
      <p:nvGrpSpPr>
        <p:cNvPr id="1" name="Shape 150"/>
        <p:cNvGrpSpPr/>
        <p:nvPr/>
      </p:nvGrpSpPr>
      <p:grpSpPr>
        <a:xfrm>
          <a:off x="0" y="0"/>
          <a:ext cx="0" cy="0"/>
          <a:chOff x="0" y="0"/>
          <a:chExt cx="0" cy="0"/>
        </a:xfrm>
      </p:grpSpPr>
      <p:sp>
        <p:nvSpPr>
          <p:cNvPr id="151" name="Google Shape;151;p17"/>
          <p:cNvSpPr/>
          <p:nvPr/>
        </p:nvSpPr>
        <p:spPr>
          <a:xfrm>
            <a:off x="447817" y="5141973"/>
            <a:ext cx="11298200" cy="1274702"/>
          </a:xfrm>
          <a:prstGeom prst="rect">
            <a:avLst/>
          </a:prstGeom>
          <a:solidFill>
            <a:srgbClr val="019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7"/>
          <p:cNvSpPr txBox="1">
            <a:spLocks noGrp="1"/>
          </p:cNvSpPr>
          <p:nvPr>
            <p:ph type="title"/>
          </p:nvPr>
        </p:nvSpPr>
        <p:spPr>
          <a:xfrm>
            <a:off x="581192" y="5262296"/>
            <a:ext cx="4909445" cy="68951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2000"/>
              <a:buFont typeface="Arial"/>
              <a:buNone/>
              <a:defRPr sz="2000" b="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17"/>
          <p:cNvSpPr txBox="1">
            <a:spLocks noGrp="1"/>
          </p:cNvSpPr>
          <p:nvPr>
            <p:ph type="body" idx="1"/>
          </p:nvPr>
        </p:nvSpPr>
        <p:spPr>
          <a:xfrm>
            <a:off x="447816" y="900682"/>
            <a:ext cx="11292840" cy="3905318"/>
          </a:xfrm>
          <a:prstGeom prst="rect">
            <a:avLst/>
          </a:prstGeom>
          <a:noFill/>
          <a:ln>
            <a:noFill/>
          </a:ln>
        </p:spPr>
        <p:txBody>
          <a:bodyPr spcFirstLastPara="1" wrap="square" lIns="91425" tIns="45700" rIns="91425" bIns="45700" anchor="ctr" anchorCtr="0">
            <a:normAutofit/>
          </a:bodyPr>
          <a:lstStyle>
            <a:lvl1pPr marL="457200" lvl="0" indent="-345440" algn="l">
              <a:lnSpc>
                <a:spcPct val="150000"/>
              </a:lnSpc>
              <a:spcBef>
                <a:spcPts val="400"/>
              </a:spcBef>
              <a:spcAft>
                <a:spcPts val="0"/>
              </a:spcAft>
              <a:buSzPts val="1840"/>
              <a:buChar char="◼"/>
              <a:defRPr sz="2000">
                <a:solidFill>
                  <a:schemeClr val="dk2"/>
                </a:solidFill>
              </a:defRPr>
            </a:lvl1pPr>
            <a:lvl2pPr marL="914400" lvl="1" indent="-333756" algn="l">
              <a:lnSpc>
                <a:spcPct val="150000"/>
              </a:lnSpc>
              <a:spcBef>
                <a:spcPts val="600"/>
              </a:spcBef>
              <a:spcAft>
                <a:spcPts val="0"/>
              </a:spcAft>
              <a:buSzPts val="1656"/>
              <a:buChar char="◼"/>
              <a:defRPr sz="1800">
                <a:solidFill>
                  <a:schemeClr val="dk2"/>
                </a:solidFill>
              </a:defRPr>
            </a:lvl2pPr>
            <a:lvl3pPr marL="1371600" lvl="2" indent="-322072" algn="l">
              <a:lnSpc>
                <a:spcPct val="150000"/>
              </a:lnSpc>
              <a:spcBef>
                <a:spcPts val="600"/>
              </a:spcBef>
              <a:spcAft>
                <a:spcPts val="0"/>
              </a:spcAft>
              <a:buSzPts val="1472"/>
              <a:buChar char="◼"/>
              <a:defRPr sz="1600">
                <a:solidFill>
                  <a:schemeClr val="dk2"/>
                </a:solidFill>
              </a:defRPr>
            </a:lvl3pPr>
            <a:lvl4pPr marL="1828800" lvl="3" indent="-310388" algn="l">
              <a:lnSpc>
                <a:spcPct val="150000"/>
              </a:lnSpc>
              <a:spcBef>
                <a:spcPts val="600"/>
              </a:spcBef>
              <a:spcAft>
                <a:spcPts val="0"/>
              </a:spcAft>
              <a:buSzPts val="1288"/>
              <a:buChar char="◼"/>
              <a:defRPr sz="1400">
                <a:solidFill>
                  <a:schemeClr val="dk2"/>
                </a:solidFill>
              </a:defRPr>
            </a:lvl4pPr>
            <a:lvl5pPr marL="2286000" lvl="4" indent="-310388" algn="l">
              <a:lnSpc>
                <a:spcPct val="150000"/>
              </a:lnSpc>
              <a:spcBef>
                <a:spcPts val="600"/>
              </a:spcBef>
              <a:spcAft>
                <a:spcPts val="0"/>
              </a:spcAft>
              <a:buSzPts val="1288"/>
              <a:buChar char="◼"/>
              <a:defRPr sz="1400">
                <a:solidFill>
                  <a:schemeClr val="dk2"/>
                </a:solidFill>
              </a:defRPr>
            </a:lvl5pPr>
            <a:lvl6pPr marL="2743200" lvl="5" indent="-310388" algn="l">
              <a:spcBef>
                <a:spcPts val="600"/>
              </a:spcBef>
              <a:spcAft>
                <a:spcPts val="0"/>
              </a:spcAft>
              <a:buSzPts val="1288"/>
              <a:buChar char="◼"/>
              <a:defRPr sz="1400">
                <a:solidFill>
                  <a:schemeClr val="dk2"/>
                </a:solidFill>
              </a:defRPr>
            </a:lvl6pPr>
            <a:lvl7pPr marL="3200400" lvl="6" indent="-310388" algn="l">
              <a:spcBef>
                <a:spcPts val="600"/>
              </a:spcBef>
              <a:spcAft>
                <a:spcPts val="0"/>
              </a:spcAft>
              <a:buSzPts val="1288"/>
              <a:buChar char="◼"/>
              <a:defRPr sz="1400">
                <a:solidFill>
                  <a:schemeClr val="dk2"/>
                </a:solidFill>
              </a:defRPr>
            </a:lvl7pPr>
            <a:lvl8pPr marL="3657600" lvl="7" indent="-310388" algn="l">
              <a:spcBef>
                <a:spcPts val="600"/>
              </a:spcBef>
              <a:spcAft>
                <a:spcPts val="0"/>
              </a:spcAft>
              <a:buSzPts val="1288"/>
              <a:buChar char="◼"/>
              <a:defRPr sz="1400">
                <a:solidFill>
                  <a:schemeClr val="dk2"/>
                </a:solidFill>
              </a:defRPr>
            </a:lvl8pPr>
            <a:lvl9pPr marL="4114800" lvl="8" indent="-310388" algn="l">
              <a:spcBef>
                <a:spcPts val="600"/>
              </a:spcBef>
              <a:spcAft>
                <a:spcPts val="600"/>
              </a:spcAft>
              <a:buSzPts val="1288"/>
              <a:buChar char="◼"/>
              <a:defRPr sz="1400">
                <a:solidFill>
                  <a:schemeClr val="dk2"/>
                </a:solidFill>
              </a:defRPr>
            </a:lvl9pPr>
          </a:lstStyle>
          <a:p>
            <a:endParaRPr/>
          </a:p>
        </p:txBody>
      </p:sp>
      <p:sp>
        <p:nvSpPr>
          <p:cNvPr id="154" name="Google Shape;154;p17"/>
          <p:cNvSpPr txBox="1">
            <a:spLocks noGrp="1"/>
          </p:cNvSpPr>
          <p:nvPr>
            <p:ph type="body" idx="2"/>
          </p:nvPr>
        </p:nvSpPr>
        <p:spPr>
          <a:xfrm>
            <a:off x="5740823" y="5262296"/>
            <a:ext cx="5869987" cy="689515"/>
          </a:xfrm>
          <a:prstGeom prst="rect">
            <a:avLst/>
          </a:prstGeom>
          <a:noFill/>
          <a:ln>
            <a:noFill/>
          </a:ln>
        </p:spPr>
        <p:txBody>
          <a:bodyPr spcFirstLastPara="1" wrap="square" lIns="91425" tIns="45700" rIns="91425" bIns="45700" anchor="ctr" anchorCtr="0">
            <a:normAutofit/>
          </a:bodyPr>
          <a:lstStyle>
            <a:lvl1pPr marL="457200" lvl="0" indent="-228600" algn="r">
              <a:lnSpc>
                <a:spcPct val="150000"/>
              </a:lnSpc>
              <a:spcBef>
                <a:spcPts val="220"/>
              </a:spcBef>
              <a:spcAft>
                <a:spcPts val="0"/>
              </a:spcAft>
              <a:buSzPts val="1012"/>
              <a:buNone/>
              <a:defRPr sz="1100">
                <a:solidFill>
                  <a:schemeClr val="lt1"/>
                </a:solidFill>
              </a:defRPr>
            </a:lvl1pPr>
            <a:lvl2pPr marL="914400" lvl="1" indent="-228600" algn="l">
              <a:lnSpc>
                <a:spcPct val="150000"/>
              </a:lnSpc>
              <a:spcBef>
                <a:spcPts val="600"/>
              </a:spcBef>
              <a:spcAft>
                <a:spcPts val="0"/>
              </a:spcAft>
              <a:buSzPts val="1012"/>
              <a:buNone/>
              <a:defRPr sz="11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55" name="Google Shape;155;p17"/>
          <p:cNvSpPr txBox="1">
            <a:spLocks noGrp="1"/>
          </p:cNvSpPr>
          <p:nvPr>
            <p:ph type="sldNum" idx="12"/>
          </p:nvPr>
        </p:nvSpPr>
        <p:spPr>
          <a:xfrm>
            <a:off x="10558300" y="600168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chemeClr val="lt1"/>
                </a:solidFill>
                <a:latin typeface="Gill Sans"/>
                <a:ea typeface="Gill Sans"/>
                <a:cs typeface="Gill Sans"/>
                <a:sym typeface="Gill Sans"/>
              </a:defRPr>
            </a:lvl1pPr>
            <a:lvl2pPr marL="0" lvl="1" indent="0" algn="r">
              <a:spcBef>
                <a:spcPts val="0"/>
              </a:spcBef>
              <a:buNone/>
              <a:defRPr sz="900">
                <a:solidFill>
                  <a:schemeClr val="lt1"/>
                </a:solidFill>
                <a:latin typeface="Gill Sans"/>
                <a:ea typeface="Gill Sans"/>
                <a:cs typeface="Gill Sans"/>
                <a:sym typeface="Gill Sans"/>
              </a:defRPr>
            </a:lvl2pPr>
            <a:lvl3pPr marL="0" lvl="2" indent="0" algn="r">
              <a:spcBef>
                <a:spcPts val="0"/>
              </a:spcBef>
              <a:buNone/>
              <a:defRPr sz="900">
                <a:solidFill>
                  <a:schemeClr val="lt1"/>
                </a:solidFill>
                <a:latin typeface="Gill Sans"/>
                <a:ea typeface="Gill Sans"/>
                <a:cs typeface="Gill Sans"/>
                <a:sym typeface="Gill Sans"/>
              </a:defRPr>
            </a:lvl3pPr>
            <a:lvl4pPr marL="0" lvl="3" indent="0" algn="r">
              <a:spcBef>
                <a:spcPts val="0"/>
              </a:spcBef>
              <a:buNone/>
              <a:defRPr sz="900">
                <a:solidFill>
                  <a:schemeClr val="lt1"/>
                </a:solidFill>
                <a:latin typeface="Gill Sans"/>
                <a:ea typeface="Gill Sans"/>
                <a:cs typeface="Gill Sans"/>
                <a:sym typeface="Gill Sans"/>
              </a:defRPr>
            </a:lvl4pPr>
            <a:lvl5pPr marL="0" lvl="4" indent="0" algn="r">
              <a:spcBef>
                <a:spcPts val="0"/>
              </a:spcBef>
              <a:buNone/>
              <a:defRPr sz="900">
                <a:solidFill>
                  <a:schemeClr val="lt1"/>
                </a:solidFill>
                <a:latin typeface="Gill Sans"/>
                <a:ea typeface="Gill Sans"/>
                <a:cs typeface="Gill Sans"/>
                <a:sym typeface="Gill Sans"/>
              </a:defRPr>
            </a:lvl5pPr>
            <a:lvl6pPr marL="0" lvl="5" indent="0" algn="r">
              <a:spcBef>
                <a:spcPts val="0"/>
              </a:spcBef>
              <a:buNone/>
              <a:defRPr sz="900">
                <a:solidFill>
                  <a:schemeClr val="lt1"/>
                </a:solidFill>
                <a:latin typeface="Gill Sans"/>
                <a:ea typeface="Gill Sans"/>
                <a:cs typeface="Gill Sans"/>
                <a:sym typeface="Gill Sans"/>
              </a:defRPr>
            </a:lvl6pPr>
            <a:lvl7pPr marL="0" lvl="6" indent="0" algn="r">
              <a:spcBef>
                <a:spcPts val="0"/>
              </a:spcBef>
              <a:buNone/>
              <a:defRPr sz="900">
                <a:solidFill>
                  <a:schemeClr val="lt1"/>
                </a:solidFill>
                <a:latin typeface="Gill Sans"/>
                <a:ea typeface="Gill Sans"/>
                <a:cs typeface="Gill Sans"/>
                <a:sym typeface="Gill Sans"/>
              </a:defRPr>
            </a:lvl7pPr>
            <a:lvl8pPr marL="0" lvl="7" indent="0" algn="r">
              <a:spcBef>
                <a:spcPts val="0"/>
              </a:spcBef>
              <a:buNone/>
              <a:defRPr sz="900">
                <a:solidFill>
                  <a:schemeClr val="lt1"/>
                </a:solidFill>
                <a:latin typeface="Gill Sans"/>
                <a:ea typeface="Gill Sans"/>
                <a:cs typeface="Gill Sans"/>
                <a:sym typeface="Gill Sans"/>
              </a:defRPr>
            </a:lvl8pPr>
            <a:lvl9pPr marL="0" lvl="8" indent="0" algn="r">
              <a:spcBef>
                <a:spcPts val="0"/>
              </a:spcBef>
              <a:buNone/>
              <a:defRPr sz="900">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pic>
        <p:nvPicPr>
          <p:cNvPr id="156" name="Google Shape;156;p17"/>
          <p:cNvPicPr preferRelativeResize="0"/>
          <p:nvPr/>
        </p:nvPicPr>
        <p:blipFill rotWithShape="1">
          <a:blip r:embed="rId3">
            <a:alphaModFix/>
          </a:blip>
          <a:srcRect/>
          <a:stretch/>
        </p:blipFill>
        <p:spPr>
          <a:xfrm>
            <a:off x="446534" y="138953"/>
            <a:ext cx="1945497" cy="720000"/>
          </a:xfrm>
          <a:prstGeom prst="rect">
            <a:avLst/>
          </a:prstGeom>
          <a:noFill/>
          <a:ln>
            <a:noFill/>
          </a:ln>
        </p:spPr>
      </p:pic>
    </p:spTree>
    <p:extLst>
      <p:ext uri="{BB962C8B-B14F-4D97-AF65-F5344CB8AC3E}">
        <p14:creationId xmlns:p14="http://schemas.microsoft.com/office/powerpoint/2010/main" val="2863611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68"/>
        <p:cNvGrpSpPr/>
        <p:nvPr/>
      </p:nvGrpSpPr>
      <p:grpSpPr>
        <a:xfrm>
          <a:off x="0" y="0"/>
          <a:ext cx="0" cy="0"/>
          <a:chOff x="0" y="0"/>
          <a:chExt cx="0" cy="0"/>
        </a:xfrm>
      </p:grpSpPr>
      <p:sp>
        <p:nvSpPr>
          <p:cNvPr id="69" name="Google Shape;69;p8"/>
          <p:cNvSpPr txBox="1">
            <a:spLocks noGrp="1"/>
          </p:cNvSpPr>
          <p:nvPr>
            <p:ph type="title"/>
          </p:nvPr>
        </p:nvSpPr>
        <p:spPr>
          <a:xfrm>
            <a:off x="581192" y="963494"/>
            <a:ext cx="11029616" cy="75246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Clr>
                <a:srgbClr val="00C897"/>
              </a:buClr>
              <a:buSzPts val="1656"/>
              <a:buChar char="◼"/>
              <a:defRPr/>
            </a:lvl1pPr>
            <a:lvl2pPr marL="914400" lvl="1" indent="-322072" algn="l">
              <a:lnSpc>
                <a:spcPct val="150000"/>
              </a:lnSpc>
              <a:spcBef>
                <a:spcPts val="600"/>
              </a:spcBef>
              <a:spcAft>
                <a:spcPts val="0"/>
              </a:spcAft>
              <a:buClr>
                <a:srgbClr val="00C897"/>
              </a:buClr>
              <a:buSzPts val="1472"/>
              <a:buChar char="◼"/>
              <a:defRPr/>
            </a:lvl2pPr>
            <a:lvl3pPr marL="1371600" lvl="2" indent="-310388" algn="l">
              <a:lnSpc>
                <a:spcPct val="150000"/>
              </a:lnSpc>
              <a:spcBef>
                <a:spcPts val="600"/>
              </a:spcBef>
              <a:spcAft>
                <a:spcPts val="0"/>
              </a:spcAft>
              <a:buClr>
                <a:srgbClr val="00C897"/>
              </a:buClr>
              <a:buSzPts val="1288"/>
              <a:buChar char="◼"/>
              <a:defRPr/>
            </a:lvl3pPr>
            <a:lvl4pPr marL="1828800" lvl="3" indent="-298703" algn="l">
              <a:lnSpc>
                <a:spcPct val="150000"/>
              </a:lnSpc>
              <a:spcBef>
                <a:spcPts val="600"/>
              </a:spcBef>
              <a:spcAft>
                <a:spcPts val="0"/>
              </a:spcAft>
              <a:buClr>
                <a:srgbClr val="00C897"/>
              </a:buClr>
              <a:buSzPts val="1104"/>
              <a:buChar char="◼"/>
              <a:defRPr/>
            </a:lvl4pPr>
            <a:lvl5pPr marL="2286000" lvl="4" indent="-298704" algn="l">
              <a:lnSpc>
                <a:spcPct val="150000"/>
              </a:lnSpc>
              <a:spcBef>
                <a:spcPts val="600"/>
              </a:spcBef>
              <a:spcAft>
                <a:spcPts val="0"/>
              </a:spcAft>
              <a:buClr>
                <a:srgbClr val="00C897"/>
              </a:buClr>
              <a:buSzPts val="1104"/>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71" name="Google Shape;71;p8"/>
          <p:cNvSpPr txBox="1">
            <a:spLocks noGrp="1"/>
          </p:cNvSpPr>
          <p:nvPr>
            <p:ph type="sldNum" idx="12"/>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72" name="Google Shape;72;p8"/>
          <p:cNvPicPr preferRelativeResize="0"/>
          <p:nvPr/>
        </p:nvPicPr>
        <p:blipFill rotWithShape="1">
          <a:blip r:embed="rId2">
            <a:alphaModFix/>
          </a:blip>
          <a:srcRect/>
          <a:stretch/>
        </p:blipFill>
        <p:spPr>
          <a:xfrm>
            <a:off x="10958381" y="6264801"/>
            <a:ext cx="252343" cy="252343"/>
          </a:xfrm>
          <a:prstGeom prst="rect">
            <a:avLst/>
          </a:prstGeom>
          <a:noFill/>
          <a:ln>
            <a:noFill/>
          </a:ln>
        </p:spPr>
      </p:pic>
      <p:pic>
        <p:nvPicPr>
          <p:cNvPr id="73" name="Google Shape;73;p8"/>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74" name="Google Shape;74;p8"/>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75" name="Google Shape;75;p8"/>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extLst>
      <p:ext uri="{BB962C8B-B14F-4D97-AF65-F5344CB8AC3E}">
        <p14:creationId xmlns:p14="http://schemas.microsoft.com/office/powerpoint/2010/main" val="3152631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Comparison">
  <p:cSld name="2_Comparison">
    <p:bg>
      <p:bgPr>
        <a:blipFill>
          <a:blip r:embed="rId2">
            <a:alphaModFix amt="50000"/>
          </a:blip>
          <a:stretch>
            <a:fillRect/>
          </a:stretch>
        </a:blipFill>
        <a:effectLst/>
      </p:bgPr>
    </p:bg>
    <p:spTree>
      <p:nvGrpSpPr>
        <p:cNvPr id="1" name="Shape 122"/>
        <p:cNvGrpSpPr/>
        <p:nvPr/>
      </p:nvGrpSpPr>
      <p:grpSpPr>
        <a:xfrm>
          <a:off x="0" y="0"/>
          <a:ext cx="0" cy="0"/>
          <a:chOff x="0" y="0"/>
          <a:chExt cx="0" cy="0"/>
        </a:xfrm>
      </p:grpSpPr>
      <p:sp>
        <p:nvSpPr>
          <p:cNvPr id="123" name="Google Shape;123;p14"/>
          <p:cNvSpPr txBox="1">
            <a:spLocks noGrp="1"/>
          </p:cNvSpPr>
          <p:nvPr>
            <p:ph type="title"/>
          </p:nvPr>
        </p:nvSpPr>
        <p:spPr>
          <a:xfrm>
            <a:off x="581193" y="1006454"/>
            <a:ext cx="11029616" cy="7115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4"/>
          <p:cNvSpPr txBox="1">
            <a:spLocks noGrp="1"/>
          </p:cNvSpPr>
          <p:nvPr>
            <p:ph type="body" idx="1"/>
          </p:nvPr>
        </p:nvSpPr>
        <p:spPr>
          <a:xfrm>
            <a:off x="887219" y="2250892"/>
            <a:ext cx="5087075" cy="536005"/>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25" name="Google Shape;125;p14"/>
          <p:cNvSpPr txBox="1">
            <a:spLocks noGrp="1"/>
          </p:cNvSpPr>
          <p:nvPr>
            <p:ph type="body" idx="2"/>
          </p:nvPr>
        </p:nvSpPr>
        <p:spPr>
          <a:xfrm>
            <a:off x="581194"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26" name="Google Shape;126;p14"/>
          <p:cNvSpPr txBox="1">
            <a:spLocks noGrp="1"/>
          </p:cNvSpPr>
          <p:nvPr>
            <p:ph type="body" idx="3"/>
          </p:nvPr>
        </p:nvSpPr>
        <p:spPr>
          <a:xfrm>
            <a:off x="6523735" y="2250892"/>
            <a:ext cx="5087073" cy="553373"/>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27" name="Google Shape;127;p14"/>
          <p:cNvSpPr txBox="1">
            <a:spLocks noGrp="1"/>
          </p:cNvSpPr>
          <p:nvPr>
            <p:ph type="body" idx="4"/>
          </p:nvPr>
        </p:nvSpPr>
        <p:spPr>
          <a:xfrm>
            <a:off x="6217709"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28" name="Google Shape;128;p14"/>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29" name="Google Shape;129;p14"/>
          <p:cNvPicPr preferRelativeResize="0"/>
          <p:nvPr/>
        </p:nvPicPr>
        <p:blipFill rotWithShape="1">
          <a:blip r:embed="rId3">
            <a:alphaModFix/>
          </a:blip>
          <a:srcRect/>
          <a:stretch/>
        </p:blipFill>
        <p:spPr>
          <a:xfrm>
            <a:off x="10958382" y="6264800"/>
            <a:ext cx="252343" cy="252343"/>
          </a:xfrm>
          <a:prstGeom prst="rect">
            <a:avLst/>
          </a:prstGeom>
          <a:noFill/>
          <a:ln>
            <a:noFill/>
          </a:ln>
        </p:spPr>
      </p:pic>
      <p:pic>
        <p:nvPicPr>
          <p:cNvPr id="130" name="Google Shape;130;p14"/>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31" name="Google Shape;131;p14"/>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extLst>
      <p:ext uri="{BB962C8B-B14F-4D97-AF65-F5344CB8AC3E}">
        <p14:creationId xmlns:p14="http://schemas.microsoft.com/office/powerpoint/2010/main" val="3872610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81192" y="944676"/>
            <a:ext cx="11029616" cy="950002"/>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rgbClr val="019266"/>
              </a:buClr>
              <a:buSzPts val="2800"/>
              <a:buFont typeface="Arial"/>
              <a:buNone/>
              <a:defRPr sz="2800" b="0" i="0" u="none" strike="noStrike" cap="none">
                <a:solidFill>
                  <a:srgbClr val="019266"/>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 name="Google Shape;11;p1"/>
          <p:cNvSpPr txBox="1">
            <a:spLocks noGrp="1"/>
          </p:cNvSpPr>
          <p:nvPr>
            <p:ph type="body" idx="1"/>
          </p:nvPr>
        </p:nvSpPr>
        <p:spPr>
          <a:xfrm>
            <a:off x="581192" y="2336003"/>
            <a:ext cx="11029616" cy="3522794"/>
          </a:xfrm>
          <a:prstGeom prst="rect">
            <a:avLst/>
          </a:prstGeom>
          <a:noFill/>
          <a:ln>
            <a:noFill/>
          </a:ln>
        </p:spPr>
        <p:txBody>
          <a:bodyPr spcFirstLastPara="1" wrap="square" lIns="91425" tIns="45700" rIns="91425" bIns="45700" anchor="ctr" anchorCtr="0">
            <a:normAutofit/>
          </a:bodyPr>
          <a:lstStyle>
            <a:lvl1pPr marL="457200" marR="0" lvl="0" indent="-333756" algn="l" rtl="0">
              <a:lnSpc>
                <a:spcPct val="150000"/>
              </a:lnSpc>
              <a:spcBef>
                <a:spcPts val="360"/>
              </a:spcBef>
              <a:spcAft>
                <a:spcPts val="0"/>
              </a:spcAft>
              <a:buClr>
                <a:srgbClr val="00C897"/>
              </a:buClr>
              <a:buSzPts val="1656"/>
              <a:buFont typeface="Noto Sans Symbols"/>
              <a:buChar char="◼"/>
              <a:defRPr sz="1800" b="0" i="0" u="none" strike="noStrike" cap="none">
                <a:solidFill>
                  <a:schemeClr val="dk2"/>
                </a:solidFill>
                <a:latin typeface="Arial"/>
                <a:ea typeface="Arial"/>
                <a:cs typeface="Arial"/>
                <a:sym typeface="Arial"/>
              </a:defRPr>
            </a:lvl1pPr>
            <a:lvl2pPr marL="914400" marR="0" lvl="1" indent="-322072" algn="l" rtl="0">
              <a:lnSpc>
                <a:spcPct val="150000"/>
              </a:lnSpc>
              <a:spcBef>
                <a:spcPts val="600"/>
              </a:spcBef>
              <a:spcAft>
                <a:spcPts val="0"/>
              </a:spcAft>
              <a:buClr>
                <a:srgbClr val="00C897"/>
              </a:buClr>
              <a:buSzPts val="1472"/>
              <a:buFont typeface="Noto Sans Symbols"/>
              <a:buChar char="◼"/>
              <a:defRPr sz="1600" b="0" i="0" u="none" strike="noStrike" cap="none">
                <a:solidFill>
                  <a:schemeClr val="dk2"/>
                </a:solidFill>
                <a:latin typeface="Arial"/>
                <a:ea typeface="Arial"/>
                <a:cs typeface="Arial"/>
                <a:sym typeface="Arial"/>
              </a:defRPr>
            </a:lvl2pPr>
            <a:lvl3pPr marL="1371600" marR="0" lvl="2" indent="-310388" algn="l" rtl="0">
              <a:lnSpc>
                <a:spcPct val="150000"/>
              </a:lnSpc>
              <a:spcBef>
                <a:spcPts val="600"/>
              </a:spcBef>
              <a:spcAft>
                <a:spcPts val="0"/>
              </a:spcAft>
              <a:buClr>
                <a:srgbClr val="00C897"/>
              </a:buClr>
              <a:buSzPts val="1288"/>
              <a:buFont typeface="Noto Sans Symbols"/>
              <a:buChar char="◼"/>
              <a:defRPr sz="1400" b="0" i="0" u="none" strike="noStrike" cap="none">
                <a:solidFill>
                  <a:schemeClr val="dk2"/>
                </a:solidFill>
                <a:latin typeface="Arial"/>
                <a:ea typeface="Arial"/>
                <a:cs typeface="Arial"/>
                <a:sym typeface="Arial"/>
              </a:defRPr>
            </a:lvl3pPr>
            <a:lvl4pPr marL="1828800" marR="0" lvl="3" indent="-298703"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4pPr>
            <a:lvl5pPr marL="2286000" marR="0" lvl="4" indent="-298704"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2" name="Google Shape;12;p1"/>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019266"/>
                </a:solidFill>
                <a:latin typeface="Gill Sans"/>
                <a:ea typeface="Gill Sans"/>
                <a:cs typeface="Gill Sans"/>
                <a:sym typeface="Gill Sans"/>
              </a:defRPr>
            </a:lvl1pPr>
            <a:lvl2pPr marL="0" marR="0" lvl="1" indent="0" algn="r" rtl="0">
              <a:spcBef>
                <a:spcPts val="0"/>
              </a:spcBef>
              <a:buNone/>
              <a:defRPr sz="900" b="0" i="0" u="none" strike="noStrike" cap="none">
                <a:solidFill>
                  <a:srgbClr val="019266"/>
                </a:solidFill>
                <a:latin typeface="Gill Sans"/>
                <a:ea typeface="Gill Sans"/>
                <a:cs typeface="Gill Sans"/>
                <a:sym typeface="Gill Sans"/>
              </a:defRPr>
            </a:lvl2pPr>
            <a:lvl3pPr marL="0" marR="0" lvl="2" indent="0" algn="r" rtl="0">
              <a:spcBef>
                <a:spcPts val="0"/>
              </a:spcBef>
              <a:buNone/>
              <a:defRPr sz="900" b="0" i="0" u="none" strike="noStrike" cap="none">
                <a:solidFill>
                  <a:srgbClr val="019266"/>
                </a:solidFill>
                <a:latin typeface="Gill Sans"/>
                <a:ea typeface="Gill Sans"/>
                <a:cs typeface="Gill Sans"/>
                <a:sym typeface="Gill Sans"/>
              </a:defRPr>
            </a:lvl3pPr>
            <a:lvl4pPr marL="0" marR="0" lvl="3" indent="0" algn="r" rtl="0">
              <a:spcBef>
                <a:spcPts val="0"/>
              </a:spcBef>
              <a:buNone/>
              <a:defRPr sz="900" b="0" i="0" u="none" strike="noStrike" cap="none">
                <a:solidFill>
                  <a:srgbClr val="019266"/>
                </a:solidFill>
                <a:latin typeface="Gill Sans"/>
                <a:ea typeface="Gill Sans"/>
                <a:cs typeface="Gill Sans"/>
                <a:sym typeface="Gill Sans"/>
              </a:defRPr>
            </a:lvl4pPr>
            <a:lvl5pPr marL="0" marR="0" lvl="4" indent="0" algn="r" rtl="0">
              <a:spcBef>
                <a:spcPts val="0"/>
              </a:spcBef>
              <a:buNone/>
              <a:defRPr sz="900" b="0" i="0" u="none" strike="noStrike" cap="none">
                <a:solidFill>
                  <a:srgbClr val="019266"/>
                </a:solidFill>
                <a:latin typeface="Gill Sans"/>
                <a:ea typeface="Gill Sans"/>
                <a:cs typeface="Gill Sans"/>
                <a:sym typeface="Gill Sans"/>
              </a:defRPr>
            </a:lvl5pPr>
            <a:lvl6pPr marL="0" marR="0" lvl="5" indent="0" algn="r" rtl="0">
              <a:spcBef>
                <a:spcPts val="0"/>
              </a:spcBef>
              <a:buNone/>
              <a:defRPr sz="900" b="0" i="0" u="none" strike="noStrike" cap="none">
                <a:solidFill>
                  <a:srgbClr val="019266"/>
                </a:solidFill>
                <a:latin typeface="Gill Sans"/>
                <a:ea typeface="Gill Sans"/>
                <a:cs typeface="Gill Sans"/>
                <a:sym typeface="Gill Sans"/>
              </a:defRPr>
            </a:lvl6pPr>
            <a:lvl7pPr marL="0" marR="0" lvl="6" indent="0" algn="r" rtl="0">
              <a:spcBef>
                <a:spcPts val="0"/>
              </a:spcBef>
              <a:buNone/>
              <a:defRPr sz="900" b="0" i="0" u="none" strike="noStrike" cap="none">
                <a:solidFill>
                  <a:srgbClr val="019266"/>
                </a:solidFill>
                <a:latin typeface="Gill Sans"/>
                <a:ea typeface="Gill Sans"/>
                <a:cs typeface="Gill Sans"/>
                <a:sym typeface="Gill Sans"/>
              </a:defRPr>
            </a:lvl7pPr>
            <a:lvl8pPr marL="0" marR="0" lvl="7" indent="0" algn="r" rtl="0">
              <a:spcBef>
                <a:spcPts val="0"/>
              </a:spcBef>
              <a:buNone/>
              <a:defRPr sz="900" b="0" i="0" u="none" strike="noStrike" cap="none">
                <a:solidFill>
                  <a:srgbClr val="019266"/>
                </a:solidFill>
                <a:latin typeface="Gill Sans"/>
                <a:ea typeface="Gill Sans"/>
                <a:cs typeface="Gill Sans"/>
                <a:sym typeface="Gill Sans"/>
              </a:defRPr>
            </a:lvl8pPr>
            <a:lvl9pPr marL="0" marR="0" lvl="8" indent="0" algn="r" rtl="0">
              <a:spcBef>
                <a:spcPts val="0"/>
              </a:spcBef>
              <a:buNone/>
              <a:defRPr sz="900" b="0" i="0" u="none" strike="noStrike" cap="none">
                <a:solidFill>
                  <a:srgbClr val="019266"/>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7" r:id="rId2"/>
    <p:sldLayoutId id="2147483659" r:id="rId3"/>
    <p:sldLayoutId id="2147483665" r:id="rId4"/>
    <p:sldLayoutId id="2147483668" r:id="rId5"/>
    <p:sldLayoutId id="2147483670" r:id="rId6"/>
    <p:sldLayoutId id="2147483671" r:id="rId7"/>
    <p:sldLayoutId id="2147483673"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4.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research-and-innovation.ec.europa.eu/research-area/environment/nature-based-solutions_en"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3"/>
          <p:cNvSpPr txBox="1">
            <a:spLocks noGrp="1"/>
          </p:cNvSpPr>
          <p:nvPr>
            <p:ph type="ctrTitle"/>
          </p:nvPr>
        </p:nvSpPr>
        <p:spPr>
          <a:xfrm>
            <a:off x="521404" y="1593130"/>
            <a:ext cx="11149192" cy="2339165"/>
          </a:xfrm>
          <a:prstGeom prst="rect">
            <a:avLst/>
          </a:prstGeom>
          <a:noFill/>
          <a:ln>
            <a:noFill/>
          </a:ln>
        </p:spPr>
        <p:txBody>
          <a:bodyPr spcFirstLastPara="1" wrap="square" lIns="91425" tIns="45700" rIns="91425" bIns="45700" anchor="b" anchorCtr="0">
            <a:normAutofit/>
          </a:bodyPr>
          <a:lstStyle/>
          <a:p>
            <a:pPr>
              <a:buSzPct val="86630"/>
            </a:pPr>
            <a:r>
              <a:rPr lang="en-IE" dirty="0"/>
              <a:t>Future of Nature-Based Solutions (NBS)</a:t>
            </a:r>
            <a:br>
              <a:rPr lang="en-IE" dirty="0"/>
            </a:br>
            <a:br>
              <a:rPr lang="en-IE" dirty="0"/>
            </a:br>
            <a:r>
              <a:rPr lang="en-IE" dirty="0"/>
              <a:t>Lecture (online)</a:t>
            </a:r>
            <a:endParaRPr dirty="0"/>
          </a:p>
        </p:txBody>
      </p:sp>
      <p:sp>
        <p:nvSpPr>
          <p:cNvPr id="217" name="Google Shape;217;p23"/>
          <p:cNvSpPr txBox="1">
            <a:spLocks noGrp="1"/>
          </p:cNvSpPr>
          <p:nvPr>
            <p:ph type="body" idx="2"/>
          </p:nvPr>
        </p:nvSpPr>
        <p:spPr>
          <a:xfrm>
            <a:off x="647481" y="4572000"/>
            <a:ext cx="6200128" cy="612776"/>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SzPts val="1656"/>
              <a:buNone/>
            </a:pPr>
            <a:r>
              <a:rPr lang="en-GB" dirty="0"/>
              <a:t>Trinity College Dublin</a:t>
            </a:r>
          </a:p>
          <a:p>
            <a:pPr marL="0" lvl="0" indent="0" algn="l" rtl="0">
              <a:lnSpc>
                <a:spcPct val="150000"/>
              </a:lnSpc>
              <a:spcBef>
                <a:spcPts val="0"/>
              </a:spcBef>
              <a:spcAft>
                <a:spcPts val="0"/>
              </a:spcAft>
              <a:buSzPts val="1656"/>
              <a:buNone/>
            </a:pPr>
            <a:r>
              <a:rPr lang="en-GB" i="1" dirty="0"/>
              <a:t>Content created in 2024</a:t>
            </a:r>
            <a:endParaRPr i="1" dirty="0"/>
          </a:p>
        </p:txBody>
      </p:sp>
      <p:pic>
        <p:nvPicPr>
          <p:cNvPr id="3" name="Picture 2" descr="A black and white sign with a person in a circle&#10;&#10;Description automatically generated">
            <a:extLst>
              <a:ext uri="{FF2B5EF4-FFF2-40B4-BE49-F238E27FC236}">
                <a16:creationId xmlns:a16="http://schemas.microsoft.com/office/drawing/2014/main" id="{B4EF74E9-40E8-0452-CF13-A66F52F88916}"/>
              </a:ext>
            </a:extLst>
          </p:cNvPr>
          <p:cNvPicPr>
            <a:picLocks noChangeAspect="1"/>
          </p:cNvPicPr>
          <p:nvPr/>
        </p:nvPicPr>
        <p:blipFill>
          <a:blip r:embed="rId3"/>
          <a:stretch>
            <a:fillRect/>
          </a:stretch>
        </p:blipFill>
        <p:spPr>
          <a:xfrm>
            <a:off x="9317504" y="4644206"/>
            <a:ext cx="1998581" cy="699504"/>
          </a:xfrm>
          <a:prstGeom prst="rect">
            <a:avLst/>
          </a:prstGeom>
        </p:spPr>
      </p:pic>
      <p:pic>
        <p:nvPicPr>
          <p:cNvPr id="2" name="Picture 2" descr="Identity - Trinity College Dublin">
            <a:extLst>
              <a:ext uri="{FF2B5EF4-FFF2-40B4-BE49-F238E27FC236}">
                <a16:creationId xmlns:a16="http://schemas.microsoft.com/office/drawing/2014/main" id="{6C796F0C-9868-AEF7-A547-0BA2C187365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706" t="19995" r="8874" b="15456"/>
          <a:stretch/>
        </p:blipFill>
        <p:spPr bwMode="auto">
          <a:xfrm>
            <a:off x="8592260" y="459636"/>
            <a:ext cx="2925971" cy="7907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79C05931-F9B4-EFD5-101D-BEFAC800E25B}"/>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B80F8A52-DA0A-49E7-FC90-2A12E16091DE}"/>
              </a:ext>
            </a:extLst>
          </p:cNvPr>
          <p:cNvSpPr txBox="1">
            <a:spLocks noGrp="1"/>
          </p:cNvSpPr>
          <p:nvPr>
            <p:ph type="title"/>
          </p:nvPr>
        </p:nvSpPr>
        <p:spPr>
          <a:xfrm>
            <a:off x="581192" y="5262296"/>
            <a:ext cx="4909445" cy="689514"/>
          </a:xfrm>
        </p:spPr>
        <p:txBody>
          <a:bodyPr spcFirstLastPara="1" wrap="square" lIns="91425" tIns="45700" rIns="91425" bIns="45700" anchor="ctr" anchorCtr="0">
            <a:normAutofit/>
          </a:bodyPr>
          <a:lstStyle/>
          <a:p>
            <a:r>
              <a:rPr lang="en-IE" b="1" dirty="0"/>
              <a:t>Innovation Drivers 1</a:t>
            </a:r>
          </a:p>
        </p:txBody>
      </p:sp>
      <p:sp>
        <p:nvSpPr>
          <p:cNvPr id="2" name="Text Placeholder 1">
            <a:extLst>
              <a:ext uri="{FF2B5EF4-FFF2-40B4-BE49-F238E27FC236}">
                <a16:creationId xmlns:a16="http://schemas.microsoft.com/office/drawing/2014/main" id="{637D573C-3224-0587-9AA2-C4AA553FD766}"/>
              </a:ext>
            </a:extLst>
          </p:cNvPr>
          <p:cNvSpPr>
            <a:spLocks noGrp="1"/>
          </p:cNvSpPr>
          <p:nvPr>
            <p:ph type="body" idx="1"/>
          </p:nvPr>
        </p:nvSpPr>
        <p:spPr>
          <a:xfrm>
            <a:off x="447816" y="900682"/>
            <a:ext cx="11292840" cy="3905318"/>
          </a:xfrm>
        </p:spPr>
        <p:txBody>
          <a:bodyPr wrap="square" anchor="ctr">
            <a:normAutofit/>
          </a:bodyPr>
          <a:lstStyle/>
          <a:p>
            <a:pPr>
              <a:lnSpc>
                <a:spcPct val="140000"/>
              </a:lnSpc>
            </a:pPr>
            <a:r>
              <a:rPr lang="en-IE" sz="1700" b="1"/>
              <a:t>Understanding Social Drivers Behind NBS Adoption</a:t>
            </a:r>
            <a:endParaRPr lang="en-IE" sz="1700"/>
          </a:p>
          <a:p>
            <a:pPr>
              <a:lnSpc>
                <a:spcPct val="140000"/>
              </a:lnSpc>
              <a:buFont typeface="Arial" panose="020B0604020202020204" pitchFamily="34" charset="0"/>
              <a:buChar char="•"/>
            </a:pPr>
            <a:r>
              <a:rPr lang="en-IE" sz="1700" b="1"/>
              <a:t>Public Health Benefits</a:t>
            </a:r>
            <a:r>
              <a:rPr lang="en-IE" sz="1700"/>
              <a:t>: Increasing awareness of the </a:t>
            </a:r>
            <a:r>
              <a:rPr lang="en-IE" sz="1700" b="1"/>
              <a:t>health benefits</a:t>
            </a:r>
            <a:r>
              <a:rPr lang="en-IE" sz="1700"/>
              <a:t> of green spaces (e.g., stress reduction, improved mental health, physical activity)</a:t>
            </a:r>
          </a:p>
          <a:p>
            <a:pPr>
              <a:lnSpc>
                <a:spcPct val="140000"/>
              </a:lnSpc>
              <a:buFont typeface="Arial" panose="020B0604020202020204" pitchFamily="34" charset="0"/>
              <a:buChar char="•"/>
            </a:pPr>
            <a:r>
              <a:rPr lang="en-IE" sz="1700" b="1"/>
              <a:t>Community Engagement</a:t>
            </a:r>
            <a:r>
              <a:rPr lang="en-IE" sz="1700"/>
              <a:t>: Communities are demanding </a:t>
            </a:r>
            <a:r>
              <a:rPr lang="en-IE" sz="1700" b="1"/>
              <a:t>inclusive, co-designed solutions</a:t>
            </a:r>
            <a:r>
              <a:rPr lang="en-IE" sz="1700"/>
              <a:t> that improve quality of life, including access to </a:t>
            </a:r>
            <a:r>
              <a:rPr lang="en-IE" sz="1700" b="1"/>
              <a:t>green spaces</a:t>
            </a:r>
            <a:r>
              <a:rPr lang="en-IE" sz="1700"/>
              <a:t>, </a:t>
            </a:r>
            <a:r>
              <a:rPr lang="en-IE" sz="1700" b="1"/>
              <a:t>biodiversity</a:t>
            </a:r>
            <a:r>
              <a:rPr lang="en-IE" sz="1700"/>
              <a:t>, and </a:t>
            </a:r>
            <a:r>
              <a:rPr lang="en-IE" sz="1700" b="1"/>
              <a:t>cleaner air</a:t>
            </a:r>
            <a:r>
              <a:rPr lang="en-IE" sz="1700"/>
              <a:t>.</a:t>
            </a:r>
          </a:p>
          <a:p>
            <a:pPr>
              <a:lnSpc>
                <a:spcPct val="140000"/>
              </a:lnSpc>
              <a:buFont typeface="Arial" panose="020B0604020202020204" pitchFamily="34" charset="0"/>
              <a:buChar char="•"/>
            </a:pPr>
            <a:r>
              <a:rPr lang="en-IE" sz="1700" b="1"/>
              <a:t>Social Equity</a:t>
            </a:r>
            <a:r>
              <a:rPr lang="en-IE" sz="1700"/>
              <a:t>: Growing recognition that NBS can address </a:t>
            </a:r>
            <a:r>
              <a:rPr lang="en-IE" sz="1700" b="1"/>
              <a:t>social inequalities</a:t>
            </a:r>
            <a:r>
              <a:rPr lang="en-IE" sz="1700"/>
              <a:t> by improving </a:t>
            </a:r>
            <a:r>
              <a:rPr lang="en-IE" sz="1700" b="1"/>
              <a:t>public spaces</a:t>
            </a:r>
            <a:r>
              <a:rPr lang="en-IE" sz="1700"/>
              <a:t> and </a:t>
            </a:r>
            <a:r>
              <a:rPr lang="en-IE" sz="1700" b="1"/>
              <a:t>environmental quality</a:t>
            </a:r>
            <a:r>
              <a:rPr lang="en-IE" sz="1700"/>
              <a:t> in under-served communities.</a:t>
            </a:r>
          </a:p>
          <a:p>
            <a:pPr>
              <a:lnSpc>
                <a:spcPct val="140000"/>
              </a:lnSpc>
              <a:buFont typeface="Arial" panose="020B0604020202020204" pitchFamily="34" charset="0"/>
              <a:buChar char="•"/>
            </a:pPr>
            <a:r>
              <a:rPr lang="en-IE" sz="1700" b="1"/>
              <a:t>Climate Justice</a:t>
            </a:r>
            <a:r>
              <a:rPr lang="en-IE" sz="1700"/>
              <a:t>: Advocacy for </a:t>
            </a:r>
            <a:r>
              <a:rPr lang="en-IE" sz="1700" b="1"/>
              <a:t>equitable climate solutions</a:t>
            </a:r>
            <a:r>
              <a:rPr lang="en-IE" sz="1700"/>
              <a:t> that use </a:t>
            </a:r>
            <a:r>
              <a:rPr lang="en-IE" sz="1700" b="1"/>
              <a:t>NBS</a:t>
            </a:r>
            <a:r>
              <a:rPr lang="en-IE" sz="1700"/>
              <a:t> to reduce vulnerabilities in low-income and high-risk communities, especially those disproportionately affected by </a:t>
            </a:r>
            <a:r>
              <a:rPr lang="en-IE" sz="1700" b="1"/>
              <a:t>climate change</a:t>
            </a:r>
            <a:r>
              <a:rPr lang="en-IE" sz="1700"/>
              <a:t>.</a:t>
            </a:r>
          </a:p>
          <a:p>
            <a:pPr>
              <a:lnSpc>
                <a:spcPct val="140000"/>
              </a:lnSpc>
            </a:pPr>
            <a:endParaRPr lang="en-IE" sz="1700"/>
          </a:p>
        </p:txBody>
      </p:sp>
      <p:sp>
        <p:nvSpPr>
          <p:cNvPr id="234" name="Text Placeholder 3">
            <a:extLst>
              <a:ext uri="{FF2B5EF4-FFF2-40B4-BE49-F238E27FC236}">
                <a16:creationId xmlns:a16="http://schemas.microsoft.com/office/drawing/2014/main" id="{E1A475AE-4196-730B-C110-24C92C3EE497}"/>
              </a:ext>
            </a:extLst>
          </p:cNvPr>
          <p:cNvSpPr>
            <a:spLocks noGrp="1"/>
          </p:cNvSpPr>
          <p:nvPr>
            <p:ph type="body" idx="2"/>
          </p:nvPr>
        </p:nvSpPr>
        <p:spPr>
          <a:xfrm>
            <a:off x="5740823" y="5262296"/>
            <a:ext cx="5869987" cy="689515"/>
          </a:xfrm>
        </p:spPr>
        <p:txBody>
          <a:bodyPr>
            <a:normAutofit fontScale="77500" lnSpcReduction="20000"/>
          </a:bodyPr>
          <a:lstStyle/>
          <a:p>
            <a:r>
              <a:rPr lang="en-US" sz="3600" dirty="0"/>
              <a:t>SOCIAL</a:t>
            </a:r>
            <a:endParaRPr lang="en-US" dirty="0"/>
          </a:p>
        </p:txBody>
      </p:sp>
      <p:sp>
        <p:nvSpPr>
          <p:cNvPr id="229" name="Google Shape;229;p24">
            <a:extLst>
              <a:ext uri="{FF2B5EF4-FFF2-40B4-BE49-F238E27FC236}">
                <a16:creationId xmlns:a16="http://schemas.microsoft.com/office/drawing/2014/main" id="{7DB79646-2048-2A5F-3EA6-64565AE2071C}"/>
              </a:ext>
            </a:extLst>
          </p:cNvPr>
          <p:cNvSpPr txBox="1">
            <a:spLocks noGrp="1"/>
          </p:cNvSpPr>
          <p:nvPr>
            <p:ph type="sldNum" idx="12"/>
          </p:nvPr>
        </p:nvSpPr>
        <p:spPr>
          <a:xfrm>
            <a:off x="10558300" y="6001680"/>
            <a:ext cx="1052510" cy="365125"/>
          </a:xfrm>
        </p:spPr>
        <p:txBody>
          <a:bodyPr spcFirstLastPara="1" wrap="square" lIns="91425" tIns="45700" rIns="91425" bIns="45700" anchor="ctr" anchorCtr="0">
            <a:normAutofit/>
          </a:bodyPr>
          <a:lstStyle/>
          <a:p>
            <a:pPr marL="0" lvl="0" indent="0" rtl="0">
              <a:spcBef>
                <a:spcPts val="0"/>
              </a:spcBef>
              <a:spcAft>
                <a:spcPts val="600"/>
              </a:spcAft>
              <a:buNone/>
            </a:pPr>
            <a:fld id="{00000000-1234-1234-1234-123412341234}" type="slidenum">
              <a:rPr lang="en-GB"/>
              <a:pPr marL="0" lvl="0" indent="0" rtl="0">
                <a:spcBef>
                  <a:spcPts val="0"/>
                </a:spcBef>
                <a:spcAft>
                  <a:spcPts val="600"/>
                </a:spcAft>
                <a:buNone/>
              </a:pPr>
              <a:t>10</a:t>
            </a:fld>
            <a:endParaRPr lang="en-IE"/>
          </a:p>
        </p:txBody>
      </p:sp>
    </p:spTree>
    <p:extLst>
      <p:ext uri="{BB962C8B-B14F-4D97-AF65-F5344CB8AC3E}">
        <p14:creationId xmlns:p14="http://schemas.microsoft.com/office/powerpoint/2010/main" val="3143867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E9A61244-19A5-E527-E116-57C225315DCF}"/>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498E48BE-C9BD-F421-967E-A76053DBF994}"/>
              </a:ext>
            </a:extLst>
          </p:cNvPr>
          <p:cNvSpPr txBox="1">
            <a:spLocks noGrp="1"/>
          </p:cNvSpPr>
          <p:nvPr>
            <p:ph type="title"/>
          </p:nvPr>
        </p:nvSpPr>
        <p:spPr>
          <a:xfrm>
            <a:off x="581192" y="5262296"/>
            <a:ext cx="4909445" cy="689514"/>
          </a:xfrm>
        </p:spPr>
        <p:txBody>
          <a:bodyPr spcFirstLastPara="1" wrap="square" lIns="91425" tIns="45700" rIns="91425" bIns="45700" anchor="ctr" anchorCtr="0">
            <a:normAutofit/>
          </a:bodyPr>
          <a:lstStyle/>
          <a:p>
            <a:r>
              <a:rPr lang="en-IE" b="1" dirty="0"/>
              <a:t>Innovation Drivers 2</a:t>
            </a:r>
          </a:p>
        </p:txBody>
      </p:sp>
      <p:sp>
        <p:nvSpPr>
          <p:cNvPr id="2" name="Text Placeholder 1">
            <a:extLst>
              <a:ext uri="{FF2B5EF4-FFF2-40B4-BE49-F238E27FC236}">
                <a16:creationId xmlns:a16="http://schemas.microsoft.com/office/drawing/2014/main" id="{3946F00C-E634-E6D3-D484-24A9FBF756E8}"/>
              </a:ext>
            </a:extLst>
          </p:cNvPr>
          <p:cNvSpPr>
            <a:spLocks noGrp="1"/>
          </p:cNvSpPr>
          <p:nvPr>
            <p:ph type="body" idx="1"/>
          </p:nvPr>
        </p:nvSpPr>
        <p:spPr>
          <a:xfrm>
            <a:off x="447816" y="900682"/>
            <a:ext cx="11292840" cy="3905318"/>
          </a:xfrm>
        </p:spPr>
        <p:txBody>
          <a:bodyPr wrap="square" anchor="ctr">
            <a:normAutofit/>
          </a:bodyPr>
          <a:lstStyle/>
          <a:p>
            <a:pPr>
              <a:lnSpc>
                <a:spcPct val="140000"/>
              </a:lnSpc>
            </a:pPr>
            <a:r>
              <a:rPr lang="en-IE" sz="1700" b="1"/>
              <a:t>How Customer Demand is Shaping the Future of NBS</a:t>
            </a:r>
            <a:endParaRPr lang="en-IE" sz="1700"/>
          </a:p>
          <a:p>
            <a:pPr>
              <a:lnSpc>
                <a:spcPct val="140000"/>
              </a:lnSpc>
              <a:buFont typeface="Arial" panose="020B0604020202020204" pitchFamily="34" charset="0"/>
              <a:buChar char="•"/>
            </a:pPr>
            <a:r>
              <a:rPr lang="en-IE" sz="1700" b="1"/>
              <a:t>Consumer Awareness and Sustainability</a:t>
            </a:r>
            <a:r>
              <a:rPr lang="en-IE" sz="1700"/>
              <a:t>: Increasing demand from consumers and businesses for </a:t>
            </a:r>
            <a:r>
              <a:rPr lang="en-IE" sz="1700" b="1"/>
              <a:t>sustainable solutions</a:t>
            </a:r>
            <a:r>
              <a:rPr lang="en-IE" sz="1700"/>
              <a:t> is pushing the adoption of NBS, including </a:t>
            </a:r>
            <a:r>
              <a:rPr lang="en-IE" sz="1700" b="1"/>
              <a:t>green building certifications</a:t>
            </a:r>
            <a:r>
              <a:rPr lang="en-IE" sz="1700"/>
              <a:t> and </a:t>
            </a:r>
            <a:r>
              <a:rPr lang="en-IE" sz="1700" b="1"/>
              <a:t>eco-friendly infrastructure</a:t>
            </a:r>
            <a:r>
              <a:rPr lang="en-IE" sz="1700"/>
              <a:t>.</a:t>
            </a:r>
          </a:p>
          <a:p>
            <a:pPr>
              <a:lnSpc>
                <a:spcPct val="140000"/>
              </a:lnSpc>
              <a:buFont typeface="Arial" panose="020B0604020202020204" pitchFamily="34" charset="0"/>
              <a:buChar char="•"/>
            </a:pPr>
            <a:r>
              <a:rPr lang="en-IE" sz="1700" b="1"/>
              <a:t>Corporate Responsibility</a:t>
            </a:r>
            <a:r>
              <a:rPr lang="en-IE" sz="1700"/>
              <a:t>: Companies are responding to </a:t>
            </a:r>
            <a:r>
              <a:rPr lang="en-IE" sz="1700" b="1"/>
              <a:t>market pressure</a:t>
            </a:r>
            <a:r>
              <a:rPr lang="en-IE" sz="1700"/>
              <a:t> by implementing </a:t>
            </a:r>
            <a:r>
              <a:rPr lang="en-IE" sz="1700" b="1"/>
              <a:t>NBS</a:t>
            </a:r>
            <a:r>
              <a:rPr lang="en-IE" sz="1700"/>
              <a:t> for </a:t>
            </a:r>
            <a:r>
              <a:rPr lang="en-IE" sz="1700" b="1"/>
              <a:t>carbon reduction</a:t>
            </a:r>
            <a:r>
              <a:rPr lang="en-IE" sz="1700"/>
              <a:t>, </a:t>
            </a:r>
            <a:r>
              <a:rPr lang="en-IE" sz="1700" b="1"/>
              <a:t>energy efficiency</a:t>
            </a:r>
            <a:r>
              <a:rPr lang="en-IE" sz="1700"/>
              <a:t>, and </a:t>
            </a:r>
            <a:r>
              <a:rPr lang="en-IE" sz="1700" b="1"/>
              <a:t>improving employee well-being</a:t>
            </a:r>
            <a:r>
              <a:rPr lang="en-IE" sz="1700"/>
              <a:t>.</a:t>
            </a:r>
          </a:p>
          <a:p>
            <a:pPr>
              <a:lnSpc>
                <a:spcPct val="140000"/>
              </a:lnSpc>
              <a:buFont typeface="Arial" panose="020B0604020202020204" pitchFamily="34" charset="0"/>
              <a:buChar char="•"/>
            </a:pPr>
            <a:r>
              <a:rPr lang="en-IE" sz="1700" b="1"/>
              <a:t>Urban Development and Real Estate</a:t>
            </a:r>
            <a:r>
              <a:rPr lang="en-IE" sz="1700"/>
              <a:t>: Developers and investors are recognizing the financial value of NBS in urban environments, including </a:t>
            </a:r>
            <a:r>
              <a:rPr lang="en-IE" sz="1700" b="1"/>
              <a:t>higher property values</a:t>
            </a:r>
            <a:r>
              <a:rPr lang="en-IE" sz="1700"/>
              <a:t>, </a:t>
            </a:r>
            <a:r>
              <a:rPr lang="en-IE" sz="1700" b="1"/>
              <a:t>healthier communities</a:t>
            </a:r>
            <a:r>
              <a:rPr lang="en-IE" sz="1700"/>
              <a:t>, and </a:t>
            </a:r>
            <a:r>
              <a:rPr lang="en-IE" sz="1700" b="1"/>
              <a:t>attracting residents</a:t>
            </a:r>
            <a:r>
              <a:rPr lang="en-IE" sz="1700"/>
              <a:t> and businesses.</a:t>
            </a:r>
          </a:p>
          <a:p>
            <a:pPr>
              <a:lnSpc>
                <a:spcPct val="140000"/>
              </a:lnSpc>
            </a:pPr>
            <a:endParaRPr lang="en-IE" sz="1700"/>
          </a:p>
        </p:txBody>
      </p:sp>
      <p:sp>
        <p:nvSpPr>
          <p:cNvPr id="234" name="Text Placeholder 3">
            <a:extLst>
              <a:ext uri="{FF2B5EF4-FFF2-40B4-BE49-F238E27FC236}">
                <a16:creationId xmlns:a16="http://schemas.microsoft.com/office/drawing/2014/main" id="{61AD4868-60C3-FB22-ED37-F49BD7D75A8D}"/>
              </a:ext>
            </a:extLst>
          </p:cNvPr>
          <p:cNvSpPr>
            <a:spLocks noGrp="1"/>
          </p:cNvSpPr>
          <p:nvPr>
            <p:ph type="body" idx="2"/>
          </p:nvPr>
        </p:nvSpPr>
        <p:spPr>
          <a:xfrm>
            <a:off x="5740823" y="5262296"/>
            <a:ext cx="5869987" cy="689515"/>
          </a:xfrm>
        </p:spPr>
        <p:txBody>
          <a:bodyPr>
            <a:normAutofit fontScale="92500" lnSpcReduction="10000"/>
          </a:bodyPr>
          <a:lstStyle/>
          <a:p>
            <a:r>
              <a:rPr lang="en-US" sz="2800" dirty="0"/>
              <a:t>ECONOMIC</a:t>
            </a:r>
            <a:endParaRPr lang="en-US" dirty="0"/>
          </a:p>
        </p:txBody>
      </p:sp>
      <p:sp>
        <p:nvSpPr>
          <p:cNvPr id="229" name="Google Shape;229;p24">
            <a:extLst>
              <a:ext uri="{FF2B5EF4-FFF2-40B4-BE49-F238E27FC236}">
                <a16:creationId xmlns:a16="http://schemas.microsoft.com/office/drawing/2014/main" id="{03BAEBAD-7519-B047-38B8-C39F25362171}"/>
              </a:ext>
            </a:extLst>
          </p:cNvPr>
          <p:cNvSpPr txBox="1">
            <a:spLocks noGrp="1"/>
          </p:cNvSpPr>
          <p:nvPr>
            <p:ph type="sldNum" idx="12"/>
          </p:nvPr>
        </p:nvSpPr>
        <p:spPr>
          <a:xfrm>
            <a:off x="10558300" y="6001680"/>
            <a:ext cx="1052510" cy="365125"/>
          </a:xfrm>
        </p:spPr>
        <p:txBody>
          <a:bodyPr spcFirstLastPara="1" wrap="square" lIns="91425" tIns="45700" rIns="91425" bIns="45700" anchor="ctr" anchorCtr="0">
            <a:normAutofit/>
          </a:bodyPr>
          <a:lstStyle/>
          <a:p>
            <a:pPr marL="0" lvl="0" indent="0" rtl="0">
              <a:spcBef>
                <a:spcPts val="0"/>
              </a:spcBef>
              <a:spcAft>
                <a:spcPts val="600"/>
              </a:spcAft>
              <a:buNone/>
            </a:pPr>
            <a:fld id="{00000000-1234-1234-1234-123412341234}" type="slidenum">
              <a:rPr lang="en-GB"/>
              <a:pPr marL="0" lvl="0" indent="0" rtl="0">
                <a:spcBef>
                  <a:spcPts val="0"/>
                </a:spcBef>
                <a:spcAft>
                  <a:spcPts val="600"/>
                </a:spcAft>
                <a:buNone/>
              </a:pPr>
              <a:t>11</a:t>
            </a:fld>
            <a:endParaRPr lang="en-IE"/>
          </a:p>
        </p:txBody>
      </p:sp>
    </p:spTree>
    <p:extLst>
      <p:ext uri="{BB962C8B-B14F-4D97-AF65-F5344CB8AC3E}">
        <p14:creationId xmlns:p14="http://schemas.microsoft.com/office/powerpoint/2010/main" val="798985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1D79FD75-7441-01BD-8840-9C354F4F6669}"/>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C31A6542-C8A6-9EC5-1E8C-489986734AAF}"/>
              </a:ext>
            </a:extLst>
          </p:cNvPr>
          <p:cNvSpPr txBox="1">
            <a:spLocks noGrp="1"/>
          </p:cNvSpPr>
          <p:nvPr>
            <p:ph type="title"/>
          </p:nvPr>
        </p:nvSpPr>
        <p:spPr>
          <a:xfrm>
            <a:off x="581192" y="5262296"/>
            <a:ext cx="4909445" cy="689514"/>
          </a:xfrm>
        </p:spPr>
        <p:txBody>
          <a:bodyPr spcFirstLastPara="1" wrap="square" lIns="91425" tIns="45700" rIns="91425" bIns="45700" anchor="ctr" anchorCtr="0">
            <a:normAutofit/>
          </a:bodyPr>
          <a:lstStyle/>
          <a:p>
            <a:r>
              <a:rPr lang="en-IE" b="1" dirty="0"/>
              <a:t>Innovation Drivers 3</a:t>
            </a:r>
          </a:p>
        </p:txBody>
      </p:sp>
      <p:sp>
        <p:nvSpPr>
          <p:cNvPr id="2" name="Text Placeholder 1">
            <a:extLst>
              <a:ext uri="{FF2B5EF4-FFF2-40B4-BE49-F238E27FC236}">
                <a16:creationId xmlns:a16="http://schemas.microsoft.com/office/drawing/2014/main" id="{3C10A86D-CF97-A35C-B766-B260901C32AD}"/>
              </a:ext>
            </a:extLst>
          </p:cNvPr>
          <p:cNvSpPr>
            <a:spLocks noGrp="1"/>
          </p:cNvSpPr>
          <p:nvPr>
            <p:ph type="body" idx="1"/>
          </p:nvPr>
        </p:nvSpPr>
        <p:spPr>
          <a:xfrm>
            <a:off x="3906982" y="900682"/>
            <a:ext cx="7833674" cy="3905318"/>
          </a:xfrm>
        </p:spPr>
        <p:txBody>
          <a:bodyPr wrap="square" anchor="ctr">
            <a:normAutofit/>
          </a:bodyPr>
          <a:lstStyle/>
          <a:p>
            <a:r>
              <a:rPr lang="en-IE" sz="1600" b="1" dirty="0"/>
              <a:t>EU-Funded Projects Driving NBS Innovation</a:t>
            </a:r>
            <a:endParaRPr lang="en-IE" sz="1600" dirty="0"/>
          </a:p>
          <a:p>
            <a:pPr>
              <a:buFont typeface="Arial" panose="020B0604020202020204" pitchFamily="34" charset="0"/>
              <a:buChar char="•"/>
            </a:pPr>
            <a:r>
              <a:rPr lang="en-IE" sz="1600" b="1" dirty="0"/>
              <a:t>Horizon Europe</a:t>
            </a:r>
            <a:r>
              <a:rPr lang="en-IE" sz="1600" dirty="0"/>
              <a:t>: Funds cutting-edge research on </a:t>
            </a:r>
            <a:r>
              <a:rPr lang="en-IE" sz="1600" b="1" dirty="0"/>
              <a:t>urban resilience</a:t>
            </a:r>
            <a:r>
              <a:rPr lang="en-IE" sz="1600" dirty="0"/>
              <a:t>, </a:t>
            </a:r>
            <a:r>
              <a:rPr lang="en-IE" sz="1600" b="1" dirty="0"/>
              <a:t>climate adaptation</a:t>
            </a:r>
            <a:r>
              <a:rPr lang="en-IE" sz="1600" dirty="0"/>
              <a:t>, and </a:t>
            </a:r>
            <a:r>
              <a:rPr lang="en-IE" sz="1600" b="1" dirty="0"/>
              <a:t>nature-based solutions</a:t>
            </a:r>
            <a:r>
              <a:rPr lang="en-IE" sz="1600" dirty="0"/>
              <a:t>.</a:t>
            </a:r>
          </a:p>
          <a:p>
            <a:pPr>
              <a:buFont typeface="Arial" panose="020B0604020202020204" pitchFamily="34" charset="0"/>
              <a:buChar char="•"/>
            </a:pPr>
            <a:r>
              <a:rPr lang="en-IE" sz="1600" b="1" dirty="0"/>
              <a:t>Connecting Nature</a:t>
            </a:r>
            <a:r>
              <a:rPr lang="en-IE" sz="1600" dirty="0"/>
              <a:t>: Supports cities in scaling up NBS and integrating </a:t>
            </a:r>
            <a:r>
              <a:rPr lang="en-IE" sz="1600" b="1" dirty="0"/>
              <a:t>green infrastructure</a:t>
            </a:r>
            <a:r>
              <a:rPr lang="en-IE" sz="1600" dirty="0"/>
              <a:t> into urban planning.</a:t>
            </a:r>
          </a:p>
          <a:p>
            <a:pPr>
              <a:buFont typeface="Arial" panose="020B0604020202020204" pitchFamily="34" charset="0"/>
              <a:buChar char="•"/>
            </a:pPr>
            <a:r>
              <a:rPr lang="en-IE" sz="1600" b="1" dirty="0"/>
              <a:t>LIFE Program</a:t>
            </a:r>
            <a:r>
              <a:rPr lang="en-IE" sz="1600" dirty="0"/>
              <a:t>: Focuses on </a:t>
            </a:r>
            <a:r>
              <a:rPr lang="en-IE" sz="1600" b="1" dirty="0"/>
              <a:t>ecosystem restoration</a:t>
            </a:r>
            <a:r>
              <a:rPr lang="en-IE" sz="1600" dirty="0"/>
              <a:t>, </a:t>
            </a:r>
            <a:r>
              <a:rPr lang="en-IE" sz="1600" b="1" dirty="0"/>
              <a:t>urban greening</a:t>
            </a:r>
            <a:r>
              <a:rPr lang="en-IE" sz="1600" dirty="0"/>
              <a:t>, and integrating NBS in flood-prone and high-density urban areas.</a:t>
            </a:r>
          </a:p>
        </p:txBody>
      </p:sp>
      <p:sp>
        <p:nvSpPr>
          <p:cNvPr id="234" name="Text Placeholder 3">
            <a:extLst>
              <a:ext uri="{FF2B5EF4-FFF2-40B4-BE49-F238E27FC236}">
                <a16:creationId xmlns:a16="http://schemas.microsoft.com/office/drawing/2014/main" id="{393709F7-057A-B0B8-AB77-F34D1051247A}"/>
              </a:ext>
            </a:extLst>
          </p:cNvPr>
          <p:cNvSpPr>
            <a:spLocks noGrp="1"/>
          </p:cNvSpPr>
          <p:nvPr>
            <p:ph type="body" idx="2"/>
          </p:nvPr>
        </p:nvSpPr>
        <p:spPr>
          <a:xfrm>
            <a:off x="5740823" y="5262296"/>
            <a:ext cx="5869987" cy="689515"/>
          </a:xfrm>
        </p:spPr>
        <p:txBody>
          <a:bodyPr>
            <a:normAutofit fontScale="92500" lnSpcReduction="10000"/>
          </a:bodyPr>
          <a:lstStyle/>
          <a:p>
            <a:r>
              <a:rPr lang="en-US" sz="2800" dirty="0"/>
              <a:t>RESEARCH</a:t>
            </a:r>
            <a:endParaRPr lang="en-US" dirty="0"/>
          </a:p>
        </p:txBody>
      </p:sp>
      <p:sp>
        <p:nvSpPr>
          <p:cNvPr id="229" name="Google Shape;229;p24">
            <a:extLst>
              <a:ext uri="{FF2B5EF4-FFF2-40B4-BE49-F238E27FC236}">
                <a16:creationId xmlns:a16="http://schemas.microsoft.com/office/drawing/2014/main" id="{BE9585D0-781B-3A63-EA26-001F75D88F94}"/>
              </a:ext>
            </a:extLst>
          </p:cNvPr>
          <p:cNvSpPr txBox="1">
            <a:spLocks noGrp="1"/>
          </p:cNvSpPr>
          <p:nvPr>
            <p:ph type="sldNum" idx="12"/>
          </p:nvPr>
        </p:nvSpPr>
        <p:spPr>
          <a:xfrm>
            <a:off x="10558300" y="6001680"/>
            <a:ext cx="1052510" cy="365125"/>
          </a:xfrm>
        </p:spPr>
        <p:txBody>
          <a:bodyPr spcFirstLastPara="1" wrap="square" lIns="91425" tIns="45700" rIns="91425" bIns="45700" anchor="ctr" anchorCtr="0">
            <a:normAutofit/>
          </a:bodyPr>
          <a:lstStyle/>
          <a:p>
            <a:pPr marL="0" lvl="0" indent="0" rtl="0">
              <a:spcBef>
                <a:spcPts val="0"/>
              </a:spcBef>
              <a:spcAft>
                <a:spcPts val="600"/>
              </a:spcAft>
              <a:buNone/>
            </a:pPr>
            <a:fld id="{00000000-1234-1234-1234-123412341234}" type="slidenum">
              <a:rPr lang="en-GB"/>
              <a:pPr marL="0" lvl="0" indent="0" rtl="0">
                <a:spcBef>
                  <a:spcPts val="0"/>
                </a:spcBef>
                <a:spcAft>
                  <a:spcPts val="600"/>
                </a:spcAft>
                <a:buNone/>
              </a:pPr>
              <a:t>12</a:t>
            </a:fld>
            <a:endParaRPr lang="en-IE"/>
          </a:p>
        </p:txBody>
      </p:sp>
      <p:pic>
        <p:nvPicPr>
          <p:cNvPr id="3" name="Graphic 2" descr="Scatterplot with solid fill">
            <a:extLst>
              <a:ext uri="{FF2B5EF4-FFF2-40B4-BE49-F238E27FC236}">
                <a16:creationId xmlns:a16="http://schemas.microsoft.com/office/drawing/2014/main" id="{E7082B90-491A-514F-7C3E-CAA160C824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9321" y="1382780"/>
            <a:ext cx="2941121" cy="2941121"/>
          </a:xfrm>
          <a:prstGeom prst="rect">
            <a:avLst/>
          </a:prstGeom>
        </p:spPr>
      </p:pic>
    </p:spTree>
    <p:extLst>
      <p:ext uri="{BB962C8B-B14F-4D97-AF65-F5344CB8AC3E}">
        <p14:creationId xmlns:p14="http://schemas.microsoft.com/office/powerpoint/2010/main" val="627767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44090724-E0CE-F011-5E0A-D7754151F4CF}"/>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85637F5A-8147-601C-AEAB-DD6CC61EB50A}"/>
              </a:ext>
            </a:extLst>
          </p:cNvPr>
          <p:cNvSpPr txBox="1">
            <a:spLocks noGrp="1"/>
          </p:cNvSpPr>
          <p:nvPr>
            <p:ph type="title"/>
          </p:nvPr>
        </p:nvSpPr>
        <p:spPr>
          <a:xfrm>
            <a:off x="581192" y="5262296"/>
            <a:ext cx="4909445" cy="689514"/>
          </a:xfrm>
        </p:spPr>
        <p:txBody>
          <a:bodyPr spcFirstLastPara="1" wrap="square" lIns="91425" tIns="45700" rIns="91425" bIns="45700" anchor="ctr" anchorCtr="0">
            <a:normAutofit/>
          </a:bodyPr>
          <a:lstStyle/>
          <a:p>
            <a:r>
              <a:rPr lang="en-IE" b="1" dirty="0"/>
              <a:t>Innovation Drivers 4</a:t>
            </a:r>
          </a:p>
        </p:txBody>
      </p:sp>
      <p:sp>
        <p:nvSpPr>
          <p:cNvPr id="2" name="Text Placeholder 1">
            <a:extLst>
              <a:ext uri="{FF2B5EF4-FFF2-40B4-BE49-F238E27FC236}">
                <a16:creationId xmlns:a16="http://schemas.microsoft.com/office/drawing/2014/main" id="{ED7F8538-732B-DB56-64CB-BAD2F6676F9A}"/>
              </a:ext>
            </a:extLst>
          </p:cNvPr>
          <p:cNvSpPr>
            <a:spLocks noGrp="1"/>
          </p:cNvSpPr>
          <p:nvPr>
            <p:ph type="body" idx="1"/>
          </p:nvPr>
        </p:nvSpPr>
        <p:spPr>
          <a:xfrm>
            <a:off x="447816" y="995685"/>
            <a:ext cx="7164267" cy="3905318"/>
          </a:xfrm>
        </p:spPr>
        <p:txBody>
          <a:bodyPr wrap="square" anchor="ctr">
            <a:normAutofit fontScale="92500" lnSpcReduction="20000"/>
          </a:bodyPr>
          <a:lstStyle/>
          <a:p>
            <a:pPr>
              <a:lnSpc>
                <a:spcPct val="140000"/>
              </a:lnSpc>
            </a:pPr>
            <a:r>
              <a:rPr lang="en-IE" sz="1700" b="1" dirty="0"/>
              <a:t>How Customer Demand is Shaping the Future of NBS</a:t>
            </a:r>
            <a:endParaRPr lang="en-IE" sz="1700" dirty="0"/>
          </a:p>
          <a:p>
            <a:pPr>
              <a:lnSpc>
                <a:spcPct val="140000"/>
              </a:lnSpc>
              <a:buFont typeface="Arial" panose="020B0604020202020204" pitchFamily="34" charset="0"/>
              <a:buChar char="•"/>
            </a:pPr>
            <a:r>
              <a:rPr lang="en-IE" sz="1700" b="1" dirty="0"/>
              <a:t>Consumer Awareness and Sustainability</a:t>
            </a:r>
            <a:r>
              <a:rPr lang="en-IE" sz="1700" dirty="0"/>
              <a:t>: Increasing demand from consumers and businesses for </a:t>
            </a:r>
            <a:r>
              <a:rPr lang="en-IE" sz="1700" b="1" dirty="0"/>
              <a:t>sustainable solutions</a:t>
            </a:r>
            <a:r>
              <a:rPr lang="en-IE" sz="1700" dirty="0"/>
              <a:t> is pushing the adoption of NBS, including </a:t>
            </a:r>
            <a:r>
              <a:rPr lang="en-IE" sz="1700" b="1" dirty="0"/>
              <a:t>green building certifications</a:t>
            </a:r>
            <a:r>
              <a:rPr lang="en-IE" sz="1700" dirty="0"/>
              <a:t> and </a:t>
            </a:r>
            <a:r>
              <a:rPr lang="en-IE" sz="1700" b="1" dirty="0"/>
              <a:t>eco-friendly infrastructure</a:t>
            </a:r>
            <a:r>
              <a:rPr lang="en-IE" sz="1700" dirty="0"/>
              <a:t>.</a:t>
            </a:r>
          </a:p>
          <a:p>
            <a:pPr>
              <a:lnSpc>
                <a:spcPct val="140000"/>
              </a:lnSpc>
              <a:buFont typeface="Arial" panose="020B0604020202020204" pitchFamily="34" charset="0"/>
              <a:buChar char="•"/>
            </a:pPr>
            <a:r>
              <a:rPr lang="en-IE" sz="1700" b="1" dirty="0"/>
              <a:t>Corporate Responsibility</a:t>
            </a:r>
            <a:r>
              <a:rPr lang="en-IE" sz="1700" dirty="0"/>
              <a:t>: Companies are responding to </a:t>
            </a:r>
            <a:r>
              <a:rPr lang="en-IE" sz="1700" b="1" dirty="0"/>
              <a:t>market pressure</a:t>
            </a:r>
            <a:r>
              <a:rPr lang="en-IE" sz="1700" dirty="0"/>
              <a:t> by implementing </a:t>
            </a:r>
            <a:r>
              <a:rPr lang="en-IE" sz="1700" b="1" dirty="0"/>
              <a:t>NBS</a:t>
            </a:r>
            <a:r>
              <a:rPr lang="en-IE" sz="1700" dirty="0"/>
              <a:t> for </a:t>
            </a:r>
            <a:r>
              <a:rPr lang="en-IE" sz="1700" b="1" dirty="0"/>
              <a:t>carbon reduction</a:t>
            </a:r>
            <a:r>
              <a:rPr lang="en-IE" sz="1700" dirty="0"/>
              <a:t>, </a:t>
            </a:r>
            <a:r>
              <a:rPr lang="en-IE" sz="1700" b="1" dirty="0"/>
              <a:t>energy efficiency</a:t>
            </a:r>
            <a:r>
              <a:rPr lang="en-IE" sz="1700" dirty="0"/>
              <a:t>, and </a:t>
            </a:r>
            <a:r>
              <a:rPr lang="en-IE" sz="1700" b="1" dirty="0"/>
              <a:t>improving employee well-being</a:t>
            </a:r>
            <a:r>
              <a:rPr lang="en-IE" sz="1700" dirty="0"/>
              <a:t>.</a:t>
            </a:r>
          </a:p>
          <a:p>
            <a:pPr>
              <a:lnSpc>
                <a:spcPct val="140000"/>
              </a:lnSpc>
              <a:buFont typeface="Arial" panose="020B0604020202020204" pitchFamily="34" charset="0"/>
              <a:buChar char="•"/>
            </a:pPr>
            <a:r>
              <a:rPr lang="en-IE" sz="1700" b="1" dirty="0"/>
              <a:t>Urban Development and Real Estate</a:t>
            </a:r>
            <a:r>
              <a:rPr lang="en-IE" sz="1700" dirty="0"/>
              <a:t>: Developers and investors are recognizing the financial value of NBS in urban environments, including </a:t>
            </a:r>
            <a:r>
              <a:rPr lang="en-IE" sz="1700" b="1" dirty="0"/>
              <a:t>higher property values</a:t>
            </a:r>
            <a:r>
              <a:rPr lang="en-IE" sz="1700" dirty="0"/>
              <a:t>, </a:t>
            </a:r>
            <a:r>
              <a:rPr lang="en-IE" sz="1700" b="1" dirty="0"/>
              <a:t>healthier communities</a:t>
            </a:r>
            <a:r>
              <a:rPr lang="en-IE" sz="1700" dirty="0"/>
              <a:t>, and </a:t>
            </a:r>
            <a:r>
              <a:rPr lang="en-IE" sz="1700" b="1" dirty="0"/>
              <a:t>attracting residents</a:t>
            </a:r>
            <a:r>
              <a:rPr lang="en-IE" sz="1700" dirty="0"/>
              <a:t> and businesses.</a:t>
            </a:r>
          </a:p>
          <a:p>
            <a:pPr>
              <a:lnSpc>
                <a:spcPct val="140000"/>
              </a:lnSpc>
            </a:pPr>
            <a:endParaRPr lang="en-IE" sz="1700" dirty="0"/>
          </a:p>
        </p:txBody>
      </p:sp>
      <p:sp>
        <p:nvSpPr>
          <p:cNvPr id="234" name="Text Placeholder 3">
            <a:extLst>
              <a:ext uri="{FF2B5EF4-FFF2-40B4-BE49-F238E27FC236}">
                <a16:creationId xmlns:a16="http://schemas.microsoft.com/office/drawing/2014/main" id="{917C0E72-DA61-707F-E0C4-2E34B1F51573}"/>
              </a:ext>
            </a:extLst>
          </p:cNvPr>
          <p:cNvSpPr>
            <a:spLocks noGrp="1"/>
          </p:cNvSpPr>
          <p:nvPr>
            <p:ph type="body" idx="2"/>
          </p:nvPr>
        </p:nvSpPr>
        <p:spPr>
          <a:xfrm>
            <a:off x="5740823" y="5262296"/>
            <a:ext cx="5869987" cy="689515"/>
          </a:xfrm>
        </p:spPr>
        <p:txBody>
          <a:bodyPr>
            <a:normAutofit fontScale="92500" lnSpcReduction="20000"/>
          </a:bodyPr>
          <a:lstStyle/>
          <a:p>
            <a:r>
              <a:rPr lang="en-US" sz="3000" dirty="0"/>
              <a:t>POLICY</a:t>
            </a:r>
            <a:endParaRPr lang="en-US" dirty="0"/>
          </a:p>
        </p:txBody>
      </p:sp>
      <p:sp>
        <p:nvSpPr>
          <p:cNvPr id="229" name="Google Shape;229;p24">
            <a:extLst>
              <a:ext uri="{FF2B5EF4-FFF2-40B4-BE49-F238E27FC236}">
                <a16:creationId xmlns:a16="http://schemas.microsoft.com/office/drawing/2014/main" id="{0341910E-84AC-E117-7842-646FD8BE4E26}"/>
              </a:ext>
            </a:extLst>
          </p:cNvPr>
          <p:cNvSpPr txBox="1">
            <a:spLocks noGrp="1"/>
          </p:cNvSpPr>
          <p:nvPr>
            <p:ph type="sldNum" idx="12"/>
          </p:nvPr>
        </p:nvSpPr>
        <p:spPr>
          <a:xfrm>
            <a:off x="10558300" y="6001680"/>
            <a:ext cx="1052510" cy="365125"/>
          </a:xfrm>
        </p:spPr>
        <p:txBody>
          <a:bodyPr spcFirstLastPara="1" wrap="square" lIns="91425" tIns="45700" rIns="91425" bIns="45700" anchor="ctr" anchorCtr="0">
            <a:normAutofit/>
          </a:bodyPr>
          <a:lstStyle/>
          <a:p>
            <a:pPr marL="0" lvl="0" indent="0" rtl="0">
              <a:spcBef>
                <a:spcPts val="0"/>
              </a:spcBef>
              <a:spcAft>
                <a:spcPts val="600"/>
              </a:spcAft>
              <a:buNone/>
            </a:pPr>
            <a:fld id="{00000000-1234-1234-1234-123412341234}" type="slidenum">
              <a:rPr lang="en-GB"/>
              <a:pPr marL="0" lvl="0" indent="0" rtl="0">
                <a:spcBef>
                  <a:spcPts val="0"/>
                </a:spcBef>
                <a:spcAft>
                  <a:spcPts val="600"/>
                </a:spcAft>
                <a:buNone/>
              </a:pPr>
              <a:t>13</a:t>
            </a:fld>
            <a:endParaRPr lang="en-IE"/>
          </a:p>
        </p:txBody>
      </p:sp>
      <p:pic>
        <p:nvPicPr>
          <p:cNvPr id="3" name="Graphic 2" descr="Contract outline">
            <a:extLst>
              <a:ext uri="{FF2B5EF4-FFF2-40B4-BE49-F238E27FC236}">
                <a16:creationId xmlns:a16="http://schemas.microsoft.com/office/drawing/2014/main" id="{51332508-5A6F-A7E6-E06C-6F2FC1E2ED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79634" y="2630718"/>
            <a:ext cx="2464550" cy="2464550"/>
          </a:xfrm>
          <a:prstGeom prst="rect">
            <a:avLst/>
          </a:prstGeom>
        </p:spPr>
      </p:pic>
      <p:pic>
        <p:nvPicPr>
          <p:cNvPr id="4" name="Graphic 3" descr="CheckList outline">
            <a:extLst>
              <a:ext uri="{FF2B5EF4-FFF2-40B4-BE49-F238E27FC236}">
                <a16:creationId xmlns:a16="http://schemas.microsoft.com/office/drawing/2014/main" id="{3F261C3B-87CA-BA0C-93E3-1A5B65D6E02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93445" y="491195"/>
            <a:ext cx="2359231" cy="2359231"/>
          </a:xfrm>
          <a:prstGeom prst="rect">
            <a:avLst/>
          </a:prstGeom>
        </p:spPr>
      </p:pic>
    </p:spTree>
    <p:extLst>
      <p:ext uri="{BB962C8B-B14F-4D97-AF65-F5344CB8AC3E}">
        <p14:creationId xmlns:p14="http://schemas.microsoft.com/office/powerpoint/2010/main" val="1468858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6B664F3B-935B-946F-0AB9-531FFE662380}"/>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2775E620-FEBC-7AD7-F0B8-685EF5FD8DEF}"/>
              </a:ext>
            </a:extLst>
          </p:cNvPr>
          <p:cNvSpPr txBox="1">
            <a:spLocks noGrp="1"/>
          </p:cNvSpPr>
          <p:nvPr>
            <p:ph type="title"/>
          </p:nvPr>
        </p:nvSpPr>
        <p:spPr>
          <a:xfrm>
            <a:off x="590207" y="1138005"/>
            <a:ext cx="5415747" cy="479066"/>
          </a:xfrm>
          <a:prstGeom prst="rect">
            <a:avLst/>
          </a:prstGeom>
          <a:noFill/>
          <a:ln>
            <a:noFill/>
          </a:ln>
        </p:spPr>
        <p:txBody>
          <a:bodyPr spcFirstLastPara="1" wrap="square" lIns="91425" tIns="45700" rIns="91425" bIns="45700" anchor="b" anchorCtr="0">
            <a:noAutofit/>
          </a:bodyPr>
          <a:lstStyle/>
          <a:p>
            <a:r>
              <a:rPr lang="en-IE" sz="3020" b="1" dirty="0"/>
              <a:t>Increasing Employment</a:t>
            </a:r>
          </a:p>
        </p:txBody>
      </p:sp>
      <p:sp>
        <p:nvSpPr>
          <p:cNvPr id="2" name="Text Placeholder 1">
            <a:extLst>
              <a:ext uri="{FF2B5EF4-FFF2-40B4-BE49-F238E27FC236}">
                <a16:creationId xmlns:a16="http://schemas.microsoft.com/office/drawing/2014/main" id="{3E8E3D9C-0AF0-9B56-2D1F-74EC7CC27676}"/>
              </a:ext>
            </a:extLst>
          </p:cNvPr>
          <p:cNvSpPr>
            <a:spLocks noGrp="1"/>
          </p:cNvSpPr>
          <p:nvPr>
            <p:ph type="body" idx="1"/>
          </p:nvPr>
        </p:nvSpPr>
        <p:spPr>
          <a:xfrm>
            <a:off x="2926495" y="1905093"/>
            <a:ext cx="8312728" cy="3577673"/>
          </a:xfrm>
        </p:spPr>
        <p:txBody>
          <a:bodyPr>
            <a:noAutofit/>
          </a:bodyPr>
          <a:lstStyle/>
          <a:p>
            <a:r>
              <a:rPr lang="en-IE" b="1" dirty="0"/>
              <a:t>Emerging Job Roles in NBS</a:t>
            </a:r>
            <a:endParaRPr lang="en-IE" dirty="0"/>
          </a:p>
          <a:p>
            <a:pPr>
              <a:buFont typeface="Arial" panose="020B0604020202020204" pitchFamily="34" charset="0"/>
              <a:buChar char="•"/>
            </a:pPr>
            <a:r>
              <a:rPr lang="en-IE" b="1" dirty="0"/>
              <a:t>Urban Sustainability Manager</a:t>
            </a:r>
            <a:r>
              <a:rPr lang="en-IE" dirty="0"/>
              <a:t>: Overseeing the integration of </a:t>
            </a:r>
            <a:r>
              <a:rPr lang="en-IE" b="1" dirty="0"/>
              <a:t>green infrastructure</a:t>
            </a:r>
            <a:r>
              <a:rPr lang="en-IE" dirty="0"/>
              <a:t> in city planning.</a:t>
            </a:r>
          </a:p>
          <a:p>
            <a:pPr>
              <a:buFont typeface="Arial" panose="020B0604020202020204" pitchFamily="34" charset="0"/>
              <a:buChar char="•"/>
            </a:pPr>
            <a:r>
              <a:rPr lang="en-IE" b="1" dirty="0"/>
              <a:t>Green Infrastructure Engineer</a:t>
            </a:r>
            <a:r>
              <a:rPr lang="en-IE" dirty="0"/>
              <a:t>: Designing and implementing </a:t>
            </a:r>
            <a:r>
              <a:rPr lang="en-IE" b="1" dirty="0"/>
              <a:t>nature-based solutions</a:t>
            </a:r>
            <a:r>
              <a:rPr lang="en-IE" dirty="0"/>
              <a:t> like </a:t>
            </a:r>
            <a:r>
              <a:rPr lang="en-IE" b="1" dirty="0"/>
              <a:t>green roofs</a:t>
            </a:r>
            <a:r>
              <a:rPr lang="en-IE" dirty="0"/>
              <a:t> and </a:t>
            </a:r>
            <a:r>
              <a:rPr lang="en-IE" b="1" dirty="0"/>
              <a:t>SUDS</a:t>
            </a:r>
            <a:r>
              <a:rPr lang="en-IE" dirty="0"/>
              <a:t>.</a:t>
            </a:r>
          </a:p>
          <a:p>
            <a:pPr>
              <a:buFont typeface="Arial" panose="020B0604020202020204" pitchFamily="34" charset="0"/>
              <a:buChar char="•"/>
            </a:pPr>
            <a:r>
              <a:rPr lang="en-IE" b="1" dirty="0"/>
              <a:t>Community Engagement Specialist</a:t>
            </a:r>
            <a:r>
              <a:rPr lang="en-IE" dirty="0"/>
              <a:t>: Facilitating public participation and </a:t>
            </a:r>
            <a:r>
              <a:rPr lang="en-IE" b="1" dirty="0"/>
              <a:t>co-design</a:t>
            </a:r>
            <a:r>
              <a:rPr lang="en-IE" dirty="0"/>
              <a:t> of NBS projects.</a:t>
            </a:r>
          </a:p>
        </p:txBody>
      </p:sp>
      <p:sp>
        <p:nvSpPr>
          <p:cNvPr id="229" name="Google Shape;229;p24">
            <a:extLst>
              <a:ext uri="{FF2B5EF4-FFF2-40B4-BE49-F238E27FC236}">
                <a16:creationId xmlns:a16="http://schemas.microsoft.com/office/drawing/2014/main" id="{CB6E71AE-5419-C199-F04E-984FC211830C}"/>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14</a:t>
            </a:fld>
            <a:endParaRPr/>
          </a:p>
        </p:txBody>
      </p:sp>
      <p:pic>
        <p:nvPicPr>
          <p:cNvPr id="4" name="Graphic 3" descr="Remote work with solid fill">
            <a:extLst>
              <a:ext uri="{FF2B5EF4-FFF2-40B4-BE49-F238E27FC236}">
                <a16:creationId xmlns:a16="http://schemas.microsoft.com/office/drawing/2014/main" id="{2C0E1A03-21D7-F04F-6C00-127AE9DC33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0207" y="2305791"/>
            <a:ext cx="2555175" cy="2555175"/>
          </a:xfrm>
          <a:prstGeom prst="rect">
            <a:avLst/>
          </a:prstGeom>
        </p:spPr>
      </p:pic>
    </p:spTree>
    <p:extLst>
      <p:ext uri="{BB962C8B-B14F-4D97-AF65-F5344CB8AC3E}">
        <p14:creationId xmlns:p14="http://schemas.microsoft.com/office/powerpoint/2010/main" val="1719019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856E1935-D623-6C4F-E54E-F280678376AF}"/>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657BB31E-45B6-5ECB-39AF-7EF20445B864}"/>
              </a:ext>
            </a:extLst>
          </p:cNvPr>
          <p:cNvSpPr txBox="1">
            <a:spLocks noGrp="1"/>
          </p:cNvSpPr>
          <p:nvPr>
            <p:ph type="title"/>
          </p:nvPr>
        </p:nvSpPr>
        <p:spPr>
          <a:xfrm>
            <a:off x="590207" y="1138005"/>
            <a:ext cx="5415747" cy="479066"/>
          </a:xfrm>
          <a:prstGeom prst="rect">
            <a:avLst/>
          </a:prstGeom>
          <a:noFill/>
          <a:ln>
            <a:noFill/>
          </a:ln>
        </p:spPr>
        <p:txBody>
          <a:bodyPr spcFirstLastPara="1" wrap="square" lIns="91425" tIns="45700" rIns="91425" bIns="45700" anchor="b" anchorCtr="0">
            <a:noAutofit/>
          </a:bodyPr>
          <a:lstStyle/>
          <a:p>
            <a:r>
              <a:rPr lang="en-IE" sz="3020" b="1" dirty="0"/>
              <a:t>Increasing Employment</a:t>
            </a:r>
          </a:p>
        </p:txBody>
      </p:sp>
      <p:sp>
        <p:nvSpPr>
          <p:cNvPr id="2" name="Text Placeholder 1">
            <a:extLst>
              <a:ext uri="{FF2B5EF4-FFF2-40B4-BE49-F238E27FC236}">
                <a16:creationId xmlns:a16="http://schemas.microsoft.com/office/drawing/2014/main" id="{9D47B209-BF40-F17D-D371-FED44A2F79AD}"/>
              </a:ext>
            </a:extLst>
          </p:cNvPr>
          <p:cNvSpPr>
            <a:spLocks noGrp="1"/>
          </p:cNvSpPr>
          <p:nvPr>
            <p:ph type="body" idx="1"/>
          </p:nvPr>
        </p:nvSpPr>
        <p:spPr>
          <a:xfrm>
            <a:off x="456428" y="1902789"/>
            <a:ext cx="8312728" cy="3577673"/>
          </a:xfrm>
        </p:spPr>
        <p:txBody>
          <a:bodyPr>
            <a:noAutofit/>
          </a:bodyPr>
          <a:lstStyle/>
          <a:p>
            <a:r>
              <a:rPr lang="en-IE" b="1" dirty="0"/>
              <a:t>Key Skills for Emerging NBS Roles</a:t>
            </a:r>
            <a:endParaRPr lang="en-IE" dirty="0"/>
          </a:p>
          <a:p>
            <a:pPr>
              <a:buFont typeface="Arial" panose="020B0604020202020204" pitchFamily="34" charset="0"/>
              <a:buChar char="•"/>
            </a:pPr>
            <a:r>
              <a:rPr lang="en-IE" b="1" dirty="0"/>
              <a:t>Technical Skills</a:t>
            </a:r>
            <a:r>
              <a:rPr lang="en-IE" dirty="0"/>
              <a:t>: Knowledge of </a:t>
            </a:r>
            <a:r>
              <a:rPr lang="en-IE" b="1" dirty="0"/>
              <a:t>GIS</a:t>
            </a:r>
            <a:r>
              <a:rPr lang="en-IE" dirty="0"/>
              <a:t>, </a:t>
            </a:r>
            <a:r>
              <a:rPr lang="en-IE" b="1" dirty="0"/>
              <a:t>IoT</a:t>
            </a:r>
            <a:r>
              <a:rPr lang="en-IE" dirty="0"/>
              <a:t>, and </a:t>
            </a:r>
            <a:r>
              <a:rPr lang="en-IE" b="1" dirty="0"/>
              <a:t>data analytics</a:t>
            </a:r>
            <a:r>
              <a:rPr lang="en-IE" dirty="0"/>
              <a:t> for monitoring NBS.</a:t>
            </a:r>
          </a:p>
          <a:p>
            <a:pPr>
              <a:buFont typeface="Arial" panose="020B0604020202020204" pitchFamily="34" charset="0"/>
              <a:buChar char="•"/>
            </a:pPr>
            <a:r>
              <a:rPr lang="en-IE" b="1" dirty="0"/>
              <a:t>Environmental Science</a:t>
            </a:r>
            <a:r>
              <a:rPr lang="en-IE" dirty="0"/>
              <a:t>: Expertise in </a:t>
            </a:r>
            <a:r>
              <a:rPr lang="en-IE" b="1" dirty="0"/>
              <a:t>ecology</a:t>
            </a:r>
            <a:r>
              <a:rPr lang="en-IE" dirty="0"/>
              <a:t>, </a:t>
            </a:r>
            <a:r>
              <a:rPr lang="en-IE" b="1" dirty="0"/>
              <a:t>climate change</a:t>
            </a:r>
            <a:r>
              <a:rPr lang="en-IE" dirty="0"/>
              <a:t>, and </a:t>
            </a:r>
            <a:r>
              <a:rPr lang="en-IE" b="1" dirty="0"/>
              <a:t>biodiversity</a:t>
            </a:r>
            <a:r>
              <a:rPr lang="en-IE" dirty="0"/>
              <a:t>.</a:t>
            </a:r>
          </a:p>
          <a:p>
            <a:pPr>
              <a:buFont typeface="Arial" panose="020B0604020202020204" pitchFamily="34" charset="0"/>
              <a:buChar char="•"/>
            </a:pPr>
            <a:r>
              <a:rPr lang="en-IE" b="1" dirty="0"/>
              <a:t>Urban Planning</a:t>
            </a:r>
            <a:r>
              <a:rPr lang="en-IE" dirty="0"/>
              <a:t>: Experience in </a:t>
            </a:r>
            <a:r>
              <a:rPr lang="en-IE" b="1" dirty="0"/>
              <a:t>sustainable urban development</a:t>
            </a:r>
            <a:r>
              <a:rPr lang="en-IE" dirty="0"/>
              <a:t> and </a:t>
            </a:r>
            <a:r>
              <a:rPr lang="en-IE" b="1" dirty="0"/>
              <a:t>green infrastructure design</a:t>
            </a:r>
            <a:r>
              <a:rPr lang="en-IE" dirty="0"/>
              <a:t>.</a:t>
            </a:r>
          </a:p>
          <a:p>
            <a:pPr>
              <a:buFont typeface="Arial" panose="020B0604020202020204" pitchFamily="34" charset="0"/>
              <a:buChar char="•"/>
            </a:pPr>
            <a:r>
              <a:rPr lang="en-IE" b="1" dirty="0"/>
              <a:t>Community Engagement</a:t>
            </a:r>
            <a:r>
              <a:rPr lang="en-IE" dirty="0"/>
              <a:t>: Facilitating </a:t>
            </a:r>
            <a:r>
              <a:rPr lang="en-IE" b="1" dirty="0"/>
              <a:t>public participation</a:t>
            </a:r>
            <a:r>
              <a:rPr lang="en-IE" dirty="0"/>
              <a:t> in designing and managing NBS projects.</a:t>
            </a:r>
          </a:p>
        </p:txBody>
      </p:sp>
      <p:sp>
        <p:nvSpPr>
          <p:cNvPr id="229" name="Google Shape;229;p24">
            <a:extLst>
              <a:ext uri="{FF2B5EF4-FFF2-40B4-BE49-F238E27FC236}">
                <a16:creationId xmlns:a16="http://schemas.microsoft.com/office/drawing/2014/main" id="{51CE8D09-8753-E3F3-4CDF-7E7C2CB6D3A6}"/>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15</a:t>
            </a:fld>
            <a:endParaRPr/>
          </a:p>
        </p:txBody>
      </p:sp>
      <p:pic>
        <p:nvPicPr>
          <p:cNvPr id="3" name="Graphic 2" descr="Remote work with solid fill">
            <a:extLst>
              <a:ext uri="{FF2B5EF4-FFF2-40B4-BE49-F238E27FC236}">
                <a16:creationId xmlns:a16="http://schemas.microsoft.com/office/drawing/2014/main" id="{2A20E790-B1A9-7279-0D37-818AC956FD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69156" y="2414037"/>
            <a:ext cx="2555175" cy="2555175"/>
          </a:xfrm>
          <a:prstGeom prst="rect">
            <a:avLst/>
          </a:prstGeom>
        </p:spPr>
      </p:pic>
    </p:spTree>
    <p:extLst>
      <p:ext uri="{BB962C8B-B14F-4D97-AF65-F5344CB8AC3E}">
        <p14:creationId xmlns:p14="http://schemas.microsoft.com/office/powerpoint/2010/main" val="2574326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59F1EAC1-428F-3C09-BC64-1FB5199DF6DB}"/>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51FEE504-93EC-760C-9AFA-5CB6345108D0}"/>
              </a:ext>
            </a:extLst>
          </p:cNvPr>
          <p:cNvSpPr txBox="1">
            <a:spLocks noGrp="1"/>
          </p:cNvSpPr>
          <p:nvPr>
            <p:ph type="title"/>
          </p:nvPr>
        </p:nvSpPr>
        <p:spPr>
          <a:xfrm>
            <a:off x="581192" y="968721"/>
            <a:ext cx="5415747" cy="479066"/>
          </a:xfrm>
          <a:prstGeom prst="rect">
            <a:avLst/>
          </a:prstGeom>
          <a:noFill/>
          <a:ln>
            <a:noFill/>
          </a:ln>
        </p:spPr>
        <p:txBody>
          <a:bodyPr spcFirstLastPara="1" wrap="square" lIns="91425" tIns="45700" rIns="91425" bIns="45700" anchor="b" anchorCtr="0">
            <a:noAutofit/>
          </a:bodyPr>
          <a:lstStyle/>
          <a:p>
            <a:r>
              <a:rPr lang="en-IE" sz="3020" b="1" dirty="0"/>
              <a:t>Scaling</a:t>
            </a:r>
          </a:p>
        </p:txBody>
      </p:sp>
      <p:sp>
        <p:nvSpPr>
          <p:cNvPr id="2" name="Text Placeholder 1">
            <a:extLst>
              <a:ext uri="{FF2B5EF4-FFF2-40B4-BE49-F238E27FC236}">
                <a16:creationId xmlns:a16="http://schemas.microsoft.com/office/drawing/2014/main" id="{0F0AFD52-0CC2-8D4F-D785-A830521CAEF8}"/>
              </a:ext>
            </a:extLst>
          </p:cNvPr>
          <p:cNvSpPr>
            <a:spLocks noGrp="1"/>
          </p:cNvSpPr>
          <p:nvPr>
            <p:ph type="body" idx="1"/>
          </p:nvPr>
        </p:nvSpPr>
        <p:spPr>
          <a:xfrm>
            <a:off x="3408219" y="1797683"/>
            <a:ext cx="8312728" cy="3577673"/>
          </a:xfrm>
        </p:spPr>
        <p:txBody>
          <a:bodyPr>
            <a:noAutofit/>
          </a:bodyPr>
          <a:lstStyle/>
          <a:p>
            <a:r>
              <a:rPr lang="en-IE" b="1" dirty="0"/>
              <a:t>Innovative Ways to Scale Up NBS in Cities</a:t>
            </a:r>
            <a:endParaRPr lang="en-IE" dirty="0"/>
          </a:p>
          <a:p>
            <a:pPr>
              <a:buFont typeface="Arial" panose="020B0604020202020204" pitchFamily="34" charset="0"/>
              <a:buChar char="•"/>
            </a:pPr>
            <a:r>
              <a:rPr lang="en-IE" b="1" dirty="0"/>
              <a:t>Modular Green Infrastructure</a:t>
            </a:r>
            <a:r>
              <a:rPr lang="en-IE" dirty="0"/>
              <a:t>: Easily scalable </a:t>
            </a:r>
            <a:r>
              <a:rPr lang="en-IE" b="1" dirty="0"/>
              <a:t>green solutions</a:t>
            </a:r>
            <a:r>
              <a:rPr lang="en-IE" dirty="0"/>
              <a:t> like </a:t>
            </a:r>
            <a:r>
              <a:rPr lang="en-IE" b="1" dirty="0"/>
              <a:t>green walls</a:t>
            </a:r>
            <a:r>
              <a:rPr lang="en-IE" dirty="0"/>
              <a:t> and </a:t>
            </a:r>
            <a:r>
              <a:rPr lang="en-IE" b="1" dirty="0"/>
              <a:t>bio-swales</a:t>
            </a:r>
            <a:r>
              <a:rPr lang="en-IE" dirty="0"/>
              <a:t>.</a:t>
            </a:r>
          </a:p>
          <a:p>
            <a:pPr>
              <a:buFont typeface="Arial" panose="020B0604020202020204" pitchFamily="34" charset="0"/>
              <a:buChar char="•"/>
            </a:pPr>
            <a:r>
              <a:rPr lang="en-IE" b="1" dirty="0"/>
              <a:t>Smart Cities</a:t>
            </a:r>
            <a:r>
              <a:rPr lang="en-IE" dirty="0"/>
              <a:t>: Integration of </a:t>
            </a:r>
            <a:r>
              <a:rPr lang="en-IE" b="1" dirty="0"/>
              <a:t>IoT</a:t>
            </a:r>
            <a:r>
              <a:rPr lang="en-IE" dirty="0"/>
              <a:t>, </a:t>
            </a:r>
            <a:r>
              <a:rPr lang="en-IE" b="1" dirty="0"/>
              <a:t>AI</a:t>
            </a:r>
            <a:r>
              <a:rPr lang="en-IE" dirty="0"/>
              <a:t>, and </a:t>
            </a:r>
            <a:r>
              <a:rPr lang="en-IE" b="1" dirty="0"/>
              <a:t>smart grids</a:t>
            </a:r>
            <a:r>
              <a:rPr lang="en-IE" dirty="0"/>
              <a:t> to monitor and manage NBS at scale.</a:t>
            </a:r>
          </a:p>
          <a:p>
            <a:pPr>
              <a:buFont typeface="Arial" panose="020B0604020202020204" pitchFamily="34" charset="0"/>
              <a:buChar char="•"/>
            </a:pPr>
            <a:r>
              <a:rPr lang="en-IE" b="1" dirty="0"/>
              <a:t>Collaborative Platforms</a:t>
            </a:r>
            <a:r>
              <a:rPr lang="en-IE" dirty="0"/>
              <a:t>: Online platforms for cities to share knowledge and </a:t>
            </a:r>
            <a:r>
              <a:rPr lang="en-IE" b="1" dirty="0"/>
              <a:t>collaborate on NBS implementation</a:t>
            </a:r>
            <a:r>
              <a:rPr lang="en-IE" dirty="0"/>
              <a:t>.</a:t>
            </a:r>
          </a:p>
        </p:txBody>
      </p:sp>
      <p:sp>
        <p:nvSpPr>
          <p:cNvPr id="229" name="Google Shape;229;p24">
            <a:extLst>
              <a:ext uri="{FF2B5EF4-FFF2-40B4-BE49-F238E27FC236}">
                <a16:creationId xmlns:a16="http://schemas.microsoft.com/office/drawing/2014/main" id="{95B988A5-8127-2AF7-DA9B-636BBEE40543}"/>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16</a:t>
            </a:fld>
            <a:endParaRPr/>
          </a:p>
        </p:txBody>
      </p:sp>
      <p:pic>
        <p:nvPicPr>
          <p:cNvPr id="11" name="Graphic 10" descr="Group brainstorm with solid fill">
            <a:extLst>
              <a:ext uri="{FF2B5EF4-FFF2-40B4-BE49-F238E27FC236}">
                <a16:creationId xmlns:a16="http://schemas.microsoft.com/office/drawing/2014/main" id="{9868E54E-79DB-718E-29A9-2475471AE0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6194" y="2009193"/>
            <a:ext cx="2839614" cy="2839614"/>
          </a:xfrm>
          <a:prstGeom prst="rect">
            <a:avLst/>
          </a:prstGeom>
        </p:spPr>
      </p:pic>
    </p:spTree>
    <p:extLst>
      <p:ext uri="{BB962C8B-B14F-4D97-AF65-F5344CB8AC3E}">
        <p14:creationId xmlns:p14="http://schemas.microsoft.com/office/powerpoint/2010/main" val="485478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8857A2A2-0877-E1E2-64B3-3B5A8F9C5FBE}"/>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006EC08F-5945-317D-F6FF-5C8E36D753E6}"/>
              </a:ext>
            </a:extLst>
          </p:cNvPr>
          <p:cNvSpPr txBox="1">
            <a:spLocks noGrp="1"/>
          </p:cNvSpPr>
          <p:nvPr>
            <p:ph type="title"/>
          </p:nvPr>
        </p:nvSpPr>
        <p:spPr>
          <a:xfrm>
            <a:off x="581192" y="968721"/>
            <a:ext cx="5415747" cy="479066"/>
          </a:xfrm>
          <a:prstGeom prst="rect">
            <a:avLst/>
          </a:prstGeom>
          <a:noFill/>
          <a:ln>
            <a:noFill/>
          </a:ln>
        </p:spPr>
        <p:txBody>
          <a:bodyPr spcFirstLastPara="1" wrap="square" lIns="91425" tIns="45700" rIns="91425" bIns="45700" anchor="b" anchorCtr="0">
            <a:noAutofit/>
          </a:bodyPr>
          <a:lstStyle/>
          <a:p>
            <a:r>
              <a:rPr lang="en-IE" sz="3020" b="1" dirty="0"/>
              <a:t>Future of NBS</a:t>
            </a:r>
          </a:p>
        </p:txBody>
      </p:sp>
      <p:sp>
        <p:nvSpPr>
          <p:cNvPr id="2" name="Text Placeholder 1">
            <a:extLst>
              <a:ext uri="{FF2B5EF4-FFF2-40B4-BE49-F238E27FC236}">
                <a16:creationId xmlns:a16="http://schemas.microsoft.com/office/drawing/2014/main" id="{66739257-93ED-36AE-874C-7F2F6E4EA293}"/>
              </a:ext>
            </a:extLst>
          </p:cNvPr>
          <p:cNvSpPr>
            <a:spLocks noGrp="1"/>
          </p:cNvSpPr>
          <p:nvPr>
            <p:ph type="body" idx="1"/>
          </p:nvPr>
        </p:nvSpPr>
        <p:spPr>
          <a:xfrm>
            <a:off x="432677" y="1947931"/>
            <a:ext cx="8312728" cy="3577673"/>
          </a:xfrm>
        </p:spPr>
        <p:txBody>
          <a:bodyPr>
            <a:noAutofit/>
          </a:bodyPr>
          <a:lstStyle/>
          <a:p>
            <a:r>
              <a:rPr lang="en-IE" b="1" dirty="0"/>
              <a:t>Advances in Biodiversity Restoration through NBS</a:t>
            </a:r>
            <a:endParaRPr lang="en-IE" dirty="0"/>
          </a:p>
          <a:p>
            <a:pPr>
              <a:buFont typeface="Arial" panose="020B0604020202020204" pitchFamily="34" charset="0"/>
              <a:buChar char="•"/>
            </a:pPr>
            <a:r>
              <a:rPr lang="en-IE" b="1" dirty="0"/>
              <a:t>Urban Biodiversity</a:t>
            </a:r>
            <a:r>
              <a:rPr lang="en-IE" dirty="0"/>
              <a:t>: Implementing </a:t>
            </a:r>
            <a:r>
              <a:rPr lang="en-IE" b="1" dirty="0"/>
              <a:t>wildlife corridors</a:t>
            </a:r>
            <a:r>
              <a:rPr lang="en-IE" dirty="0"/>
              <a:t>, </a:t>
            </a:r>
            <a:r>
              <a:rPr lang="en-IE" b="1" dirty="0"/>
              <a:t>green roofs</a:t>
            </a:r>
            <a:r>
              <a:rPr lang="en-IE" dirty="0"/>
              <a:t>, and </a:t>
            </a:r>
            <a:r>
              <a:rPr lang="en-IE" b="1" dirty="0"/>
              <a:t>pocket parks</a:t>
            </a:r>
            <a:r>
              <a:rPr lang="en-IE" dirty="0"/>
              <a:t> to improve urban biodiversity.</a:t>
            </a:r>
          </a:p>
          <a:p>
            <a:pPr>
              <a:buFont typeface="Arial" panose="020B0604020202020204" pitchFamily="34" charset="0"/>
              <a:buChar char="•"/>
            </a:pPr>
            <a:r>
              <a:rPr lang="en-IE" b="1" dirty="0"/>
              <a:t>Ecosystem Restoration</a:t>
            </a:r>
            <a:r>
              <a:rPr lang="en-IE" dirty="0"/>
              <a:t>: Large-scale restoration of </a:t>
            </a:r>
            <a:r>
              <a:rPr lang="en-IE" b="1" dirty="0"/>
              <a:t>mangroves</a:t>
            </a:r>
            <a:r>
              <a:rPr lang="en-IE" dirty="0"/>
              <a:t>, </a:t>
            </a:r>
            <a:r>
              <a:rPr lang="en-IE" b="1" dirty="0"/>
              <a:t>wetlands</a:t>
            </a:r>
            <a:r>
              <a:rPr lang="en-IE" dirty="0"/>
              <a:t>, and </a:t>
            </a:r>
            <a:r>
              <a:rPr lang="en-IE" b="1" dirty="0"/>
              <a:t>forests</a:t>
            </a:r>
            <a:r>
              <a:rPr lang="en-IE" dirty="0"/>
              <a:t> using advanced methods and technologies.</a:t>
            </a:r>
          </a:p>
          <a:p>
            <a:pPr>
              <a:buFont typeface="Arial" panose="020B0604020202020204" pitchFamily="34" charset="0"/>
              <a:buChar char="•"/>
            </a:pPr>
            <a:r>
              <a:rPr lang="en-IE" b="1" dirty="0"/>
              <a:t>Smart Conservation</a:t>
            </a:r>
            <a:r>
              <a:rPr lang="en-IE" dirty="0"/>
              <a:t>: Using </a:t>
            </a:r>
            <a:r>
              <a:rPr lang="en-IE" b="1" dirty="0"/>
              <a:t>data analytics</a:t>
            </a:r>
            <a:r>
              <a:rPr lang="en-IE" dirty="0"/>
              <a:t> and </a:t>
            </a:r>
            <a:r>
              <a:rPr lang="en-IE" b="1" dirty="0"/>
              <a:t>sensors</a:t>
            </a:r>
            <a:r>
              <a:rPr lang="en-IE" dirty="0"/>
              <a:t> to monitor and enhance biodiversity in urban areas.</a:t>
            </a:r>
          </a:p>
        </p:txBody>
      </p:sp>
      <p:sp>
        <p:nvSpPr>
          <p:cNvPr id="229" name="Google Shape;229;p24">
            <a:extLst>
              <a:ext uri="{FF2B5EF4-FFF2-40B4-BE49-F238E27FC236}">
                <a16:creationId xmlns:a16="http://schemas.microsoft.com/office/drawing/2014/main" id="{E1C99D5A-CF27-D984-B6C3-CBDEF2F67EA3}"/>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17</a:t>
            </a:fld>
            <a:endParaRPr/>
          </a:p>
        </p:txBody>
      </p:sp>
      <p:pic>
        <p:nvPicPr>
          <p:cNvPr id="6" name="Graphic 5" descr="Future with solid fill">
            <a:extLst>
              <a:ext uri="{FF2B5EF4-FFF2-40B4-BE49-F238E27FC236}">
                <a16:creationId xmlns:a16="http://schemas.microsoft.com/office/drawing/2014/main" id="{B107F38D-D8D6-2CC3-CD1E-D0C32ED2FC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31382" y="2316677"/>
            <a:ext cx="2840182" cy="2840182"/>
          </a:xfrm>
          <a:prstGeom prst="rect">
            <a:avLst/>
          </a:prstGeom>
        </p:spPr>
      </p:pic>
    </p:spTree>
    <p:extLst>
      <p:ext uri="{BB962C8B-B14F-4D97-AF65-F5344CB8AC3E}">
        <p14:creationId xmlns:p14="http://schemas.microsoft.com/office/powerpoint/2010/main" val="3253252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64B9E943-6182-B045-D95D-79F949CCFDF4}"/>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07F15AC7-0B7F-1762-A6FA-D3551881C2E4}"/>
              </a:ext>
            </a:extLst>
          </p:cNvPr>
          <p:cNvSpPr txBox="1">
            <a:spLocks noGrp="1"/>
          </p:cNvSpPr>
          <p:nvPr>
            <p:ph type="title"/>
          </p:nvPr>
        </p:nvSpPr>
        <p:spPr>
          <a:xfrm>
            <a:off x="581192" y="1299030"/>
            <a:ext cx="5415747" cy="479066"/>
          </a:xfrm>
          <a:prstGeom prst="rect">
            <a:avLst/>
          </a:prstGeom>
          <a:noFill/>
          <a:ln>
            <a:noFill/>
          </a:ln>
        </p:spPr>
        <p:txBody>
          <a:bodyPr spcFirstLastPara="1" wrap="square" lIns="91425" tIns="45700" rIns="91425" bIns="45700" anchor="b" anchorCtr="0">
            <a:noAutofit/>
          </a:bodyPr>
          <a:lstStyle/>
          <a:p>
            <a:r>
              <a:rPr lang="en-IE" sz="3020" b="1" dirty="0"/>
              <a:t>Conclusion</a:t>
            </a:r>
          </a:p>
        </p:txBody>
      </p:sp>
      <p:sp>
        <p:nvSpPr>
          <p:cNvPr id="2" name="Text Placeholder 1">
            <a:extLst>
              <a:ext uri="{FF2B5EF4-FFF2-40B4-BE49-F238E27FC236}">
                <a16:creationId xmlns:a16="http://schemas.microsoft.com/office/drawing/2014/main" id="{6E5C0434-F670-8426-FE0E-F91425432E87}"/>
              </a:ext>
            </a:extLst>
          </p:cNvPr>
          <p:cNvSpPr>
            <a:spLocks noGrp="1"/>
          </p:cNvSpPr>
          <p:nvPr>
            <p:ph type="body" idx="1"/>
          </p:nvPr>
        </p:nvSpPr>
        <p:spPr>
          <a:xfrm>
            <a:off x="581192" y="1981297"/>
            <a:ext cx="9676383" cy="3577673"/>
          </a:xfrm>
        </p:spPr>
        <p:txBody>
          <a:bodyPr>
            <a:noAutofit/>
          </a:bodyPr>
          <a:lstStyle/>
          <a:p>
            <a:r>
              <a:rPr lang="en-IE" b="1" dirty="0"/>
              <a:t>Innovating for the Future: NBS and Cutting-Edge Technologies</a:t>
            </a:r>
            <a:endParaRPr lang="en-IE" dirty="0"/>
          </a:p>
          <a:p>
            <a:pPr>
              <a:buFont typeface="Arial" panose="020B0604020202020204" pitchFamily="34" charset="0"/>
              <a:buChar char="•"/>
            </a:pPr>
            <a:r>
              <a:rPr lang="en-IE" b="1" dirty="0"/>
              <a:t>Nature-Based Solutions (NBS)</a:t>
            </a:r>
            <a:r>
              <a:rPr lang="en-IE" dirty="0"/>
              <a:t> are at the forefront of creating </a:t>
            </a:r>
            <a:r>
              <a:rPr lang="en-IE" b="1" dirty="0"/>
              <a:t>sustainable, resilient cities</a:t>
            </a:r>
            <a:r>
              <a:rPr lang="en-IE" dirty="0"/>
              <a:t>.</a:t>
            </a:r>
          </a:p>
          <a:p>
            <a:pPr>
              <a:buFont typeface="Arial" panose="020B0604020202020204" pitchFamily="34" charset="0"/>
              <a:buChar char="•"/>
            </a:pPr>
            <a:r>
              <a:rPr lang="en-IE" b="1" dirty="0"/>
              <a:t>Technology integration</a:t>
            </a:r>
            <a:r>
              <a:rPr lang="en-IE" dirty="0"/>
              <a:t>, </a:t>
            </a:r>
            <a:r>
              <a:rPr lang="en-IE" b="1" dirty="0"/>
              <a:t>community engagement</a:t>
            </a:r>
            <a:r>
              <a:rPr lang="en-IE" dirty="0"/>
              <a:t>, and </a:t>
            </a:r>
            <a:r>
              <a:rPr lang="en-IE" b="1" dirty="0"/>
              <a:t>innovative policy</a:t>
            </a:r>
            <a:r>
              <a:rPr lang="en-IE" dirty="0"/>
              <a:t> will shape the </a:t>
            </a:r>
            <a:r>
              <a:rPr lang="en-IE" b="1" dirty="0"/>
              <a:t>future of NBS</a:t>
            </a:r>
            <a:r>
              <a:rPr lang="en-IE" dirty="0"/>
              <a:t>.</a:t>
            </a:r>
          </a:p>
          <a:p>
            <a:pPr>
              <a:buFont typeface="Arial" panose="020B0604020202020204" pitchFamily="34" charset="0"/>
              <a:buChar char="•"/>
            </a:pPr>
            <a:r>
              <a:rPr lang="en-IE" b="1" dirty="0"/>
              <a:t>Career opportunities</a:t>
            </a:r>
            <a:r>
              <a:rPr lang="en-IE" dirty="0"/>
              <a:t> in the </a:t>
            </a:r>
            <a:r>
              <a:rPr lang="en-IE" b="1" dirty="0"/>
              <a:t>NBS sector</a:t>
            </a:r>
            <a:r>
              <a:rPr lang="en-IE" dirty="0"/>
              <a:t> will grow with increasing demand for professionals in </a:t>
            </a:r>
            <a:r>
              <a:rPr lang="en-IE" b="1" dirty="0"/>
              <a:t>urban planning</a:t>
            </a:r>
            <a:r>
              <a:rPr lang="en-IE" dirty="0"/>
              <a:t>, </a:t>
            </a:r>
            <a:r>
              <a:rPr lang="en-IE" b="1" dirty="0"/>
              <a:t>technology</a:t>
            </a:r>
            <a:r>
              <a:rPr lang="en-IE" dirty="0"/>
              <a:t>, </a:t>
            </a:r>
            <a:r>
              <a:rPr lang="en-IE" b="1" dirty="0"/>
              <a:t>environmental science</a:t>
            </a:r>
            <a:r>
              <a:rPr lang="en-IE" dirty="0"/>
              <a:t>, and </a:t>
            </a:r>
            <a:r>
              <a:rPr lang="en-IE" b="1" dirty="0"/>
              <a:t>community management</a:t>
            </a:r>
            <a:r>
              <a:rPr lang="en-IE" dirty="0"/>
              <a:t>.</a:t>
            </a:r>
          </a:p>
        </p:txBody>
      </p:sp>
      <p:sp>
        <p:nvSpPr>
          <p:cNvPr id="229" name="Google Shape;229;p24">
            <a:extLst>
              <a:ext uri="{FF2B5EF4-FFF2-40B4-BE49-F238E27FC236}">
                <a16:creationId xmlns:a16="http://schemas.microsoft.com/office/drawing/2014/main" id="{57F6EA52-3F17-E25E-044A-FDCC9131B5B0}"/>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18</a:t>
            </a:fld>
            <a:endParaRPr/>
          </a:p>
        </p:txBody>
      </p:sp>
    </p:spTree>
    <p:extLst>
      <p:ext uri="{BB962C8B-B14F-4D97-AF65-F5344CB8AC3E}">
        <p14:creationId xmlns:p14="http://schemas.microsoft.com/office/powerpoint/2010/main" val="529530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 name="Text Placeholder 1">
            <a:extLst>
              <a:ext uri="{FF2B5EF4-FFF2-40B4-BE49-F238E27FC236}">
                <a16:creationId xmlns:a16="http://schemas.microsoft.com/office/drawing/2014/main" id="{ECE033D5-31FB-F5B6-B409-7021D3F9F209}"/>
              </a:ext>
            </a:extLst>
          </p:cNvPr>
          <p:cNvSpPr>
            <a:spLocks noGrp="1"/>
          </p:cNvSpPr>
          <p:nvPr>
            <p:ph type="body" idx="1"/>
          </p:nvPr>
        </p:nvSpPr>
        <p:spPr>
          <a:xfrm>
            <a:off x="4254228" y="4309019"/>
            <a:ext cx="7464160" cy="338948"/>
          </a:xfrm>
        </p:spPr>
        <p:txBody>
          <a:bodyPr/>
          <a:lstStyle/>
          <a:p>
            <a:r>
              <a:rPr lang="en-GB" sz="1800" b="1" dirty="0"/>
              <a:t>Credit for this learning unit content: Trinity College Dublin</a:t>
            </a:r>
            <a:endParaRPr lang="en-IE" sz="1800" b="1" i="1" dirty="0">
              <a:solidFill>
                <a:schemeClr val="accent1"/>
              </a:solidFill>
            </a:endParaRPr>
          </a:p>
          <a:p>
            <a:endParaRPr lang="en-IE" dirty="0"/>
          </a:p>
        </p:txBody>
      </p:sp>
      <p:sp>
        <p:nvSpPr>
          <p:cNvPr id="229" name="Google Shape;229;p24"/>
          <p:cNvSpPr txBox="1">
            <a:spLocks noGrp="1"/>
          </p:cNvSpPr>
          <p:nvPr>
            <p:ph type="sldNum" idx="4294967295"/>
          </p:nvPr>
        </p:nvSpPr>
        <p:spPr>
          <a:xfrm>
            <a:off x="11139488" y="6208713"/>
            <a:ext cx="1052512"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19</a:t>
            </a:fld>
            <a:endParaRPr/>
          </a:p>
        </p:txBody>
      </p:sp>
      <p:pic>
        <p:nvPicPr>
          <p:cNvPr id="4" name="Picture 3" descr="A black and white sign with a person in a circle&#10;&#10;Description automatically generated">
            <a:extLst>
              <a:ext uri="{FF2B5EF4-FFF2-40B4-BE49-F238E27FC236}">
                <a16:creationId xmlns:a16="http://schemas.microsoft.com/office/drawing/2014/main" id="{49A2F8F4-38E9-B40A-BFE0-8A47307264CE}"/>
              </a:ext>
            </a:extLst>
          </p:cNvPr>
          <p:cNvPicPr>
            <a:picLocks noChangeAspect="1"/>
          </p:cNvPicPr>
          <p:nvPr/>
        </p:nvPicPr>
        <p:blipFill>
          <a:blip r:embed="rId3"/>
          <a:stretch>
            <a:fillRect/>
          </a:stretch>
        </p:blipFill>
        <p:spPr>
          <a:xfrm>
            <a:off x="4437108" y="6208713"/>
            <a:ext cx="1200150" cy="42005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581192" y="5262296"/>
            <a:ext cx="6284065" cy="689514"/>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NBS Definition – EU</a:t>
            </a:r>
            <a:endParaRPr sz="3020" b="1" dirty="0"/>
          </a:p>
        </p:txBody>
      </p:sp>
      <p:sp>
        <p:nvSpPr>
          <p:cNvPr id="2" name="Text Placeholder 1">
            <a:extLst>
              <a:ext uri="{FF2B5EF4-FFF2-40B4-BE49-F238E27FC236}">
                <a16:creationId xmlns:a16="http://schemas.microsoft.com/office/drawing/2014/main" id="{7E139547-8223-DF8D-B3E4-3A6402541CEC}"/>
              </a:ext>
            </a:extLst>
          </p:cNvPr>
          <p:cNvSpPr>
            <a:spLocks noGrp="1"/>
          </p:cNvSpPr>
          <p:nvPr>
            <p:ph type="body" idx="1"/>
          </p:nvPr>
        </p:nvSpPr>
        <p:spPr/>
        <p:txBody>
          <a:bodyPr>
            <a:normAutofit/>
          </a:bodyPr>
          <a:lstStyle/>
          <a:p>
            <a:pPr marL="111760" indent="0" algn="ctr">
              <a:buNone/>
            </a:pPr>
            <a:r>
              <a:rPr lang="en-IE" sz="2400" b="1" i="0" dirty="0">
                <a:solidFill>
                  <a:schemeClr val="accent2"/>
                </a:solidFill>
                <a:effectLst/>
                <a:latin typeface="arial" panose="020B0604020202020204" pitchFamily="34" charset="0"/>
              </a:rPr>
              <a:t>NBS are “Solutions that are </a:t>
            </a:r>
            <a:r>
              <a:rPr lang="en-IE" sz="2400" b="1" i="0" u="sng" dirty="0">
                <a:solidFill>
                  <a:schemeClr val="accent2"/>
                </a:solidFill>
                <a:effectLst/>
                <a:latin typeface="arial" panose="020B0604020202020204" pitchFamily="34" charset="0"/>
              </a:rPr>
              <a:t>inspired</a:t>
            </a:r>
            <a:r>
              <a:rPr lang="en-IE" sz="2400" b="1" i="0" dirty="0">
                <a:solidFill>
                  <a:schemeClr val="accent2"/>
                </a:solidFill>
                <a:effectLst/>
                <a:latin typeface="arial" panose="020B0604020202020204" pitchFamily="34" charset="0"/>
              </a:rPr>
              <a:t> and </a:t>
            </a:r>
            <a:r>
              <a:rPr lang="en-IE" sz="2400" b="1" i="0" u="sng" dirty="0">
                <a:solidFill>
                  <a:schemeClr val="accent2"/>
                </a:solidFill>
                <a:effectLst/>
                <a:latin typeface="arial" panose="020B0604020202020204" pitchFamily="34" charset="0"/>
              </a:rPr>
              <a:t>supported</a:t>
            </a:r>
            <a:r>
              <a:rPr lang="en-IE" sz="2400" b="1" i="0" dirty="0">
                <a:solidFill>
                  <a:schemeClr val="accent2"/>
                </a:solidFill>
                <a:effectLst/>
                <a:latin typeface="arial" panose="020B0604020202020204" pitchFamily="34" charset="0"/>
              </a:rPr>
              <a:t> by nature, which are cost-effective, simultaneously provide </a:t>
            </a:r>
            <a:r>
              <a:rPr lang="en-IE" sz="2400" b="1" i="0" u="sng" dirty="0">
                <a:solidFill>
                  <a:schemeClr val="accent2"/>
                </a:solidFill>
                <a:effectLst/>
                <a:latin typeface="arial" panose="020B0604020202020204" pitchFamily="34" charset="0"/>
              </a:rPr>
              <a:t>environmental, social and economic benefits </a:t>
            </a:r>
            <a:r>
              <a:rPr lang="en-IE" sz="2400" b="1" i="0" dirty="0">
                <a:solidFill>
                  <a:schemeClr val="accent2"/>
                </a:solidFill>
                <a:effectLst/>
                <a:latin typeface="arial" panose="020B0604020202020204" pitchFamily="34" charset="0"/>
              </a:rPr>
              <a:t>and help build resilience.”</a:t>
            </a:r>
          </a:p>
          <a:p>
            <a:pPr marL="111760" indent="0" algn="ctr">
              <a:buNone/>
            </a:pPr>
            <a:endParaRPr lang="en-IE" sz="2400" b="1" i="0" dirty="0">
              <a:solidFill>
                <a:srgbClr val="26324B"/>
              </a:solidFill>
              <a:effectLst/>
              <a:latin typeface="arial" panose="020B0604020202020204" pitchFamily="34" charset="0"/>
            </a:endParaRPr>
          </a:p>
          <a:p>
            <a:pPr marL="111760" indent="0" algn="ctr">
              <a:buNone/>
            </a:pPr>
            <a:r>
              <a:rPr lang="en-IE" b="0" i="0" dirty="0">
                <a:solidFill>
                  <a:schemeClr val="accent1"/>
                </a:solidFill>
                <a:effectLst/>
                <a:latin typeface="arial" panose="020B0604020202020204" pitchFamily="34" charset="0"/>
              </a:rPr>
              <a:t>Such solutions bring more, and more diverse, nature and natural features and processes into cities, landscapes and seascapes, through locally adapted, resource-efficient and systemic interventions.</a:t>
            </a:r>
            <a:endParaRPr lang="en-IE" dirty="0">
              <a:solidFill>
                <a:schemeClr val="accent1"/>
              </a:solidFill>
            </a:endParaRPr>
          </a:p>
        </p:txBody>
      </p:sp>
      <p:sp>
        <p:nvSpPr>
          <p:cNvPr id="4" name="Text Placeholder 3">
            <a:extLst>
              <a:ext uri="{FF2B5EF4-FFF2-40B4-BE49-F238E27FC236}">
                <a16:creationId xmlns:a16="http://schemas.microsoft.com/office/drawing/2014/main" id="{F2DC3243-13A8-2821-EA69-41029F145301}"/>
              </a:ext>
            </a:extLst>
          </p:cNvPr>
          <p:cNvSpPr>
            <a:spLocks noGrp="1"/>
          </p:cNvSpPr>
          <p:nvPr>
            <p:ph type="body" idx="2"/>
          </p:nvPr>
        </p:nvSpPr>
        <p:spPr/>
        <p:txBody>
          <a:bodyPr>
            <a:normAutofit/>
          </a:bodyPr>
          <a:lstStyle/>
          <a:p>
            <a:r>
              <a:rPr lang="en-IE" sz="1800" dirty="0"/>
              <a:t>Reference: </a:t>
            </a:r>
            <a:r>
              <a:rPr lang="en-IE" sz="1800" dirty="0">
                <a:solidFill>
                  <a:schemeClr val="bg1"/>
                </a:solidFill>
                <a:hlinkClick r:id="rId3">
                  <a:extLst>
                    <a:ext uri="{A12FA001-AC4F-418D-AE19-62706E023703}">
                      <ahyp:hlinkClr xmlns:ahyp="http://schemas.microsoft.com/office/drawing/2018/hyperlinkcolor" val="tx"/>
                    </a:ext>
                  </a:extLst>
                </a:hlinkClick>
              </a:rPr>
              <a:t>European Commission</a:t>
            </a:r>
            <a:r>
              <a:rPr lang="en-IE" sz="1800" dirty="0"/>
              <a:t> </a:t>
            </a:r>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2</a:t>
            </a:fld>
            <a:endParaRPr/>
          </a:p>
        </p:txBody>
      </p:sp>
    </p:spTree>
    <p:extLst>
      <p:ext uri="{BB962C8B-B14F-4D97-AF65-F5344CB8AC3E}">
        <p14:creationId xmlns:p14="http://schemas.microsoft.com/office/powerpoint/2010/main" val="3806333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65FB95F1-B05C-1A9D-C161-671BBA08AE61}"/>
            </a:ext>
          </a:extLst>
        </p:cNvPr>
        <p:cNvGrpSpPr/>
        <p:nvPr/>
      </p:nvGrpSpPr>
      <p:grpSpPr>
        <a:xfrm>
          <a:off x="0" y="0"/>
          <a:ext cx="0" cy="0"/>
          <a:chOff x="0" y="0"/>
          <a:chExt cx="0" cy="0"/>
        </a:xfrm>
      </p:grpSpPr>
      <p:sp>
        <p:nvSpPr>
          <p:cNvPr id="229" name="Google Shape;229;p24">
            <a:extLst>
              <a:ext uri="{FF2B5EF4-FFF2-40B4-BE49-F238E27FC236}">
                <a16:creationId xmlns:a16="http://schemas.microsoft.com/office/drawing/2014/main" id="{E62E5013-92ED-8DF9-213D-8172558F1106}"/>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3</a:t>
            </a:fld>
            <a:endParaRPr/>
          </a:p>
        </p:txBody>
      </p:sp>
      <p:sp>
        <p:nvSpPr>
          <p:cNvPr id="8" name="Google Shape;227;p24">
            <a:extLst>
              <a:ext uri="{FF2B5EF4-FFF2-40B4-BE49-F238E27FC236}">
                <a16:creationId xmlns:a16="http://schemas.microsoft.com/office/drawing/2014/main" id="{53ED5103-EDD3-D734-08FA-FC986429B2CE}"/>
              </a:ext>
            </a:extLst>
          </p:cNvPr>
          <p:cNvSpPr txBox="1">
            <a:spLocks/>
          </p:cNvSpPr>
          <p:nvPr/>
        </p:nvSpPr>
        <p:spPr>
          <a:xfrm>
            <a:off x="581192" y="968721"/>
            <a:ext cx="6645518" cy="47906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19266"/>
              </a:buClr>
              <a:buSzPts val="2800"/>
              <a:buFont typeface="Arial"/>
              <a:buNone/>
              <a:defRPr sz="2800" b="0" i="0" u="none" strike="noStrike" cap="none">
                <a:solidFill>
                  <a:srgbClr val="01926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r>
              <a:rPr lang="en-IE" sz="3020" b="1" dirty="0"/>
              <a:t>Innovating NBS</a:t>
            </a:r>
          </a:p>
        </p:txBody>
      </p:sp>
      <p:sp>
        <p:nvSpPr>
          <p:cNvPr id="9" name="Text Placeholder 1">
            <a:extLst>
              <a:ext uri="{FF2B5EF4-FFF2-40B4-BE49-F238E27FC236}">
                <a16:creationId xmlns:a16="http://schemas.microsoft.com/office/drawing/2014/main" id="{41140724-503A-7F7B-4C2E-AFF763E109F0}"/>
              </a:ext>
            </a:extLst>
          </p:cNvPr>
          <p:cNvSpPr txBox="1">
            <a:spLocks/>
          </p:cNvSpPr>
          <p:nvPr/>
        </p:nvSpPr>
        <p:spPr>
          <a:xfrm>
            <a:off x="581192" y="1466482"/>
            <a:ext cx="6793385" cy="357767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33756" algn="l" rtl="0">
              <a:lnSpc>
                <a:spcPct val="150000"/>
              </a:lnSpc>
              <a:spcBef>
                <a:spcPts val="360"/>
              </a:spcBef>
              <a:spcAft>
                <a:spcPts val="0"/>
              </a:spcAft>
              <a:buClr>
                <a:srgbClr val="00C897"/>
              </a:buClr>
              <a:buSzPts val="1656"/>
              <a:buFont typeface="Noto Sans Symbols"/>
              <a:buChar char="◼"/>
              <a:defRPr sz="1800" b="0" i="0" u="none" strike="noStrike" cap="none">
                <a:solidFill>
                  <a:schemeClr val="dk2"/>
                </a:solidFill>
                <a:latin typeface="Arial"/>
                <a:ea typeface="Arial"/>
                <a:cs typeface="Arial"/>
                <a:sym typeface="Arial"/>
              </a:defRPr>
            </a:lvl1pPr>
            <a:lvl2pPr marL="914400" marR="0" lvl="1" indent="-322072" algn="l" rtl="0">
              <a:lnSpc>
                <a:spcPct val="150000"/>
              </a:lnSpc>
              <a:spcBef>
                <a:spcPts val="600"/>
              </a:spcBef>
              <a:spcAft>
                <a:spcPts val="0"/>
              </a:spcAft>
              <a:buClr>
                <a:srgbClr val="00C897"/>
              </a:buClr>
              <a:buSzPts val="1472"/>
              <a:buFont typeface="Noto Sans Symbols"/>
              <a:buChar char="◼"/>
              <a:defRPr sz="1600" b="0" i="0" u="none" strike="noStrike" cap="none">
                <a:solidFill>
                  <a:schemeClr val="dk2"/>
                </a:solidFill>
                <a:latin typeface="Arial"/>
                <a:ea typeface="Arial"/>
                <a:cs typeface="Arial"/>
                <a:sym typeface="Arial"/>
              </a:defRPr>
            </a:lvl2pPr>
            <a:lvl3pPr marL="1371600" marR="0" lvl="2" indent="-310388" algn="l" rtl="0">
              <a:lnSpc>
                <a:spcPct val="150000"/>
              </a:lnSpc>
              <a:spcBef>
                <a:spcPts val="600"/>
              </a:spcBef>
              <a:spcAft>
                <a:spcPts val="0"/>
              </a:spcAft>
              <a:buClr>
                <a:srgbClr val="00C897"/>
              </a:buClr>
              <a:buSzPts val="1288"/>
              <a:buFont typeface="Noto Sans Symbols"/>
              <a:buChar char="◼"/>
              <a:defRPr sz="1400" b="0" i="0" u="none" strike="noStrike" cap="none">
                <a:solidFill>
                  <a:schemeClr val="dk2"/>
                </a:solidFill>
                <a:latin typeface="Arial"/>
                <a:ea typeface="Arial"/>
                <a:cs typeface="Arial"/>
                <a:sym typeface="Arial"/>
              </a:defRPr>
            </a:lvl3pPr>
            <a:lvl4pPr marL="1828800" marR="0" lvl="3" indent="-298703"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4pPr>
            <a:lvl5pPr marL="2286000" marR="0" lvl="4" indent="-298704"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5pPr>
            <a:lvl6pPr marL="2743200" marR="0" lvl="5"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333756" algn="l" rtl="0">
              <a:lnSpc>
                <a:spcPct val="100000"/>
              </a:lnSpc>
              <a:spcBef>
                <a:spcPts val="600"/>
              </a:spcBef>
              <a:spcAft>
                <a:spcPts val="60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9pPr>
          </a:lstStyle>
          <a:p>
            <a:r>
              <a:rPr lang="en-IE" sz="1600" b="1" dirty="0"/>
              <a:t>Why Innovation is Key for NBS</a:t>
            </a:r>
            <a:endParaRPr lang="en-IE" sz="1600" dirty="0"/>
          </a:p>
          <a:p>
            <a:pPr>
              <a:buFont typeface="Arial" panose="020B0604020202020204" pitchFamily="34" charset="0"/>
              <a:buChar char="•"/>
            </a:pPr>
            <a:r>
              <a:rPr lang="en-IE" sz="1600" b="1" dirty="0"/>
              <a:t>Urban Growth</a:t>
            </a:r>
            <a:r>
              <a:rPr lang="en-IE" sz="1600" dirty="0"/>
              <a:t>: Increasing </a:t>
            </a:r>
            <a:r>
              <a:rPr lang="en-IE" sz="1600" b="1" dirty="0"/>
              <a:t>urbanization</a:t>
            </a:r>
            <a:r>
              <a:rPr lang="en-IE" sz="1600" dirty="0"/>
              <a:t> requires innovative ways to incorporate </a:t>
            </a:r>
            <a:r>
              <a:rPr lang="en-IE" sz="1600" b="1" dirty="0"/>
              <a:t>nature</a:t>
            </a:r>
            <a:r>
              <a:rPr lang="en-IE" sz="1600" dirty="0"/>
              <a:t> into cities.</a:t>
            </a:r>
          </a:p>
          <a:p>
            <a:pPr>
              <a:buFont typeface="Arial" panose="020B0604020202020204" pitchFamily="34" charset="0"/>
              <a:buChar char="•"/>
            </a:pPr>
            <a:r>
              <a:rPr lang="en-IE" sz="1600" b="1" dirty="0"/>
              <a:t>Climate Change</a:t>
            </a:r>
            <a:r>
              <a:rPr lang="en-IE" sz="1600" dirty="0"/>
              <a:t>: NBS play a crucial role in adapting to </a:t>
            </a:r>
            <a:r>
              <a:rPr lang="en-IE" sz="1600" b="1" dirty="0"/>
              <a:t>climate change</a:t>
            </a:r>
            <a:r>
              <a:rPr lang="en-IE" sz="1600" dirty="0"/>
              <a:t>, improving </a:t>
            </a:r>
            <a:r>
              <a:rPr lang="en-IE" sz="1600" b="1" dirty="0"/>
              <a:t>resilience</a:t>
            </a:r>
            <a:r>
              <a:rPr lang="en-IE" sz="1600" dirty="0"/>
              <a:t>, and reducing environmental impacts.</a:t>
            </a:r>
          </a:p>
          <a:p>
            <a:pPr>
              <a:buFont typeface="Arial" panose="020B0604020202020204" pitchFamily="34" charset="0"/>
              <a:buChar char="•"/>
            </a:pPr>
            <a:r>
              <a:rPr lang="en-IE" sz="1600" b="1" dirty="0"/>
              <a:t>Technology Integration</a:t>
            </a:r>
            <a:r>
              <a:rPr lang="en-IE" sz="1600" dirty="0"/>
              <a:t>: Innovations in </a:t>
            </a:r>
            <a:r>
              <a:rPr lang="en-IE" sz="1600" b="1" dirty="0"/>
              <a:t>smart technology</a:t>
            </a:r>
            <a:r>
              <a:rPr lang="en-IE" sz="1600" dirty="0"/>
              <a:t>, </a:t>
            </a:r>
            <a:r>
              <a:rPr lang="en-IE" sz="1600" b="1" dirty="0"/>
              <a:t>data collection</a:t>
            </a:r>
            <a:r>
              <a:rPr lang="en-IE" sz="1600" dirty="0"/>
              <a:t>, and </a:t>
            </a:r>
            <a:r>
              <a:rPr lang="en-IE" sz="1600" b="1" dirty="0"/>
              <a:t>monitoring</a:t>
            </a:r>
            <a:r>
              <a:rPr lang="en-IE" sz="1600" dirty="0"/>
              <a:t> are enhancing the effectiveness of NBS.</a:t>
            </a:r>
          </a:p>
        </p:txBody>
      </p:sp>
      <p:pic>
        <p:nvPicPr>
          <p:cNvPr id="7170" name="Picture 2">
            <a:extLst>
              <a:ext uri="{FF2B5EF4-FFF2-40B4-BE49-F238E27FC236}">
                <a16:creationId xmlns:a16="http://schemas.microsoft.com/office/drawing/2014/main" id="{26B6D848-7321-A883-2123-7980374BF6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7678" y="1852551"/>
            <a:ext cx="4497779" cy="2998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13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41FF5835-B4F9-3926-0B58-6BFBDDB9B789}"/>
            </a:ext>
          </a:extLst>
        </p:cNvPr>
        <p:cNvGrpSpPr/>
        <p:nvPr/>
      </p:nvGrpSpPr>
      <p:grpSpPr>
        <a:xfrm>
          <a:off x="0" y="0"/>
          <a:ext cx="0" cy="0"/>
          <a:chOff x="0" y="0"/>
          <a:chExt cx="0" cy="0"/>
        </a:xfrm>
      </p:grpSpPr>
      <p:sp>
        <p:nvSpPr>
          <p:cNvPr id="229" name="Google Shape;229;p24">
            <a:extLst>
              <a:ext uri="{FF2B5EF4-FFF2-40B4-BE49-F238E27FC236}">
                <a16:creationId xmlns:a16="http://schemas.microsoft.com/office/drawing/2014/main" id="{595CA2C1-1FC1-E3EF-4435-A1C09C44D2D0}"/>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4</a:t>
            </a:fld>
            <a:endParaRPr/>
          </a:p>
        </p:txBody>
      </p:sp>
      <p:sp>
        <p:nvSpPr>
          <p:cNvPr id="8" name="Google Shape;227;p24">
            <a:extLst>
              <a:ext uri="{FF2B5EF4-FFF2-40B4-BE49-F238E27FC236}">
                <a16:creationId xmlns:a16="http://schemas.microsoft.com/office/drawing/2014/main" id="{8BDBADB0-7C59-6F39-FDA1-5B3141128CFB}"/>
              </a:ext>
            </a:extLst>
          </p:cNvPr>
          <p:cNvSpPr txBox="1">
            <a:spLocks/>
          </p:cNvSpPr>
          <p:nvPr/>
        </p:nvSpPr>
        <p:spPr>
          <a:xfrm>
            <a:off x="581192" y="968721"/>
            <a:ext cx="6645518" cy="47906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19266"/>
              </a:buClr>
              <a:buSzPts val="2800"/>
              <a:buFont typeface="Arial"/>
              <a:buNone/>
              <a:defRPr sz="2800" b="0" i="0" u="none" strike="noStrike" cap="none">
                <a:solidFill>
                  <a:srgbClr val="01926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r>
              <a:rPr lang="en-IE" sz="3020" b="1" dirty="0"/>
              <a:t>Innovating NBS</a:t>
            </a:r>
          </a:p>
        </p:txBody>
      </p:sp>
      <p:sp>
        <p:nvSpPr>
          <p:cNvPr id="9" name="Text Placeholder 1">
            <a:extLst>
              <a:ext uri="{FF2B5EF4-FFF2-40B4-BE49-F238E27FC236}">
                <a16:creationId xmlns:a16="http://schemas.microsoft.com/office/drawing/2014/main" id="{5935F9EB-97F8-1C8A-8910-8206C0DE5AA2}"/>
              </a:ext>
            </a:extLst>
          </p:cNvPr>
          <p:cNvSpPr txBox="1">
            <a:spLocks/>
          </p:cNvSpPr>
          <p:nvPr/>
        </p:nvSpPr>
        <p:spPr>
          <a:xfrm>
            <a:off x="5514148" y="1711535"/>
            <a:ext cx="6139543" cy="357767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33756" algn="l" rtl="0">
              <a:lnSpc>
                <a:spcPct val="150000"/>
              </a:lnSpc>
              <a:spcBef>
                <a:spcPts val="360"/>
              </a:spcBef>
              <a:spcAft>
                <a:spcPts val="0"/>
              </a:spcAft>
              <a:buClr>
                <a:srgbClr val="00C897"/>
              </a:buClr>
              <a:buSzPts val="1656"/>
              <a:buFont typeface="Noto Sans Symbols"/>
              <a:buChar char="◼"/>
              <a:defRPr sz="1800" b="0" i="0" u="none" strike="noStrike" cap="none">
                <a:solidFill>
                  <a:schemeClr val="dk2"/>
                </a:solidFill>
                <a:latin typeface="Arial"/>
                <a:ea typeface="Arial"/>
                <a:cs typeface="Arial"/>
                <a:sym typeface="Arial"/>
              </a:defRPr>
            </a:lvl1pPr>
            <a:lvl2pPr marL="914400" marR="0" lvl="1" indent="-322072" algn="l" rtl="0">
              <a:lnSpc>
                <a:spcPct val="150000"/>
              </a:lnSpc>
              <a:spcBef>
                <a:spcPts val="600"/>
              </a:spcBef>
              <a:spcAft>
                <a:spcPts val="0"/>
              </a:spcAft>
              <a:buClr>
                <a:srgbClr val="00C897"/>
              </a:buClr>
              <a:buSzPts val="1472"/>
              <a:buFont typeface="Noto Sans Symbols"/>
              <a:buChar char="◼"/>
              <a:defRPr sz="1600" b="0" i="0" u="none" strike="noStrike" cap="none">
                <a:solidFill>
                  <a:schemeClr val="dk2"/>
                </a:solidFill>
                <a:latin typeface="Arial"/>
                <a:ea typeface="Arial"/>
                <a:cs typeface="Arial"/>
                <a:sym typeface="Arial"/>
              </a:defRPr>
            </a:lvl2pPr>
            <a:lvl3pPr marL="1371600" marR="0" lvl="2" indent="-310388" algn="l" rtl="0">
              <a:lnSpc>
                <a:spcPct val="150000"/>
              </a:lnSpc>
              <a:spcBef>
                <a:spcPts val="600"/>
              </a:spcBef>
              <a:spcAft>
                <a:spcPts val="0"/>
              </a:spcAft>
              <a:buClr>
                <a:srgbClr val="00C897"/>
              </a:buClr>
              <a:buSzPts val="1288"/>
              <a:buFont typeface="Noto Sans Symbols"/>
              <a:buChar char="◼"/>
              <a:defRPr sz="1400" b="0" i="0" u="none" strike="noStrike" cap="none">
                <a:solidFill>
                  <a:schemeClr val="dk2"/>
                </a:solidFill>
                <a:latin typeface="Arial"/>
                <a:ea typeface="Arial"/>
                <a:cs typeface="Arial"/>
                <a:sym typeface="Arial"/>
              </a:defRPr>
            </a:lvl3pPr>
            <a:lvl4pPr marL="1828800" marR="0" lvl="3" indent="-298703"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4pPr>
            <a:lvl5pPr marL="2286000" marR="0" lvl="4" indent="-298704"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5pPr>
            <a:lvl6pPr marL="2743200" marR="0" lvl="5"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333756" algn="l" rtl="0">
              <a:lnSpc>
                <a:spcPct val="100000"/>
              </a:lnSpc>
              <a:spcBef>
                <a:spcPts val="600"/>
              </a:spcBef>
              <a:spcAft>
                <a:spcPts val="60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9pPr>
          </a:lstStyle>
          <a:p>
            <a:r>
              <a:rPr lang="en-IE" sz="1600" b="1" dirty="0"/>
              <a:t>Emerging Technologies for NBS</a:t>
            </a:r>
            <a:endParaRPr lang="en-IE" sz="1600" dirty="0"/>
          </a:p>
          <a:p>
            <a:pPr>
              <a:buFont typeface="Arial" panose="020B0604020202020204" pitchFamily="34" charset="0"/>
              <a:buChar char="•"/>
            </a:pPr>
            <a:r>
              <a:rPr lang="en-IE" sz="1600" b="1" dirty="0"/>
              <a:t>Smart Sensors</a:t>
            </a:r>
            <a:r>
              <a:rPr lang="en-IE" sz="1600" dirty="0"/>
              <a:t>: </a:t>
            </a:r>
            <a:r>
              <a:rPr lang="en-IE" sz="1600" b="1" dirty="0"/>
              <a:t>IoT</a:t>
            </a:r>
            <a:r>
              <a:rPr lang="en-IE" sz="1600" dirty="0"/>
              <a:t> devices to monitor </a:t>
            </a:r>
            <a:r>
              <a:rPr lang="en-IE" sz="1600" b="1" dirty="0"/>
              <a:t>green infrastructure</a:t>
            </a:r>
            <a:r>
              <a:rPr lang="en-IE" sz="1600" dirty="0"/>
              <a:t> (e.g., real-time monitoring of </a:t>
            </a:r>
            <a:r>
              <a:rPr lang="en-IE" sz="1600" b="1" dirty="0"/>
              <a:t>rain gardens</a:t>
            </a:r>
            <a:r>
              <a:rPr lang="en-IE" sz="1600" dirty="0"/>
              <a:t>, </a:t>
            </a:r>
            <a:r>
              <a:rPr lang="en-IE" sz="1600" b="1" dirty="0"/>
              <a:t>green roofs</a:t>
            </a:r>
            <a:r>
              <a:rPr lang="en-IE" sz="1600" dirty="0"/>
              <a:t>).</a:t>
            </a:r>
          </a:p>
          <a:p>
            <a:pPr>
              <a:buFont typeface="Arial" panose="020B0604020202020204" pitchFamily="34" charset="0"/>
              <a:buChar char="•"/>
            </a:pPr>
            <a:r>
              <a:rPr lang="en-IE" sz="1600" b="1" dirty="0"/>
              <a:t>Artificial Intelligence (AI)</a:t>
            </a:r>
            <a:r>
              <a:rPr lang="en-IE" sz="1600" dirty="0"/>
              <a:t>: Using AI to optimize the design and management of NBS based on predictive analytics.</a:t>
            </a:r>
          </a:p>
          <a:p>
            <a:pPr>
              <a:buFont typeface="Arial" panose="020B0604020202020204" pitchFamily="34" charset="0"/>
              <a:buChar char="•"/>
            </a:pPr>
            <a:r>
              <a:rPr lang="en-IE" sz="1600" b="1" dirty="0"/>
              <a:t>Data Analytics</a:t>
            </a:r>
            <a:r>
              <a:rPr lang="en-IE" sz="1600" dirty="0"/>
              <a:t>: Leveraging big data to assess the </a:t>
            </a:r>
            <a:r>
              <a:rPr lang="en-IE" sz="1600" b="1" dirty="0"/>
              <a:t>effectiveness</a:t>
            </a:r>
            <a:r>
              <a:rPr lang="en-IE" sz="1600" dirty="0"/>
              <a:t> of NBS projects in real-time.</a:t>
            </a:r>
          </a:p>
        </p:txBody>
      </p:sp>
      <p:pic>
        <p:nvPicPr>
          <p:cNvPr id="8194" name="Picture 2" descr="NATURVATION |">
            <a:extLst>
              <a:ext uri="{FF2B5EF4-FFF2-40B4-BE49-F238E27FC236}">
                <a16:creationId xmlns:a16="http://schemas.microsoft.com/office/drawing/2014/main" id="{D207F52E-6926-7F71-9706-AE012DD529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534" y="1609227"/>
            <a:ext cx="5348614" cy="3782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938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9FBCE3FD-A788-C4C0-896E-55C64EBC8A1B}"/>
            </a:ext>
          </a:extLst>
        </p:cNvPr>
        <p:cNvGrpSpPr/>
        <p:nvPr/>
      </p:nvGrpSpPr>
      <p:grpSpPr>
        <a:xfrm>
          <a:off x="0" y="0"/>
          <a:ext cx="0" cy="0"/>
          <a:chOff x="0" y="0"/>
          <a:chExt cx="0" cy="0"/>
        </a:xfrm>
      </p:grpSpPr>
      <p:sp>
        <p:nvSpPr>
          <p:cNvPr id="229" name="Google Shape;229;p24">
            <a:extLst>
              <a:ext uri="{FF2B5EF4-FFF2-40B4-BE49-F238E27FC236}">
                <a16:creationId xmlns:a16="http://schemas.microsoft.com/office/drawing/2014/main" id="{BD3B409C-4BE4-62EF-E165-C8A8D4044AB3}"/>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5</a:t>
            </a:fld>
            <a:endParaRPr/>
          </a:p>
        </p:txBody>
      </p:sp>
      <p:sp>
        <p:nvSpPr>
          <p:cNvPr id="8" name="Google Shape;227;p24">
            <a:extLst>
              <a:ext uri="{FF2B5EF4-FFF2-40B4-BE49-F238E27FC236}">
                <a16:creationId xmlns:a16="http://schemas.microsoft.com/office/drawing/2014/main" id="{83A7E2F9-CA03-9DAE-E20F-F0C0000DD31B}"/>
              </a:ext>
            </a:extLst>
          </p:cNvPr>
          <p:cNvSpPr txBox="1">
            <a:spLocks/>
          </p:cNvSpPr>
          <p:nvPr/>
        </p:nvSpPr>
        <p:spPr>
          <a:xfrm>
            <a:off x="581192" y="968721"/>
            <a:ext cx="6645518" cy="47906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19266"/>
              </a:buClr>
              <a:buSzPts val="2800"/>
              <a:buFont typeface="Arial"/>
              <a:buNone/>
              <a:defRPr sz="2800" b="0" i="0" u="none" strike="noStrike" cap="none">
                <a:solidFill>
                  <a:srgbClr val="01926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r>
              <a:rPr lang="en-IE" sz="3020" b="1" dirty="0"/>
              <a:t>Innovating NBS</a:t>
            </a:r>
          </a:p>
        </p:txBody>
      </p:sp>
      <p:graphicFrame>
        <p:nvGraphicFramePr>
          <p:cNvPr id="2" name="Diagram 1">
            <a:extLst>
              <a:ext uri="{FF2B5EF4-FFF2-40B4-BE49-F238E27FC236}">
                <a16:creationId xmlns:a16="http://schemas.microsoft.com/office/drawing/2014/main" id="{0CE906FE-61FF-7FE4-BAFD-AFBE030C83C7}"/>
              </a:ext>
            </a:extLst>
          </p:cNvPr>
          <p:cNvGraphicFramePr/>
          <p:nvPr>
            <p:extLst>
              <p:ext uri="{D42A27DB-BD31-4B8C-83A1-F6EECF244321}">
                <p14:modId xmlns:p14="http://schemas.microsoft.com/office/powerpoint/2010/main" val="1685064667"/>
              </p:ext>
            </p:extLst>
          </p:nvPr>
        </p:nvGraphicFramePr>
        <p:xfrm>
          <a:off x="581192" y="284464"/>
          <a:ext cx="12077904" cy="6389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4308B7B4-1CF7-03A5-8860-866533D81B9C}"/>
              </a:ext>
            </a:extLst>
          </p:cNvPr>
          <p:cNvSpPr txBox="1"/>
          <p:nvPr/>
        </p:nvSpPr>
        <p:spPr>
          <a:xfrm>
            <a:off x="1020579" y="1447787"/>
            <a:ext cx="2565769" cy="523220"/>
          </a:xfrm>
          <a:prstGeom prst="rect">
            <a:avLst/>
          </a:prstGeom>
          <a:noFill/>
        </p:spPr>
        <p:txBody>
          <a:bodyPr wrap="square">
            <a:spAutoFit/>
          </a:bodyPr>
          <a:lstStyle/>
          <a:p>
            <a:pPr lvl="0" algn="r"/>
            <a:r>
              <a:rPr lang="en-IE" b="1" i="0" dirty="0"/>
              <a:t>NBS for Climate Mitigation and Adaptation</a:t>
            </a:r>
            <a:endParaRPr lang="en-IE" dirty="0"/>
          </a:p>
        </p:txBody>
      </p:sp>
    </p:spTree>
    <p:extLst>
      <p:ext uri="{BB962C8B-B14F-4D97-AF65-F5344CB8AC3E}">
        <p14:creationId xmlns:p14="http://schemas.microsoft.com/office/powerpoint/2010/main" val="714729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8040F883-32A1-ADF1-E0FC-96D8D7035E94}"/>
            </a:ext>
          </a:extLst>
        </p:cNvPr>
        <p:cNvGrpSpPr/>
        <p:nvPr/>
      </p:nvGrpSpPr>
      <p:grpSpPr>
        <a:xfrm>
          <a:off x="0" y="0"/>
          <a:ext cx="0" cy="0"/>
          <a:chOff x="0" y="0"/>
          <a:chExt cx="0" cy="0"/>
        </a:xfrm>
      </p:grpSpPr>
      <p:sp>
        <p:nvSpPr>
          <p:cNvPr id="229" name="Google Shape;229;p24">
            <a:extLst>
              <a:ext uri="{FF2B5EF4-FFF2-40B4-BE49-F238E27FC236}">
                <a16:creationId xmlns:a16="http://schemas.microsoft.com/office/drawing/2014/main" id="{64B59DEA-94FD-E6A8-ABA1-343735499583}"/>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6</a:t>
            </a:fld>
            <a:endParaRPr/>
          </a:p>
        </p:txBody>
      </p:sp>
      <p:sp>
        <p:nvSpPr>
          <p:cNvPr id="8" name="Google Shape;227;p24">
            <a:extLst>
              <a:ext uri="{FF2B5EF4-FFF2-40B4-BE49-F238E27FC236}">
                <a16:creationId xmlns:a16="http://schemas.microsoft.com/office/drawing/2014/main" id="{CE584C87-BC68-D798-5013-A040023C7A6F}"/>
              </a:ext>
            </a:extLst>
          </p:cNvPr>
          <p:cNvSpPr txBox="1">
            <a:spLocks/>
          </p:cNvSpPr>
          <p:nvPr/>
        </p:nvSpPr>
        <p:spPr>
          <a:xfrm>
            <a:off x="581192" y="968721"/>
            <a:ext cx="6645518" cy="47906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19266"/>
              </a:buClr>
              <a:buSzPts val="2800"/>
              <a:buFont typeface="Arial"/>
              <a:buNone/>
              <a:defRPr sz="2800" b="0" i="0" u="none" strike="noStrike" cap="none">
                <a:solidFill>
                  <a:srgbClr val="01926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r>
              <a:rPr lang="en-IE" sz="3020" b="1" dirty="0"/>
              <a:t>Future Innovations</a:t>
            </a:r>
          </a:p>
        </p:txBody>
      </p:sp>
      <p:sp>
        <p:nvSpPr>
          <p:cNvPr id="9" name="Text Placeholder 1">
            <a:extLst>
              <a:ext uri="{FF2B5EF4-FFF2-40B4-BE49-F238E27FC236}">
                <a16:creationId xmlns:a16="http://schemas.microsoft.com/office/drawing/2014/main" id="{5F45A188-1886-678C-B010-76318BA3D26A}"/>
              </a:ext>
            </a:extLst>
          </p:cNvPr>
          <p:cNvSpPr txBox="1">
            <a:spLocks/>
          </p:cNvSpPr>
          <p:nvPr/>
        </p:nvSpPr>
        <p:spPr>
          <a:xfrm>
            <a:off x="4547549" y="1939285"/>
            <a:ext cx="7351525" cy="357767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33756" algn="l" rtl="0">
              <a:lnSpc>
                <a:spcPct val="150000"/>
              </a:lnSpc>
              <a:spcBef>
                <a:spcPts val="360"/>
              </a:spcBef>
              <a:spcAft>
                <a:spcPts val="0"/>
              </a:spcAft>
              <a:buClr>
                <a:srgbClr val="00C897"/>
              </a:buClr>
              <a:buSzPts val="1656"/>
              <a:buFont typeface="Noto Sans Symbols"/>
              <a:buChar char="◼"/>
              <a:defRPr sz="1800" b="0" i="0" u="none" strike="noStrike" cap="none">
                <a:solidFill>
                  <a:schemeClr val="dk2"/>
                </a:solidFill>
                <a:latin typeface="Arial"/>
                <a:ea typeface="Arial"/>
                <a:cs typeface="Arial"/>
                <a:sym typeface="Arial"/>
              </a:defRPr>
            </a:lvl1pPr>
            <a:lvl2pPr marL="914400" marR="0" lvl="1" indent="-322072" algn="l" rtl="0">
              <a:lnSpc>
                <a:spcPct val="150000"/>
              </a:lnSpc>
              <a:spcBef>
                <a:spcPts val="600"/>
              </a:spcBef>
              <a:spcAft>
                <a:spcPts val="0"/>
              </a:spcAft>
              <a:buClr>
                <a:srgbClr val="00C897"/>
              </a:buClr>
              <a:buSzPts val="1472"/>
              <a:buFont typeface="Noto Sans Symbols"/>
              <a:buChar char="◼"/>
              <a:defRPr sz="1600" b="0" i="0" u="none" strike="noStrike" cap="none">
                <a:solidFill>
                  <a:schemeClr val="dk2"/>
                </a:solidFill>
                <a:latin typeface="Arial"/>
                <a:ea typeface="Arial"/>
                <a:cs typeface="Arial"/>
                <a:sym typeface="Arial"/>
              </a:defRPr>
            </a:lvl2pPr>
            <a:lvl3pPr marL="1371600" marR="0" lvl="2" indent="-310388" algn="l" rtl="0">
              <a:lnSpc>
                <a:spcPct val="150000"/>
              </a:lnSpc>
              <a:spcBef>
                <a:spcPts val="600"/>
              </a:spcBef>
              <a:spcAft>
                <a:spcPts val="0"/>
              </a:spcAft>
              <a:buClr>
                <a:srgbClr val="00C897"/>
              </a:buClr>
              <a:buSzPts val="1288"/>
              <a:buFont typeface="Noto Sans Symbols"/>
              <a:buChar char="◼"/>
              <a:defRPr sz="1400" b="0" i="0" u="none" strike="noStrike" cap="none">
                <a:solidFill>
                  <a:schemeClr val="dk2"/>
                </a:solidFill>
                <a:latin typeface="Arial"/>
                <a:ea typeface="Arial"/>
                <a:cs typeface="Arial"/>
                <a:sym typeface="Arial"/>
              </a:defRPr>
            </a:lvl3pPr>
            <a:lvl4pPr marL="1828800" marR="0" lvl="3" indent="-298703"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4pPr>
            <a:lvl5pPr marL="2286000" marR="0" lvl="4" indent="-298704"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5pPr>
            <a:lvl6pPr marL="2743200" marR="0" lvl="5"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333756" algn="l" rtl="0">
              <a:lnSpc>
                <a:spcPct val="100000"/>
              </a:lnSpc>
              <a:spcBef>
                <a:spcPts val="600"/>
              </a:spcBef>
              <a:spcAft>
                <a:spcPts val="60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9pPr>
          </a:lstStyle>
          <a:p>
            <a:r>
              <a:rPr lang="en-IE" sz="1600" b="1" dirty="0"/>
              <a:t>Exploring Future Green Infrastructure Solutions</a:t>
            </a:r>
            <a:endParaRPr lang="en-IE" sz="1600" dirty="0"/>
          </a:p>
          <a:p>
            <a:pPr>
              <a:buFont typeface="Arial" panose="020B0604020202020204" pitchFamily="34" charset="0"/>
              <a:buChar char="•"/>
            </a:pPr>
            <a:r>
              <a:rPr lang="en-IE" sz="1600" b="1" dirty="0"/>
              <a:t>Living Walls</a:t>
            </a:r>
            <a:r>
              <a:rPr lang="en-IE" sz="1600" dirty="0"/>
              <a:t>: Vertical gardens that use </a:t>
            </a:r>
            <a:r>
              <a:rPr lang="en-IE" sz="1600" b="1" dirty="0"/>
              <a:t>hydroponics</a:t>
            </a:r>
            <a:r>
              <a:rPr lang="en-IE" sz="1600" dirty="0"/>
              <a:t> and </a:t>
            </a:r>
            <a:r>
              <a:rPr lang="en-IE" sz="1600" b="1" dirty="0"/>
              <a:t>solar-powered systems</a:t>
            </a:r>
            <a:r>
              <a:rPr lang="en-IE" sz="1600" dirty="0"/>
              <a:t> for energy efficiency and air purification.</a:t>
            </a:r>
          </a:p>
          <a:p>
            <a:pPr>
              <a:buFont typeface="Arial" panose="020B0604020202020204" pitchFamily="34" charset="0"/>
              <a:buChar char="•"/>
            </a:pPr>
            <a:r>
              <a:rPr lang="en-IE" sz="1600" b="1" dirty="0"/>
              <a:t>Eco-Friendly Building Materials</a:t>
            </a:r>
            <a:r>
              <a:rPr lang="en-IE" sz="1600" dirty="0"/>
              <a:t>: </a:t>
            </a:r>
            <a:r>
              <a:rPr lang="en-IE" sz="1600" b="1" dirty="0"/>
              <a:t>Bio-based materials</a:t>
            </a:r>
            <a:r>
              <a:rPr lang="en-IE" sz="1600" dirty="0"/>
              <a:t> and </a:t>
            </a:r>
            <a:r>
              <a:rPr lang="en-IE" sz="1600" b="1" dirty="0"/>
              <a:t>permeable surfaces</a:t>
            </a:r>
            <a:r>
              <a:rPr lang="en-IE" sz="1600" dirty="0"/>
              <a:t> to promote water retention and reduce </a:t>
            </a:r>
            <a:r>
              <a:rPr lang="en-IE" sz="1600" b="1" dirty="0"/>
              <a:t>urban heat islands</a:t>
            </a:r>
            <a:r>
              <a:rPr lang="en-IE" sz="1600" dirty="0"/>
              <a:t>.</a:t>
            </a:r>
          </a:p>
          <a:p>
            <a:pPr>
              <a:buFont typeface="Arial" panose="020B0604020202020204" pitchFamily="34" charset="0"/>
              <a:buChar char="•"/>
            </a:pPr>
            <a:r>
              <a:rPr lang="en-IE" sz="1600" b="1" dirty="0"/>
              <a:t>Modular Green Infrastructure</a:t>
            </a:r>
            <a:r>
              <a:rPr lang="en-IE" sz="1600" dirty="0"/>
              <a:t>: </a:t>
            </a:r>
            <a:r>
              <a:rPr lang="en-IE" sz="1600" b="1" dirty="0"/>
              <a:t>Modular systems</a:t>
            </a:r>
            <a:r>
              <a:rPr lang="en-IE" sz="1600" dirty="0"/>
              <a:t> that can be scaled up or down based on the needs of cities and communities.</a:t>
            </a:r>
          </a:p>
        </p:txBody>
      </p:sp>
      <p:pic>
        <p:nvPicPr>
          <p:cNvPr id="9218" name="Picture 2">
            <a:extLst>
              <a:ext uri="{FF2B5EF4-FFF2-40B4-BE49-F238E27FC236}">
                <a16:creationId xmlns:a16="http://schemas.microsoft.com/office/drawing/2014/main" id="{776C31C1-5911-A5D9-503B-9D069CB468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192" y="2203991"/>
            <a:ext cx="4064347" cy="30482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CBAB59C-78EF-E7BB-2329-D70A4ED58D73}"/>
              </a:ext>
            </a:extLst>
          </p:cNvPr>
          <p:cNvSpPr txBox="1"/>
          <p:nvPr/>
        </p:nvSpPr>
        <p:spPr>
          <a:xfrm>
            <a:off x="1705103" y="5282809"/>
            <a:ext cx="1816523" cy="307777"/>
          </a:xfrm>
          <a:prstGeom prst="rect">
            <a:avLst/>
          </a:prstGeom>
          <a:noFill/>
        </p:spPr>
        <p:txBody>
          <a:bodyPr wrap="none" rtlCol="0">
            <a:spAutoFit/>
          </a:bodyPr>
          <a:lstStyle/>
          <a:p>
            <a:r>
              <a:rPr lang="en-US" dirty="0"/>
              <a:t>Green wall Liverpool</a:t>
            </a:r>
          </a:p>
        </p:txBody>
      </p:sp>
    </p:spTree>
    <p:extLst>
      <p:ext uri="{BB962C8B-B14F-4D97-AF65-F5344CB8AC3E}">
        <p14:creationId xmlns:p14="http://schemas.microsoft.com/office/powerpoint/2010/main" val="3166170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7CBD2EE4-64AD-029B-32DB-53356A6E4C9E}"/>
            </a:ext>
          </a:extLst>
        </p:cNvPr>
        <p:cNvGrpSpPr/>
        <p:nvPr/>
      </p:nvGrpSpPr>
      <p:grpSpPr>
        <a:xfrm>
          <a:off x="0" y="0"/>
          <a:ext cx="0" cy="0"/>
          <a:chOff x="0" y="0"/>
          <a:chExt cx="0" cy="0"/>
        </a:xfrm>
      </p:grpSpPr>
      <p:sp>
        <p:nvSpPr>
          <p:cNvPr id="229" name="Google Shape;229;p24">
            <a:extLst>
              <a:ext uri="{FF2B5EF4-FFF2-40B4-BE49-F238E27FC236}">
                <a16:creationId xmlns:a16="http://schemas.microsoft.com/office/drawing/2014/main" id="{DF89A970-CC53-9E68-1273-9C8B6C127EFE}"/>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7</a:t>
            </a:fld>
            <a:endParaRPr/>
          </a:p>
        </p:txBody>
      </p:sp>
      <p:sp>
        <p:nvSpPr>
          <p:cNvPr id="8" name="Google Shape;227;p24">
            <a:extLst>
              <a:ext uri="{FF2B5EF4-FFF2-40B4-BE49-F238E27FC236}">
                <a16:creationId xmlns:a16="http://schemas.microsoft.com/office/drawing/2014/main" id="{C61E8A64-AE7C-3099-6C27-9463B76E6BE4}"/>
              </a:ext>
            </a:extLst>
          </p:cNvPr>
          <p:cNvSpPr txBox="1">
            <a:spLocks/>
          </p:cNvSpPr>
          <p:nvPr/>
        </p:nvSpPr>
        <p:spPr>
          <a:xfrm>
            <a:off x="581192" y="968721"/>
            <a:ext cx="6645518" cy="47906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19266"/>
              </a:buClr>
              <a:buSzPts val="2800"/>
              <a:buFont typeface="Arial"/>
              <a:buNone/>
              <a:defRPr sz="2800" b="0" i="0" u="none" strike="noStrike" cap="none">
                <a:solidFill>
                  <a:srgbClr val="01926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r>
              <a:rPr lang="en-IE" sz="3020" b="1" dirty="0"/>
              <a:t>Future Innovations</a:t>
            </a:r>
          </a:p>
        </p:txBody>
      </p:sp>
      <p:sp>
        <p:nvSpPr>
          <p:cNvPr id="9" name="Text Placeholder 1">
            <a:extLst>
              <a:ext uri="{FF2B5EF4-FFF2-40B4-BE49-F238E27FC236}">
                <a16:creationId xmlns:a16="http://schemas.microsoft.com/office/drawing/2014/main" id="{19A274DF-8068-7DFF-15BA-E49767A6D806}"/>
              </a:ext>
            </a:extLst>
          </p:cNvPr>
          <p:cNvSpPr txBox="1">
            <a:spLocks/>
          </p:cNvSpPr>
          <p:nvPr/>
        </p:nvSpPr>
        <p:spPr>
          <a:xfrm>
            <a:off x="332859" y="1939286"/>
            <a:ext cx="5763141" cy="357767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33756" algn="l" rtl="0">
              <a:lnSpc>
                <a:spcPct val="150000"/>
              </a:lnSpc>
              <a:spcBef>
                <a:spcPts val="360"/>
              </a:spcBef>
              <a:spcAft>
                <a:spcPts val="0"/>
              </a:spcAft>
              <a:buClr>
                <a:srgbClr val="00C897"/>
              </a:buClr>
              <a:buSzPts val="1656"/>
              <a:buFont typeface="Noto Sans Symbols"/>
              <a:buChar char="◼"/>
              <a:defRPr sz="1800" b="0" i="0" u="none" strike="noStrike" cap="none">
                <a:solidFill>
                  <a:schemeClr val="dk2"/>
                </a:solidFill>
                <a:latin typeface="Arial"/>
                <a:ea typeface="Arial"/>
                <a:cs typeface="Arial"/>
                <a:sym typeface="Arial"/>
              </a:defRPr>
            </a:lvl1pPr>
            <a:lvl2pPr marL="914400" marR="0" lvl="1" indent="-322072" algn="l" rtl="0">
              <a:lnSpc>
                <a:spcPct val="150000"/>
              </a:lnSpc>
              <a:spcBef>
                <a:spcPts val="600"/>
              </a:spcBef>
              <a:spcAft>
                <a:spcPts val="0"/>
              </a:spcAft>
              <a:buClr>
                <a:srgbClr val="00C897"/>
              </a:buClr>
              <a:buSzPts val="1472"/>
              <a:buFont typeface="Noto Sans Symbols"/>
              <a:buChar char="◼"/>
              <a:defRPr sz="1600" b="0" i="0" u="none" strike="noStrike" cap="none">
                <a:solidFill>
                  <a:schemeClr val="dk2"/>
                </a:solidFill>
                <a:latin typeface="Arial"/>
                <a:ea typeface="Arial"/>
                <a:cs typeface="Arial"/>
                <a:sym typeface="Arial"/>
              </a:defRPr>
            </a:lvl2pPr>
            <a:lvl3pPr marL="1371600" marR="0" lvl="2" indent="-310388" algn="l" rtl="0">
              <a:lnSpc>
                <a:spcPct val="150000"/>
              </a:lnSpc>
              <a:spcBef>
                <a:spcPts val="600"/>
              </a:spcBef>
              <a:spcAft>
                <a:spcPts val="0"/>
              </a:spcAft>
              <a:buClr>
                <a:srgbClr val="00C897"/>
              </a:buClr>
              <a:buSzPts val="1288"/>
              <a:buFont typeface="Noto Sans Symbols"/>
              <a:buChar char="◼"/>
              <a:defRPr sz="1400" b="0" i="0" u="none" strike="noStrike" cap="none">
                <a:solidFill>
                  <a:schemeClr val="dk2"/>
                </a:solidFill>
                <a:latin typeface="Arial"/>
                <a:ea typeface="Arial"/>
                <a:cs typeface="Arial"/>
                <a:sym typeface="Arial"/>
              </a:defRPr>
            </a:lvl3pPr>
            <a:lvl4pPr marL="1828800" marR="0" lvl="3" indent="-298703"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4pPr>
            <a:lvl5pPr marL="2286000" marR="0" lvl="4" indent="-298704"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5pPr>
            <a:lvl6pPr marL="2743200" marR="0" lvl="5"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333756" algn="l" rtl="0">
              <a:lnSpc>
                <a:spcPct val="100000"/>
              </a:lnSpc>
              <a:spcBef>
                <a:spcPts val="600"/>
              </a:spcBef>
              <a:spcAft>
                <a:spcPts val="60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9pPr>
          </a:lstStyle>
          <a:p>
            <a:r>
              <a:rPr lang="en-IE" sz="1600" b="1" dirty="0"/>
              <a:t>The Future of Ecosystem Restoration with NBS</a:t>
            </a:r>
            <a:endParaRPr lang="en-IE" sz="1600" dirty="0"/>
          </a:p>
          <a:p>
            <a:pPr>
              <a:buFont typeface="Arial" panose="020B0604020202020204" pitchFamily="34" charset="0"/>
              <a:buChar char="•"/>
            </a:pPr>
            <a:r>
              <a:rPr lang="en-IE" sz="1600" b="1" dirty="0"/>
              <a:t>Urban Wetlands</a:t>
            </a:r>
            <a:r>
              <a:rPr lang="en-IE" sz="1600" dirty="0"/>
              <a:t>: The future of urban </a:t>
            </a:r>
            <a:r>
              <a:rPr lang="en-IE" sz="1600" b="1" dirty="0"/>
              <a:t>wetland restoration</a:t>
            </a:r>
            <a:r>
              <a:rPr lang="en-IE" sz="1600" dirty="0"/>
              <a:t> to manage water quality and provide recreational spaces.</a:t>
            </a:r>
          </a:p>
          <a:p>
            <a:pPr>
              <a:buFont typeface="Arial" panose="020B0604020202020204" pitchFamily="34" charset="0"/>
              <a:buChar char="•"/>
            </a:pPr>
            <a:r>
              <a:rPr lang="en-IE" sz="1600" b="1" dirty="0"/>
              <a:t>Coastal Restoration</a:t>
            </a:r>
            <a:r>
              <a:rPr lang="en-IE" sz="1600" dirty="0"/>
              <a:t>: Restoration of </a:t>
            </a:r>
            <a:r>
              <a:rPr lang="en-IE" sz="1600" b="1" dirty="0"/>
              <a:t>mangroves</a:t>
            </a:r>
            <a:r>
              <a:rPr lang="en-IE" sz="1600" dirty="0"/>
              <a:t> and </a:t>
            </a:r>
            <a:r>
              <a:rPr lang="en-IE" sz="1600" b="1" dirty="0"/>
              <a:t>seagrass meadows</a:t>
            </a:r>
            <a:r>
              <a:rPr lang="en-IE" sz="1600" dirty="0"/>
              <a:t> to protect coastal communities from rising sea levels.</a:t>
            </a:r>
          </a:p>
          <a:p>
            <a:pPr>
              <a:buFont typeface="Arial" panose="020B0604020202020204" pitchFamily="34" charset="0"/>
              <a:buChar char="•"/>
            </a:pPr>
            <a:r>
              <a:rPr lang="en-IE" sz="1600" b="1" dirty="0"/>
              <a:t>Reforestation and Agroforestry</a:t>
            </a:r>
            <a:r>
              <a:rPr lang="en-IE" sz="1600" dirty="0"/>
              <a:t>: </a:t>
            </a:r>
            <a:r>
              <a:rPr lang="en-IE" sz="1600" b="1" dirty="0"/>
              <a:t>Advanced methods</a:t>
            </a:r>
            <a:r>
              <a:rPr lang="en-IE" sz="1600" dirty="0"/>
              <a:t> for </a:t>
            </a:r>
            <a:r>
              <a:rPr lang="en-IE" sz="1600" b="1" dirty="0"/>
              <a:t>restoring degraded land</a:t>
            </a:r>
            <a:r>
              <a:rPr lang="en-IE" sz="1600" dirty="0"/>
              <a:t> and enhancing </a:t>
            </a:r>
            <a:r>
              <a:rPr lang="en-IE" sz="1600" b="1" dirty="0"/>
              <a:t>carbon sequestration</a:t>
            </a:r>
            <a:r>
              <a:rPr lang="en-IE" sz="1600" dirty="0"/>
              <a:t>.</a:t>
            </a:r>
          </a:p>
        </p:txBody>
      </p:sp>
      <p:pic>
        <p:nvPicPr>
          <p:cNvPr id="10242" name="Picture 2">
            <a:extLst>
              <a:ext uri="{FF2B5EF4-FFF2-40B4-BE49-F238E27FC236}">
                <a16:creationId xmlns:a16="http://schemas.microsoft.com/office/drawing/2014/main" id="{024148B7-C276-5A24-2E15-4220B51E1F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4545" y="1969299"/>
            <a:ext cx="5624596" cy="34098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D70AE83-71BE-6D5A-3FD9-55FDA2A2671A}"/>
              </a:ext>
            </a:extLst>
          </p:cNvPr>
          <p:cNvSpPr txBox="1"/>
          <p:nvPr/>
        </p:nvSpPr>
        <p:spPr>
          <a:xfrm>
            <a:off x="8357391" y="5363070"/>
            <a:ext cx="1816523" cy="307777"/>
          </a:xfrm>
          <a:prstGeom prst="rect">
            <a:avLst/>
          </a:prstGeom>
          <a:noFill/>
        </p:spPr>
        <p:txBody>
          <a:bodyPr wrap="none" rtlCol="0">
            <a:spAutoFit/>
          </a:bodyPr>
          <a:lstStyle/>
          <a:p>
            <a:r>
              <a:rPr lang="en-US" dirty="0"/>
              <a:t>Urban Wetland Izmir</a:t>
            </a:r>
          </a:p>
        </p:txBody>
      </p:sp>
    </p:spTree>
    <p:extLst>
      <p:ext uri="{BB962C8B-B14F-4D97-AF65-F5344CB8AC3E}">
        <p14:creationId xmlns:p14="http://schemas.microsoft.com/office/powerpoint/2010/main" val="2245422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BA431AFD-0191-5465-4C1F-1A3E7607C617}"/>
            </a:ext>
          </a:extLst>
        </p:cNvPr>
        <p:cNvGrpSpPr/>
        <p:nvPr/>
      </p:nvGrpSpPr>
      <p:grpSpPr>
        <a:xfrm>
          <a:off x="0" y="0"/>
          <a:ext cx="0" cy="0"/>
          <a:chOff x="0" y="0"/>
          <a:chExt cx="0" cy="0"/>
        </a:xfrm>
      </p:grpSpPr>
      <p:sp>
        <p:nvSpPr>
          <p:cNvPr id="229" name="Google Shape;229;p24">
            <a:extLst>
              <a:ext uri="{FF2B5EF4-FFF2-40B4-BE49-F238E27FC236}">
                <a16:creationId xmlns:a16="http://schemas.microsoft.com/office/drawing/2014/main" id="{D7A5C4D2-A452-AD4D-9477-724E0492BD01}"/>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8</a:t>
            </a:fld>
            <a:endParaRPr/>
          </a:p>
        </p:txBody>
      </p:sp>
      <p:sp>
        <p:nvSpPr>
          <p:cNvPr id="8" name="Google Shape;227;p24">
            <a:extLst>
              <a:ext uri="{FF2B5EF4-FFF2-40B4-BE49-F238E27FC236}">
                <a16:creationId xmlns:a16="http://schemas.microsoft.com/office/drawing/2014/main" id="{4056F1C8-BEB0-6169-53DE-6FC09A5CD669}"/>
              </a:ext>
            </a:extLst>
          </p:cNvPr>
          <p:cNvSpPr txBox="1">
            <a:spLocks/>
          </p:cNvSpPr>
          <p:nvPr/>
        </p:nvSpPr>
        <p:spPr>
          <a:xfrm>
            <a:off x="581192" y="968721"/>
            <a:ext cx="6645518" cy="47906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19266"/>
              </a:buClr>
              <a:buSzPts val="2800"/>
              <a:buFont typeface="Arial"/>
              <a:buNone/>
              <a:defRPr sz="2800" b="0" i="0" u="none" strike="noStrike" cap="none">
                <a:solidFill>
                  <a:srgbClr val="01926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r>
              <a:rPr lang="en-IE" sz="3020" b="1" dirty="0"/>
              <a:t>Regreen Exemplar</a:t>
            </a:r>
          </a:p>
        </p:txBody>
      </p:sp>
      <p:sp>
        <p:nvSpPr>
          <p:cNvPr id="9" name="Text Placeholder 1">
            <a:extLst>
              <a:ext uri="{FF2B5EF4-FFF2-40B4-BE49-F238E27FC236}">
                <a16:creationId xmlns:a16="http://schemas.microsoft.com/office/drawing/2014/main" id="{BE9482DB-9491-1F7A-DFDB-166F515B1BE3}"/>
              </a:ext>
            </a:extLst>
          </p:cNvPr>
          <p:cNvSpPr txBox="1">
            <a:spLocks/>
          </p:cNvSpPr>
          <p:nvPr/>
        </p:nvSpPr>
        <p:spPr>
          <a:xfrm>
            <a:off x="1174957" y="1939286"/>
            <a:ext cx="7351525" cy="357767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33756" algn="l" rtl="0">
              <a:lnSpc>
                <a:spcPct val="150000"/>
              </a:lnSpc>
              <a:spcBef>
                <a:spcPts val="360"/>
              </a:spcBef>
              <a:spcAft>
                <a:spcPts val="0"/>
              </a:spcAft>
              <a:buClr>
                <a:srgbClr val="00C897"/>
              </a:buClr>
              <a:buSzPts val="1656"/>
              <a:buFont typeface="Noto Sans Symbols"/>
              <a:buChar char="◼"/>
              <a:defRPr sz="1800" b="0" i="0" u="none" strike="noStrike" cap="none">
                <a:solidFill>
                  <a:schemeClr val="dk2"/>
                </a:solidFill>
                <a:latin typeface="Arial"/>
                <a:ea typeface="Arial"/>
                <a:cs typeface="Arial"/>
                <a:sym typeface="Arial"/>
              </a:defRPr>
            </a:lvl1pPr>
            <a:lvl2pPr marL="914400" marR="0" lvl="1" indent="-322072" algn="l" rtl="0">
              <a:lnSpc>
                <a:spcPct val="150000"/>
              </a:lnSpc>
              <a:spcBef>
                <a:spcPts val="600"/>
              </a:spcBef>
              <a:spcAft>
                <a:spcPts val="0"/>
              </a:spcAft>
              <a:buClr>
                <a:srgbClr val="00C897"/>
              </a:buClr>
              <a:buSzPts val="1472"/>
              <a:buFont typeface="Noto Sans Symbols"/>
              <a:buChar char="◼"/>
              <a:defRPr sz="1600" b="0" i="0" u="none" strike="noStrike" cap="none">
                <a:solidFill>
                  <a:schemeClr val="dk2"/>
                </a:solidFill>
                <a:latin typeface="Arial"/>
                <a:ea typeface="Arial"/>
                <a:cs typeface="Arial"/>
                <a:sym typeface="Arial"/>
              </a:defRPr>
            </a:lvl2pPr>
            <a:lvl3pPr marL="1371600" marR="0" lvl="2" indent="-310388" algn="l" rtl="0">
              <a:lnSpc>
                <a:spcPct val="150000"/>
              </a:lnSpc>
              <a:spcBef>
                <a:spcPts val="600"/>
              </a:spcBef>
              <a:spcAft>
                <a:spcPts val="0"/>
              </a:spcAft>
              <a:buClr>
                <a:srgbClr val="00C897"/>
              </a:buClr>
              <a:buSzPts val="1288"/>
              <a:buFont typeface="Noto Sans Symbols"/>
              <a:buChar char="◼"/>
              <a:defRPr sz="1400" b="0" i="0" u="none" strike="noStrike" cap="none">
                <a:solidFill>
                  <a:schemeClr val="dk2"/>
                </a:solidFill>
                <a:latin typeface="Arial"/>
                <a:ea typeface="Arial"/>
                <a:cs typeface="Arial"/>
                <a:sym typeface="Arial"/>
              </a:defRPr>
            </a:lvl3pPr>
            <a:lvl4pPr marL="1828800" marR="0" lvl="3" indent="-298703"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4pPr>
            <a:lvl5pPr marL="2286000" marR="0" lvl="4" indent="-298704"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5pPr>
            <a:lvl6pPr marL="2743200" marR="0" lvl="5"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333756" algn="l" rtl="0">
              <a:lnSpc>
                <a:spcPct val="100000"/>
              </a:lnSpc>
              <a:spcBef>
                <a:spcPts val="600"/>
              </a:spcBef>
              <a:spcAft>
                <a:spcPts val="60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9pPr>
          </a:lstStyle>
          <a:p>
            <a:r>
              <a:rPr lang="en-IE" sz="1600" b="1" dirty="0" err="1"/>
              <a:t>ReGREEN</a:t>
            </a:r>
            <a:r>
              <a:rPr lang="en-IE" sz="1600" b="1" dirty="0"/>
              <a:t> Project: Cutting-Edge Technology in NBS Implementation</a:t>
            </a:r>
            <a:endParaRPr lang="en-IE" sz="1600" dirty="0"/>
          </a:p>
          <a:p>
            <a:pPr>
              <a:buFont typeface="Arial" panose="020B0604020202020204" pitchFamily="34" charset="0"/>
              <a:buChar char="•"/>
            </a:pPr>
            <a:r>
              <a:rPr lang="en-IE" sz="1600" b="1" dirty="0"/>
              <a:t>Technology Integration</a:t>
            </a:r>
            <a:r>
              <a:rPr lang="en-IE" sz="1600" dirty="0"/>
              <a:t>: The </a:t>
            </a:r>
            <a:r>
              <a:rPr lang="en-IE" sz="1600" b="1" dirty="0" err="1"/>
              <a:t>ReGREEN</a:t>
            </a:r>
            <a:r>
              <a:rPr lang="en-IE" sz="1600" dirty="0"/>
              <a:t> project integrates </a:t>
            </a:r>
            <a:r>
              <a:rPr lang="en-IE" sz="1600" b="1" dirty="0"/>
              <a:t>smart sensors</a:t>
            </a:r>
            <a:r>
              <a:rPr lang="en-IE" sz="1600" dirty="0"/>
              <a:t> and </a:t>
            </a:r>
            <a:r>
              <a:rPr lang="en-IE" sz="1600" b="1" dirty="0"/>
              <a:t>real-time monitoring</a:t>
            </a:r>
            <a:r>
              <a:rPr lang="en-IE" sz="1600" dirty="0"/>
              <a:t> to track the success of </a:t>
            </a:r>
            <a:r>
              <a:rPr lang="en-IE" sz="1600" b="1" dirty="0"/>
              <a:t>urban green spaces</a:t>
            </a:r>
            <a:r>
              <a:rPr lang="en-IE" sz="1600" dirty="0"/>
              <a:t> in managing flood risk and improving air quality.</a:t>
            </a:r>
          </a:p>
          <a:p>
            <a:pPr>
              <a:buFont typeface="Arial" panose="020B0604020202020204" pitchFamily="34" charset="0"/>
              <a:buChar char="•"/>
            </a:pPr>
            <a:r>
              <a:rPr lang="en-IE" sz="1600" b="1" dirty="0"/>
              <a:t>Outcome</a:t>
            </a:r>
            <a:r>
              <a:rPr lang="en-IE" sz="1600" dirty="0"/>
              <a:t>: this demonstrates how </a:t>
            </a:r>
            <a:r>
              <a:rPr lang="en-IE" sz="1600" b="1" dirty="0"/>
              <a:t>smart city technologies</a:t>
            </a:r>
            <a:r>
              <a:rPr lang="en-IE" sz="1600" dirty="0"/>
              <a:t> can enhance </a:t>
            </a:r>
            <a:r>
              <a:rPr lang="en-IE" sz="1600" b="1" dirty="0"/>
              <a:t>community engagement</a:t>
            </a:r>
            <a:r>
              <a:rPr lang="en-IE" sz="1600" dirty="0"/>
              <a:t> and optimize the effectiveness of </a:t>
            </a:r>
            <a:r>
              <a:rPr lang="en-IE" sz="1600" b="1" dirty="0"/>
              <a:t>green infrastructure</a:t>
            </a:r>
            <a:r>
              <a:rPr lang="en-IE" sz="1600" dirty="0"/>
              <a:t>.</a:t>
            </a:r>
          </a:p>
        </p:txBody>
      </p:sp>
      <p:pic>
        <p:nvPicPr>
          <p:cNvPr id="5126" name="Picture 6" descr="News &amp; Events - REGREEN">
            <a:extLst>
              <a:ext uri="{FF2B5EF4-FFF2-40B4-BE49-F238E27FC236}">
                <a16:creationId xmlns:a16="http://schemas.microsoft.com/office/drawing/2014/main" id="{E1C585B3-C395-A5DB-036B-2270B136E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1629" y="1939286"/>
            <a:ext cx="3157966" cy="3157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871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A7F3D-DB42-B90E-5CD5-007BE7D5BD0D}"/>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1B608B3-0ACC-F583-5C22-F91D8E589F2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t>9</a:t>
            </a:fld>
            <a:endParaRPr lang="en-GB"/>
          </a:p>
        </p:txBody>
      </p:sp>
      <p:sp>
        <p:nvSpPr>
          <p:cNvPr id="9" name="TextBox 8">
            <a:extLst>
              <a:ext uri="{FF2B5EF4-FFF2-40B4-BE49-F238E27FC236}">
                <a16:creationId xmlns:a16="http://schemas.microsoft.com/office/drawing/2014/main" id="{FBF3C88D-472B-FC61-51B4-A6BCC66F471F}"/>
              </a:ext>
            </a:extLst>
          </p:cNvPr>
          <p:cNvSpPr txBox="1"/>
          <p:nvPr/>
        </p:nvSpPr>
        <p:spPr>
          <a:xfrm>
            <a:off x="7972450" y="546604"/>
            <a:ext cx="3877985" cy="3046988"/>
          </a:xfrm>
          <a:prstGeom prst="rect">
            <a:avLst/>
          </a:prstGeom>
          <a:noFill/>
        </p:spPr>
        <p:txBody>
          <a:bodyPr wrap="none" rtlCol="0">
            <a:spAutoFit/>
          </a:bodyPr>
          <a:lstStyle/>
          <a:p>
            <a:pPr algn="ctr"/>
            <a:r>
              <a:rPr lang="en-US" sz="9600" b="1" dirty="0">
                <a:solidFill>
                  <a:schemeClr val="accent2"/>
                </a:solidFill>
              </a:rPr>
              <a:t>TAKE </a:t>
            </a:r>
          </a:p>
          <a:p>
            <a:pPr algn="ctr"/>
            <a:r>
              <a:rPr lang="en-US" sz="9600" b="1" dirty="0">
                <a:solidFill>
                  <a:schemeClr val="accent2"/>
                </a:solidFill>
              </a:rPr>
              <a:t>FIVE</a:t>
            </a:r>
          </a:p>
        </p:txBody>
      </p:sp>
      <p:sp>
        <p:nvSpPr>
          <p:cNvPr id="10" name="Title 1">
            <a:extLst>
              <a:ext uri="{FF2B5EF4-FFF2-40B4-BE49-F238E27FC236}">
                <a16:creationId xmlns:a16="http://schemas.microsoft.com/office/drawing/2014/main" id="{7B7EE35D-3703-5527-244C-76D7271F5E9B}"/>
              </a:ext>
            </a:extLst>
          </p:cNvPr>
          <p:cNvSpPr>
            <a:spLocks noGrp="1"/>
          </p:cNvSpPr>
          <p:nvPr>
            <p:ph type="title"/>
          </p:nvPr>
        </p:nvSpPr>
        <p:spPr>
          <a:xfrm>
            <a:off x="581192" y="1047191"/>
            <a:ext cx="11029616" cy="566738"/>
          </a:xfrm>
        </p:spPr>
        <p:txBody>
          <a:bodyPr wrap="square" anchor="b">
            <a:normAutofit/>
          </a:bodyPr>
          <a:lstStyle/>
          <a:p>
            <a:r>
              <a:rPr lang="en-IE" b="1" dirty="0"/>
              <a:t>In-Class Exercise 1:</a:t>
            </a:r>
            <a:endParaRPr lang="en-IE" dirty="0"/>
          </a:p>
        </p:txBody>
      </p:sp>
      <p:sp>
        <p:nvSpPr>
          <p:cNvPr id="11" name="Text Placeholder 2">
            <a:extLst>
              <a:ext uri="{FF2B5EF4-FFF2-40B4-BE49-F238E27FC236}">
                <a16:creationId xmlns:a16="http://schemas.microsoft.com/office/drawing/2014/main" id="{F75EB84A-F7C7-3037-0E20-B20E18C784D8}"/>
              </a:ext>
            </a:extLst>
          </p:cNvPr>
          <p:cNvSpPr>
            <a:spLocks noGrp="1"/>
          </p:cNvSpPr>
          <p:nvPr>
            <p:ph type="body" idx="1"/>
          </p:nvPr>
        </p:nvSpPr>
        <p:spPr>
          <a:xfrm>
            <a:off x="581192" y="2070098"/>
            <a:ext cx="8776564" cy="3414140"/>
          </a:xfrm>
        </p:spPr>
        <p:txBody>
          <a:bodyPr wrap="square" anchor="ctr">
            <a:noAutofit/>
          </a:bodyPr>
          <a:lstStyle/>
          <a:p>
            <a:r>
              <a:rPr lang="en-IE" sz="1600" b="1" dirty="0"/>
              <a:t>Objective</a:t>
            </a:r>
            <a:r>
              <a:rPr lang="en-IE" sz="1600" dirty="0"/>
              <a:t>: Design a futuristic </a:t>
            </a:r>
            <a:r>
              <a:rPr lang="en-IE" sz="1600" b="1" dirty="0"/>
              <a:t>nature-based solution</a:t>
            </a:r>
            <a:r>
              <a:rPr lang="en-IE" sz="1600" dirty="0"/>
              <a:t> incorporating emerging technologies.</a:t>
            </a:r>
          </a:p>
          <a:p>
            <a:pPr marL="228600" indent="0"/>
            <a:r>
              <a:rPr lang="en-IE" sz="1600" b="1" dirty="0"/>
              <a:t>Instructions</a:t>
            </a:r>
            <a:r>
              <a:rPr lang="en-IE" sz="1600" dirty="0"/>
              <a:t>:</a:t>
            </a:r>
          </a:p>
          <a:p>
            <a:pPr marL="742950" lvl="1" indent="-285750">
              <a:buFont typeface="Arial" panose="020B0604020202020204" pitchFamily="34" charset="0"/>
              <a:buChar char="•"/>
            </a:pPr>
            <a:r>
              <a:rPr lang="en-IE" sz="1600" dirty="0"/>
              <a:t>Choose an </a:t>
            </a:r>
            <a:r>
              <a:rPr lang="en-IE" sz="1600" b="1" dirty="0"/>
              <a:t>urban challenge</a:t>
            </a:r>
            <a:r>
              <a:rPr lang="en-IE" sz="1600" dirty="0"/>
              <a:t> (e.g., </a:t>
            </a:r>
            <a:r>
              <a:rPr lang="en-IE" sz="1600" b="1" dirty="0"/>
              <a:t>flooding</a:t>
            </a:r>
            <a:r>
              <a:rPr lang="en-IE" sz="1600" dirty="0"/>
              <a:t>, </a:t>
            </a:r>
            <a:r>
              <a:rPr lang="en-IE" sz="1600" b="1" dirty="0"/>
              <a:t>urban heat islands</a:t>
            </a:r>
            <a:r>
              <a:rPr lang="en-IE" sz="1600" dirty="0"/>
              <a:t>).</a:t>
            </a:r>
          </a:p>
          <a:p>
            <a:pPr marL="742950" lvl="1" indent="-285750">
              <a:buFont typeface="Arial" panose="020B0604020202020204" pitchFamily="34" charset="0"/>
              <a:buChar char="•"/>
            </a:pPr>
            <a:r>
              <a:rPr lang="en-IE" sz="1600" dirty="0"/>
              <a:t>Propose an </a:t>
            </a:r>
            <a:r>
              <a:rPr lang="en-IE" sz="1600" b="1" dirty="0"/>
              <a:t>innovative NBS solution</a:t>
            </a:r>
            <a:r>
              <a:rPr lang="en-IE" sz="1600" dirty="0"/>
              <a:t> that uses </a:t>
            </a:r>
            <a:r>
              <a:rPr lang="en-IE" sz="1600" b="1" dirty="0"/>
              <a:t>new technologies</a:t>
            </a:r>
            <a:r>
              <a:rPr lang="en-IE" sz="1600" dirty="0"/>
              <a:t> like </a:t>
            </a:r>
            <a:r>
              <a:rPr lang="en-IE" sz="1600" b="1" dirty="0"/>
              <a:t>AI</a:t>
            </a:r>
            <a:r>
              <a:rPr lang="en-IE" sz="1600" dirty="0"/>
              <a:t>, </a:t>
            </a:r>
            <a:r>
              <a:rPr lang="en-IE" sz="1600" b="1" dirty="0"/>
              <a:t>IoT sensors</a:t>
            </a:r>
            <a:r>
              <a:rPr lang="en-IE" sz="1600" dirty="0"/>
              <a:t>, or </a:t>
            </a:r>
            <a:r>
              <a:rPr lang="en-IE" sz="1600" b="1" dirty="0"/>
              <a:t>smart infrastructure</a:t>
            </a:r>
            <a:r>
              <a:rPr lang="en-IE" sz="1600" dirty="0"/>
              <a:t>.</a:t>
            </a:r>
          </a:p>
          <a:p>
            <a:pPr marL="742950" lvl="1" indent="-285750">
              <a:buFont typeface="Arial" panose="020B0604020202020204" pitchFamily="34" charset="0"/>
              <a:buChar char="•"/>
            </a:pPr>
            <a:r>
              <a:rPr lang="en-IE" sz="1600" dirty="0"/>
              <a:t>Identify </a:t>
            </a:r>
            <a:r>
              <a:rPr lang="en-IE" sz="1600" b="1" dirty="0"/>
              <a:t>community engagement</a:t>
            </a:r>
            <a:r>
              <a:rPr lang="en-IE" sz="1600" dirty="0"/>
              <a:t> strategies and the </a:t>
            </a:r>
            <a:r>
              <a:rPr lang="en-IE" sz="1600" b="1" dirty="0"/>
              <a:t>expected impacts</a:t>
            </a:r>
            <a:r>
              <a:rPr lang="en-IE" sz="1600" dirty="0"/>
              <a:t>.</a:t>
            </a:r>
          </a:p>
        </p:txBody>
      </p:sp>
    </p:spTree>
    <p:extLst>
      <p:ext uri="{BB962C8B-B14F-4D97-AF65-F5344CB8AC3E}">
        <p14:creationId xmlns:p14="http://schemas.microsoft.com/office/powerpoint/2010/main" val="3539484569"/>
      </p:ext>
    </p:extLst>
  </p:cSld>
  <p:clrMapOvr>
    <a:masterClrMapping/>
  </p:clrMapOvr>
</p:sld>
</file>

<file path=ppt/theme/theme1.xml><?xml version="1.0" encoding="utf-8"?>
<a:theme xmlns:a="http://schemas.openxmlformats.org/drawingml/2006/main" name="Dividend">
  <a:themeElements>
    <a:clrScheme name="NBS EduWORLD">
      <a:dk1>
        <a:srgbClr val="000000"/>
      </a:dk1>
      <a:lt1>
        <a:srgbClr val="FFFFFF"/>
      </a:lt1>
      <a:dk2>
        <a:srgbClr val="3D3D3D"/>
      </a:dk2>
      <a:lt2>
        <a:srgbClr val="EBEBEB"/>
      </a:lt2>
      <a:accent1>
        <a:srgbClr val="019266"/>
      </a:accent1>
      <a:accent2>
        <a:srgbClr val="00C897"/>
      </a:accent2>
      <a:accent3>
        <a:srgbClr val="88D5A9"/>
      </a:accent3>
      <a:accent4>
        <a:srgbClr val="FDD365"/>
      </a:accent4>
      <a:accent5>
        <a:srgbClr val="FFEDC1"/>
      </a:accent5>
      <a:accent6>
        <a:srgbClr val="A1561F"/>
      </a:accent6>
      <a:hlink>
        <a:srgbClr val="019266"/>
      </a:hlink>
      <a:folHlink>
        <a:srgbClr val="0192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5e234c5-d36f-418b-93c1-f000f7e26a11" xsi:nil="true"/>
    <lcf76f155ced4ddcb4097134ff3c332f xmlns="0ed2f345-8b19-4e58-9d0b-c5c4ffbdf5c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9F8A7204DDCBC449E51D1C5E74A41C8" ma:contentTypeVersion="15" ma:contentTypeDescription="Create a new document." ma:contentTypeScope="" ma:versionID="509389099d8f60417d4cb92a9d39690e">
  <xsd:schema xmlns:xsd="http://www.w3.org/2001/XMLSchema" xmlns:xs="http://www.w3.org/2001/XMLSchema" xmlns:p="http://schemas.microsoft.com/office/2006/metadata/properties" xmlns:ns2="0ed2f345-8b19-4e58-9d0b-c5c4ffbdf5c8" xmlns:ns3="05e234c5-d36f-418b-93c1-f000f7e26a11" targetNamespace="http://schemas.microsoft.com/office/2006/metadata/properties" ma:root="true" ma:fieldsID="e90a12db8c05a2aa1923a53e83e70744" ns2:_="" ns3:_="">
    <xsd:import namespace="0ed2f345-8b19-4e58-9d0b-c5c4ffbdf5c8"/>
    <xsd:import namespace="05e234c5-d36f-418b-93c1-f000f7e26a1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d2f345-8b19-4e58-9d0b-c5c4ffbdf5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360e1e7-0205-4293-996e-e92bd7c6282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e234c5-d36f-418b-93c1-f000f7e26a1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6be98c2-c58f-4e9e-841c-f2831a0554dd}" ma:internalName="TaxCatchAll" ma:showField="CatchAllData" ma:web="05e234c5-d36f-418b-93c1-f000f7e26a11">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1F585E-DE6D-4A59-B303-B243B261CE22}">
  <ds:schemaRefs>
    <ds:schemaRef ds:uri="http://purl.org/dc/elements/1.1/"/>
    <ds:schemaRef ds:uri="http://schemas.microsoft.com/office/2006/metadata/properties"/>
    <ds:schemaRef ds:uri="571c74b5-0933-473e-8f66-48c2004785e5"/>
    <ds:schemaRef ds:uri="7555c965-0840-4e23-ace0-7cd9e0458893"/>
    <ds:schemaRef ds:uri="93f182e5-225f-44a9-b458-cb6e0e76f5a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1F1C75C4-043F-45B4-88BA-F9D50402A28E}">
  <ds:schemaRefs>
    <ds:schemaRef ds:uri="http://schemas.microsoft.com/sharepoint/v3/contenttype/forms"/>
  </ds:schemaRefs>
</ds:datastoreItem>
</file>

<file path=customXml/itemProps3.xml><?xml version="1.0" encoding="utf-8"?>
<ds:datastoreItem xmlns:ds="http://schemas.openxmlformats.org/officeDocument/2006/customXml" ds:itemID="{687FD64F-0364-42D3-933D-BD0C37A5C942}"/>
</file>

<file path=docProps/app.xml><?xml version="1.0" encoding="utf-8"?>
<Properties xmlns="http://schemas.openxmlformats.org/officeDocument/2006/extended-properties" xmlns:vt="http://schemas.openxmlformats.org/officeDocument/2006/docPropsVTypes">
  <TotalTime>3754</TotalTime>
  <Words>1347</Words>
  <Application>Microsoft Macintosh PowerPoint</Application>
  <PresentationFormat>Widescreen</PresentationFormat>
  <Paragraphs>149</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Gill Sans</vt:lpstr>
      <vt:lpstr>Arial</vt:lpstr>
      <vt:lpstr>Noto Sans Symbols</vt:lpstr>
      <vt:lpstr>Calibri</vt:lpstr>
      <vt:lpstr>Dividend</vt:lpstr>
      <vt:lpstr>Future of Nature-Based Solutions (NBS)  Lecture (online)</vt:lpstr>
      <vt:lpstr>NBS Definition – EU</vt:lpstr>
      <vt:lpstr>PowerPoint Presentation</vt:lpstr>
      <vt:lpstr>PowerPoint Presentation</vt:lpstr>
      <vt:lpstr>PowerPoint Presentation</vt:lpstr>
      <vt:lpstr>PowerPoint Presentation</vt:lpstr>
      <vt:lpstr>PowerPoint Presentation</vt:lpstr>
      <vt:lpstr>PowerPoint Presentation</vt:lpstr>
      <vt:lpstr>In-Class Exercise 1:</vt:lpstr>
      <vt:lpstr>Innovation Drivers 1</vt:lpstr>
      <vt:lpstr>Innovation Drivers 2</vt:lpstr>
      <vt:lpstr>Innovation Drivers 3</vt:lpstr>
      <vt:lpstr>Innovation Drivers 4</vt:lpstr>
      <vt:lpstr>Increasing Employment</vt:lpstr>
      <vt:lpstr>Increasing Employment</vt:lpstr>
      <vt:lpstr>Scaling</vt:lpstr>
      <vt:lpstr>Future of NBS</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NBS Educational Content in and for  County Offaly   WORKSHOP</dc:title>
  <dc:creator>Maria Gallo</dc:creator>
  <cp:lastModifiedBy>Conor Dowling</cp:lastModifiedBy>
  <cp:revision>35</cp:revision>
  <dcterms:modified xsi:type="dcterms:W3CDTF">2025-02-14T00:20:05Z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0x01010029F8A7204DDCBC449E51D1C5E74A41C8</vt:lpwstr>
  </property>
  <property fmtid="{D5CDD505-2E9C-101B-9397-08002B2CF9AE}" pid="3" name="MediaServiceImageTags">
    <vt:lpwstr/>
  </property>
</Properties>
</file>