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5"/>
  </p:notesMasterIdLst>
  <p:sldIdLst>
    <p:sldId id="256" r:id="rId5"/>
    <p:sldId id="1979" r:id="rId6"/>
    <p:sldId id="1978" r:id="rId7"/>
    <p:sldId id="1980" r:id="rId8"/>
    <p:sldId id="1981" r:id="rId9"/>
    <p:sldId id="1982" r:id="rId10"/>
    <p:sldId id="1984" r:id="rId11"/>
    <p:sldId id="1983" r:id="rId12"/>
    <p:sldId id="2000" r:id="rId13"/>
    <p:sldId id="2011" r:id="rId14"/>
    <p:sldId id="2012" r:id="rId15"/>
    <p:sldId id="2015" r:id="rId16"/>
    <p:sldId id="2016" r:id="rId17"/>
    <p:sldId id="2017" r:id="rId18"/>
    <p:sldId id="2018" r:id="rId19"/>
    <p:sldId id="2019" r:id="rId20"/>
    <p:sldId id="2020" r:id="rId21"/>
    <p:sldId id="2022" r:id="rId22"/>
    <p:sldId id="2021" r:id="rId23"/>
    <p:sldId id="257" r:id="rId24"/>
  </p:sldIdLst>
  <p:sldSz cx="12192000" cy="6858000"/>
  <p:notesSz cx="6858000" cy="9144000"/>
  <p:embeddedFontLst>
    <p:embeddedFont>
      <p:font typeface="Gill Sans" panose="020B0502020104020203" pitchFamily="34" charset="-79"/>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9" autoAdjust="0"/>
    <p:restoredTop sz="78952" autoAdjust="0"/>
  </p:normalViewPr>
  <p:slideViewPr>
    <p:cSldViewPr snapToGrid="0">
      <p:cViewPr varScale="1">
        <p:scale>
          <a:sx n="83" d="100"/>
          <a:sy n="83" d="100"/>
        </p:scale>
        <p:origin x="1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dirty="0"/>
              <a:t>This presentation highlights the significance of </a:t>
            </a:r>
            <a:r>
              <a:rPr lang="en-IE" b="1" dirty="0"/>
              <a:t>seaweed farming</a:t>
            </a:r>
            <a:r>
              <a:rPr lang="en-IE" dirty="0"/>
              <a:t> as a nature-based solution, showcasing EU-funded research projects, the development process, funding models, and real-world applications. It provides a comprehensive overview of the potential of seaweed farming for </a:t>
            </a:r>
            <a:r>
              <a:rPr lang="en-IE" b="1" dirty="0"/>
              <a:t>climate change mitigation</a:t>
            </a:r>
            <a:r>
              <a:rPr lang="en-IE" dirty="0"/>
              <a:t>, </a:t>
            </a:r>
            <a:r>
              <a:rPr lang="en-IE" b="1" dirty="0"/>
              <a:t>sustainable coastal management</a:t>
            </a:r>
            <a:r>
              <a:rPr lang="en-IE" dirty="0"/>
              <a:t>, and </a:t>
            </a:r>
            <a:r>
              <a:rPr lang="en-IE" b="1" dirty="0"/>
              <a:t>economic opportunities</a:t>
            </a:r>
            <a:r>
              <a:rPr lang="en-IE" dirty="0"/>
              <a:t>.</a:t>
            </a:r>
            <a:endParaRPr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7F221-7FE7-5344-3AC3-6F85B52F5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2FBC6-DE86-C3A1-06C3-FF3AADE64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F7F34-5B1C-C266-17C0-17C04AE249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F79897-5BFC-42D9-B8B0-E87FD0E57A2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791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A2A59-68DA-4F3E-549A-CAA00CA7F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750C8-E1F4-1150-DB05-4209B3776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7282F-F7C4-B4E4-4A7C-68E52E819220}"/>
              </a:ext>
            </a:extLst>
          </p:cNvPr>
          <p:cNvSpPr>
            <a:spLocks noGrp="1"/>
          </p:cNvSpPr>
          <p:nvPr>
            <p:ph type="body" idx="1"/>
          </p:nvPr>
        </p:nvSpPr>
        <p:spPr/>
        <p:txBody>
          <a:bodyPr/>
          <a:lstStyle/>
          <a:p>
            <a:pPr>
              <a:buFont typeface="Arial" panose="020B0604020202020204" pitchFamily="34" charset="0"/>
              <a:buChar char="•"/>
            </a:pPr>
            <a:r>
              <a:rPr lang="en-IE" b="1" dirty="0"/>
              <a:t>Guiding Questions</a:t>
            </a:r>
            <a:r>
              <a:rPr lang="en-IE" dirty="0"/>
              <a:t>:</a:t>
            </a:r>
          </a:p>
          <a:p>
            <a:pPr marL="742950" lvl="1" indent="-285750">
              <a:buFont typeface="Arial" panose="020B0604020202020204" pitchFamily="34" charset="0"/>
              <a:buChar char="•"/>
            </a:pPr>
            <a:r>
              <a:rPr lang="en-IE" dirty="0"/>
              <a:t>What are the specific needs of the community?</a:t>
            </a:r>
          </a:p>
          <a:p>
            <a:pPr marL="742950" lvl="1" indent="-285750">
              <a:buFont typeface="Arial" panose="020B0604020202020204" pitchFamily="34" charset="0"/>
              <a:buChar char="•"/>
            </a:pPr>
            <a:r>
              <a:rPr lang="en-IE" dirty="0"/>
              <a:t>How can the park incorporate elements of nature-based solutions (e.g., biodiversity, flood mitigation, shade)?</a:t>
            </a:r>
          </a:p>
          <a:p>
            <a:pPr marL="742950" lvl="1" indent="-285750">
              <a:buFont typeface="Arial" panose="020B0604020202020204" pitchFamily="34" charset="0"/>
              <a:buChar char="•"/>
            </a:pPr>
            <a:r>
              <a:rPr lang="en-IE" dirty="0"/>
              <a:t>What types of plants and play areas should be included?</a:t>
            </a:r>
          </a:p>
          <a:p>
            <a:pPr marL="742950" lvl="1" indent="-285750">
              <a:buFont typeface="Arial" panose="020B0604020202020204" pitchFamily="34" charset="0"/>
              <a:buChar char="•"/>
            </a:pPr>
            <a:r>
              <a:rPr lang="en-IE" dirty="0"/>
              <a:t>How will you ensure the long-term sustainability of the park?</a:t>
            </a:r>
          </a:p>
          <a:p>
            <a:pPr>
              <a:buFont typeface="Arial" panose="020B0604020202020204" pitchFamily="34" charset="0"/>
              <a:buChar char="•"/>
            </a:pPr>
            <a:r>
              <a:rPr lang="en-IE" b="1" dirty="0"/>
              <a:t>Materials</a:t>
            </a:r>
            <a:r>
              <a:rPr lang="en-IE" dirty="0"/>
              <a:t>: Paper, markers, and basic drawing tools.</a:t>
            </a:r>
          </a:p>
          <a:p>
            <a:r>
              <a:rPr lang="en-IE" b="1" dirty="0"/>
              <a:t>Learning Outcome</a:t>
            </a:r>
            <a:r>
              <a:rPr lang="en-IE" dirty="0"/>
              <a:t>: Students will learn about the principles of urban planning, nature-based solutions, and community engagement. They'll apply these principles in creating a design that balances environmental, social, and economic needs.</a:t>
            </a:r>
          </a:p>
          <a:p>
            <a:endParaRPr lang="en-US" dirty="0"/>
          </a:p>
        </p:txBody>
      </p:sp>
      <p:sp>
        <p:nvSpPr>
          <p:cNvPr id="4" name="Slide Number Placeholder 3">
            <a:extLst>
              <a:ext uri="{FF2B5EF4-FFF2-40B4-BE49-F238E27FC236}">
                <a16:creationId xmlns:a16="http://schemas.microsoft.com/office/drawing/2014/main" id="{61899430-D5DD-00F1-B49A-5C04E8EE985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053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34780-6915-0F82-CDE2-8C964C0AD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C8DF8-3C37-7DC3-3406-6149D7A4F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CFDA0-1554-17EE-B74E-0BF3D974F091}"/>
              </a:ext>
            </a:extLst>
          </p:cNvPr>
          <p:cNvSpPr>
            <a:spLocks noGrp="1"/>
          </p:cNvSpPr>
          <p:nvPr>
            <p:ph type="body" idx="1"/>
          </p:nvPr>
        </p:nvSpPr>
        <p:spPr/>
        <p:txBody>
          <a:bodyPr/>
          <a:lstStyle/>
          <a:p>
            <a:pPr>
              <a:buFont typeface="Arial" panose="020B0604020202020204" pitchFamily="34" charset="0"/>
              <a:buChar char="•"/>
            </a:pPr>
            <a:endParaRPr lang="en-IE" dirty="0"/>
          </a:p>
        </p:txBody>
      </p:sp>
      <p:sp>
        <p:nvSpPr>
          <p:cNvPr id="4" name="Slide Number Placeholder 3">
            <a:extLst>
              <a:ext uri="{FF2B5EF4-FFF2-40B4-BE49-F238E27FC236}">
                <a16:creationId xmlns:a16="http://schemas.microsoft.com/office/drawing/2014/main" id="{38626A57-F852-2F9B-FE90-C03285F1C7E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892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BEEDD-3690-D12D-7674-756301DDB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CD51B-1B27-6D68-F17F-C87C586BA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612B3-7970-86AC-EE8A-74F2904258FD}"/>
              </a:ext>
            </a:extLst>
          </p:cNvPr>
          <p:cNvSpPr>
            <a:spLocks noGrp="1"/>
          </p:cNvSpPr>
          <p:nvPr>
            <p:ph type="body" idx="1"/>
          </p:nvPr>
        </p:nvSpPr>
        <p:spPr/>
        <p:txBody>
          <a:bodyPr/>
          <a:lstStyle/>
          <a:p>
            <a:pPr>
              <a:buFont typeface="Arial" panose="020B0604020202020204" pitchFamily="34" charset="0"/>
              <a:buChar char="•"/>
            </a:pPr>
            <a:endParaRPr lang="en-IE" dirty="0"/>
          </a:p>
        </p:txBody>
      </p:sp>
      <p:sp>
        <p:nvSpPr>
          <p:cNvPr id="4" name="Slide Number Placeholder 3">
            <a:extLst>
              <a:ext uri="{FF2B5EF4-FFF2-40B4-BE49-F238E27FC236}">
                <a16:creationId xmlns:a16="http://schemas.microsoft.com/office/drawing/2014/main" id="{EBB8781C-A657-A906-A67E-C4B6CDF8550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791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11EB-6EE8-E8C1-6A5E-C26B124DC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1CFC1-BE24-1142-EC27-B1183FDA95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EB1EA-09BB-ABD8-118B-143407903077}"/>
              </a:ext>
            </a:extLst>
          </p:cNvPr>
          <p:cNvSpPr>
            <a:spLocks noGrp="1"/>
          </p:cNvSpPr>
          <p:nvPr>
            <p:ph type="body" idx="1"/>
          </p:nvPr>
        </p:nvSpPr>
        <p:spPr/>
        <p:txBody>
          <a:bodyPr/>
          <a:lstStyle/>
          <a:p>
            <a:pPr>
              <a:buFont typeface="Arial" panose="020B0604020202020204" pitchFamily="34" charset="0"/>
              <a:buChar char="•"/>
            </a:pPr>
            <a:endParaRPr lang="en-IE" dirty="0"/>
          </a:p>
        </p:txBody>
      </p:sp>
      <p:sp>
        <p:nvSpPr>
          <p:cNvPr id="4" name="Slide Number Placeholder 3">
            <a:extLst>
              <a:ext uri="{FF2B5EF4-FFF2-40B4-BE49-F238E27FC236}">
                <a16:creationId xmlns:a16="http://schemas.microsoft.com/office/drawing/2014/main" id="{884B11BD-49EA-7C25-075A-A72A12AC9BA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8195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F789-DF03-A5C4-CAA0-EB9888483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1E79C-6021-6A7B-3231-E8F2009BB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85ACB-8F82-1190-4DAD-09F3BB0DCD20}"/>
              </a:ext>
            </a:extLst>
          </p:cNvPr>
          <p:cNvSpPr>
            <a:spLocks noGrp="1"/>
          </p:cNvSpPr>
          <p:nvPr>
            <p:ph type="body" idx="1"/>
          </p:nvPr>
        </p:nvSpPr>
        <p:spPr/>
        <p:txBody>
          <a:bodyPr/>
          <a:lstStyle/>
          <a:p>
            <a:pPr>
              <a:buFont typeface="Arial" panose="020B0604020202020204" pitchFamily="34" charset="0"/>
              <a:buChar char="•"/>
            </a:pPr>
            <a:endParaRPr lang="en-IE" dirty="0"/>
          </a:p>
        </p:txBody>
      </p:sp>
      <p:sp>
        <p:nvSpPr>
          <p:cNvPr id="4" name="Slide Number Placeholder 3">
            <a:extLst>
              <a:ext uri="{FF2B5EF4-FFF2-40B4-BE49-F238E27FC236}">
                <a16:creationId xmlns:a16="http://schemas.microsoft.com/office/drawing/2014/main" id="{5DE1E073-E7C7-572C-E75D-5361CE36312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3031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8BA68-C15C-6276-F6F8-9A04FB5DA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EE4BF-2216-4A99-B134-4A3777C5D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4BBD2-9090-F1E5-BBDF-A00BE97F1853}"/>
              </a:ext>
            </a:extLst>
          </p:cNvPr>
          <p:cNvSpPr>
            <a:spLocks noGrp="1"/>
          </p:cNvSpPr>
          <p:nvPr>
            <p:ph type="body" idx="1"/>
          </p:nvPr>
        </p:nvSpPr>
        <p:spPr/>
        <p:txBody>
          <a:bodyPr/>
          <a:lstStyle/>
          <a:p>
            <a:pPr>
              <a:buFont typeface="Arial" panose="020B0604020202020204" pitchFamily="34" charset="0"/>
              <a:buChar char="•"/>
            </a:pPr>
            <a:r>
              <a:rPr lang="en-IE" b="1" dirty="0"/>
              <a:t>Guiding Questions</a:t>
            </a:r>
            <a:r>
              <a:rPr lang="en-IE" dirty="0"/>
              <a:t>:</a:t>
            </a:r>
          </a:p>
          <a:p>
            <a:pPr marL="742950" lvl="1" indent="-285750">
              <a:buFont typeface="Arial" panose="020B0604020202020204" pitchFamily="34" charset="0"/>
              <a:buChar char="•"/>
            </a:pPr>
            <a:r>
              <a:rPr lang="en-IE" dirty="0"/>
              <a:t>How will you ensure the park is accessible and safe for all users?</a:t>
            </a:r>
          </a:p>
          <a:p>
            <a:pPr marL="742950" lvl="1" indent="-285750">
              <a:buFont typeface="Arial" panose="020B0604020202020204" pitchFamily="34" charset="0"/>
              <a:buChar char="•"/>
            </a:pPr>
            <a:r>
              <a:rPr lang="en-IE" dirty="0"/>
              <a:t>What activities can engage the community in the park’s upkeep?</a:t>
            </a:r>
          </a:p>
          <a:p>
            <a:pPr marL="742950" lvl="1" indent="-285750">
              <a:buFont typeface="Arial" panose="020B0604020202020204" pitchFamily="34" charset="0"/>
              <a:buChar char="•"/>
            </a:pPr>
            <a:r>
              <a:rPr lang="en-IE" dirty="0"/>
              <a:t>Who are the key stakeholders, and how will they be involved?</a:t>
            </a:r>
          </a:p>
          <a:p>
            <a:pPr marL="742950" lvl="1" indent="-285750">
              <a:buFont typeface="Arial" panose="020B0604020202020204" pitchFamily="34" charset="0"/>
              <a:buChar char="•"/>
            </a:pPr>
            <a:r>
              <a:rPr lang="en-IE" dirty="0"/>
              <a:t>How will the park's environmental impact be monitored?</a:t>
            </a:r>
          </a:p>
          <a:p>
            <a:pPr>
              <a:buFont typeface="Arial" panose="020B0604020202020204" pitchFamily="34" charset="0"/>
              <a:buChar char="•"/>
            </a:pPr>
            <a:r>
              <a:rPr lang="en-IE" b="1" dirty="0"/>
              <a:t>Materials</a:t>
            </a:r>
            <a:r>
              <a:rPr lang="en-IE" dirty="0"/>
              <a:t>: Paper, pens, and planning templates.</a:t>
            </a:r>
          </a:p>
          <a:p>
            <a:r>
              <a:rPr lang="en-IE" b="1" dirty="0"/>
              <a:t>Learning Outcome</a:t>
            </a:r>
            <a:r>
              <a:rPr lang="en-IE" dirty="0"/>
              <a:t>: Students will develop skills in community engagement, resource management, and sustainable planning. They will understand the critical role of stewardship in ensuring the longevity and success of urban green spaces.</a:t>
            </a:r>
          </a:p>
          <a:p>
            <a:pPr>
              <a:buFont typeface="Arial" panose="020B0604020202020204" pitchFamily="34" charset="0"/>
              <a:buChar char="•"/>
            </a:pPr>
            <a:endParaRPr lang="en-IE" dirty="0"/>
          </a:p>
        </p:txBody>
      </p:sp>
      <p:sp>
        <p:nvSpPr>
          <p:cNvPr id="4" name="Slide Number Placeholder 3">
            <a:extLst>
              <a:ext uri="{FF2B5EF4-FFF2-40B4-BE49-F238E27FC236}">
                <a16:creationId xmlns:a16="http://schemas.microsoft.com/office/drawing/2014/main" id="{576CD203-41AB-D6A6-35DC-19A1A370B1D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603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DD4A7-05DE-F0DF-5878-31F6E7BB9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9C469-B904-B465-0AAA-EAA2E3299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949BD-1E8A-774E-9409-652BF715A5B2}"/>
              </a:ext>
            </a:extLst>
          </p:cNvPr>
          <p:cNvSpPr>
            <a:spLocks noGrp="1"/>
          </p:cNvSpPr>
          <p:nvPr>
            <p:ph type="body" idx="1"/>
          </p:nvPr>
        </p:nvSpPr>
        <p:spPr/>
        <p:txBody>
          <a:bodyPr/>
          <a:lstStyle/>
          <a:p>
            <a:pPr>
              <a:buFont typeface="Arial" panose="020B0604020202020204" pitchFamily="34" charset="0"/>
              <a:buChar char="•"/>
            </a:pPr>
            <a:endParaRPr lang="en-IE" dirty="0"/>
          </a:p>
        </p:txBody>
      </p:sp>
      <p:sp>
        <p:nvSpPr>
          <p:cNvPr id="4" name="Slide Number Placeholder 3">
            <a:extLst>
              <a:ext uri="{FF2B5EF4-FFF2-40B4-BE49-F238E27FC236}">
                <a16:creationId xmlns:a16="http://schemas.microsoft.com/office/drawing/2014/main" id="{43FBB39B-5B9D-B764-BED2-DF22F43EF1A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7442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8D902-96FA-26C1-C330-0ED590191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9D71D-3784-9632-F054-CFE6895B2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F34A1-C5C8-92EB-D420-8D26145FBDD4}"/>
              </a:ext>
            </a:extLst>
          </p:cNvPr>
          <p:cNvSpPr>
            <a:spLocks noGrp="1"/>
          </p:cNvSpPr>
          <p:nvPr>
            <p:ph type="body" idx="1"/>
          </p:nvPr>
        </p:nvSpPr>
        <p:spPr/>
        <p:txBody>
          <a:bodyPr/>
          <a:lstStyle/>
          <a:p>
            <a:pPr>
              <a:buFont typeface="Arial" panose="020B0604020202020204" pitchFamily="34" charset="0"/>
              <a:buChar char="•"/>
            </a:pPr>
            <a:endParaRPr lang="en-IE" dirty="0"/>
          </a:p>
        </p:txBody>
      </p:sp>
      <p:sp>
        <p:nvSpPr>
          <p:cNvPr id="4" name="Slide Number Placeholder 3">
            <a:extLst>
              <a:ext uri="{FF2B5EF4-FFF2-40B4-BE49-F238E27FC236}">
                <a16:creationId xmlns:a16="http://schemas.microsoft.com/office/drawing/2014/main" id="{91A3AB62-E661-C8FE-3554-4F612465561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736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ABF71-41EA-6719-4C3C-6D972FC5A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1F4EF-112A-141E-9739-7F5A06E6D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791BA-96D2-F1EE-62CC-D9A2E3491610}"/>
              </a:ext>
            </a:extLst>
          </p:cNvPr>
          <p:cNvSpPr>
            <a:spLocks noGrp="1"/>
          </p:cNvSpPr>
          <p:nvPr>
            <p:ph type="body" idx="1"/>
          </p:nvPr>
        </p:nvSpPr>
        <p:spPr/>
        <p:txBody>
          <a:bodyPr/>
          <a:lstStyle/>
          <a:p>
            <a:pPr>
              <a:buFont typeface="Arial" panose="020B0604020202020204" pitchFamily="34" charset="0"/>
              <a:buChar char="•"/>
            </a:pPr>
            <a:r>
              <a:rPr lang="en-IE" dirty="0"/>
              <a:t>This presentation introduces </a:t>
            </a:r>
            <a:r>
              <a:rPr lang="en-IE" b="1" dirty="0"/>
              <a:t>pocket parks</a:t>
            </a:r>
            <a:r>
              <a:rPr lang="en-IE" dirty="0"/>
              <a:t> as a nature-based solution to urban challenges, incorporates </a:t>
            </a:r>
            <a:r>
              <a:rPr lang="en-IE" b="1" dirty="0"/>
              <a:t>EU-funded projects</a:t>
            </a:r>
            <a:r>
              <a:rPr lang="en-IE" dirty="0"/>
              <a:t>, and includes practical exercises for students to engage with the concept and practice of creating and managing these spaces.</a:t>
            </a:r>
          </a:p>
        </p:txBody>
      </p:sp>
      <p:sp>
        <p:nvSpPr>
          <p:cNvPr id="4" name="Slide Number Placeholder 3">
            <a:extLst>
              <a:ext uri="{FF2B5EF4-FFF2-40B4-BE49-F238E27FC236}">
                <a16:creationId xmlns:a16="http://schemas.microsoft.com/office/drawing/2014/main" id="{A407B256-181C-6727-CD61-14AD5289490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57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F76C-6CF0-1CDC-9455-2B9401F79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AE06E-E932-1DAB-9DE4-1F3B24418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06884-F22C-0EFE-82EB-B1E6FC1FF59F}"/>
              </a:ext>
            </a:extLst>
          </p:cNvPr>
          <p:cNvSpPr>
            <a:spLocks noGrp="1"/>
          </p:cNvSpPr>
          <p:nvPr>
            <p:ph type="body" idx="1"/>
          </p:nvPr>
        </p:nvSpPr>
        <p:spPr/>
        <p:txBody>
          <a:bodyPr/>
          <a:lstStyle/>
          <a:p>
            <a:r>
              <a:rPr lang="en-US" dirty="0"/>
              <a:t>Photo Credit: Urban Green Up</a:t>
            </a:r>
          </a:p>
        </p:txBody>
      </p:sp>
      <p:sp>
        <p:nvSpPr>
          <p:cNvPr id="4" name="Slide Number Placeholder 3">
            <a:extLst>
              <a:ext uri="{FF2B5EF4-FFF2-40B4-BE49-F238E27FC236}">
                <a16:creationId xmlns:a16="http://schemas.microsoft.com/office/drawing/2014/main" id="{2EAC13D4-6257-37D5-E2B5-0E88470A10A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0326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498D26C-7563-88A8-D679-BC77ABCF383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F93B6CBC-039E-1F2D-8B20-FC246748A03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01B0CC6-FD91-77E2-F88C-2324E9371D8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Think of an example</a:t>
            </a:r>
            <a:endParaRPr dirty="0"/>
          </a:p>
        </p:txBody>
      </p:sp>
      <p:sp>
        <p:nvSpPr>
          <p:cNvPr id="225" name="Google Shape;225;g2ca2507d12e_0_0:notes">
            <a:extLst>
              <a:ext uri="{FF2B5EF4-FFF2-40B4-BE49-F238E27FC236}">
                <a16:creationId xmlns:a16="http://schemas.microsoft.com/office/drawing/2014/main" id="{6F8BD80D-ADAC-4BD3-AE33-641AD3162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93172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B4DDF-59B7-0ED5-6491-3358BD2A9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42F1F-03A2-DB8C-9CCE-7B29611E2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AEAEF-F73D-4328-F92C-A7AD7E478B83}"/>
              </a:ext>
            </a:extLst>
          </p:cNvPr>
          <p:cNvSpPr>
            <a:spLocks noGrp="1"/>
          </p:cNvSpPr>
          <p:nvPr>
            <p:ph type="body" idx="1"/>
          </p:nvPr>
        </p:nvSpPr>
        <p:spPr/>
        <p:txBody>
          <a:bodyPr/>
          <a:lstStyle/>
          <a:p>
            <a:r>
              <a:rPr lang="en-US" dirty="0"/>
              <a:t>Image Credit: Green4Cities</a:t>
            </a:r>
          </a:p>
        </p:txBody>
      </p:sp>
      <p:sp>
        <p:nvSpPr>
          <p:cNvPr id="4" name="Slide Number Placeholder 3">
            <a:extLst>
              <a:ext uri="{FF2B5EF4-FFF2-40B4-BE49-F238E27FC236}">
                <a16:creationId xmlns:a16="http://schemas.microsoft.com/office/drawing/2014/main" id="{646EF961-95AB-130D-CCA2-E90D2DE5D39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48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B38FA-05AB-25AB-14D4-59CF6911B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3CE92-E79C-1A77-01F0-CD875F249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AFA3D-D95F-AF1E-C29C-AA0250B1D152}"/>
              </a:ext>
            </a:extLst>
          </p:cNvPr>
          <p:cNvSpPr>
            <a:spLocks noGrp="1"/>
          </p:cNvSpPr>
          <p:nvPr>
            <p:ph type="body" idx="1"/>
          </p:nvPr>
        </p:nvSpPr>
        <p:spPr/>
        <p:txBody>
          <a:bodyPr/>
          <a:lstStyle/>
          <a:p>
            <a:r>
              <a:rPr lang="en-US" dirty="0"/>
              <a:t>Project Links:</a:t>
            </a:r>
          </a:p>
          <a:p>
            <a:r>
              <a:rPr lang="en-IE" sz="1200" b="1" dirty="0"/>
              <a:t>Urban Green UP: </a:t>
            </a:r>
            <a:r>
              <a:rPr lang="en-US" dirty="0"/>
              <a:t>https://</a:t>
            </a:r>
            <a:r>
              <a:rPr lang="en-US" dirty="0" err="1"/>
              <a:t>www.urbangreenup.eu</a:t>
            </a:r>
            <a:r>
              <a:rPr lang="en-US" dirty="0"/>
              <a:t>/</a:t>
            </a:r>
          </a:p>
          <a:p>
            <a:r>
              <a:rPr lang="en-IE" sz="1200" b="1" dirty="0"/>
              <a:t>Go Green Routes: </a:t>
            </a:r>
            <a:r>
              <a:rPr lang="en-US" dirty="0"/>
              <a:t>https://</a:t>
            </a:r>
            <a:r>
              <a:rPr lang="en-US" dirty="0" err="1"/>
              <a:t>gogreenroutes.eu</a:t>
            </a:r>
            <a:r>
              <a:rPr lang="en-US" dirty="0"/>
              <a:t>/</a:t>
            </a:r>
          </a:p>
          <a:p>
            <a:r>
              <a:rPr lang="en-IE" sz="1200" b="1" dirty="0"/>
              <a:t>Green4CITIES: </a:t>
            </a:r>
            <a:r>
              <a:rPr lang="en-US" dirty="0"/>
              <a:t>https://www.green4cities.com/</a:t>
            </a:r>
            <a:r>
              <a:rPr lang="en-US" dirty="0" err="1"/>
              <a:t>en</a:t>
            </a:r>
            <a:r>
              <a:rPr lang="en-US" dirty="0"/>
              <a:t>/</a:t>
            </a:r>
          </a:p>
        </p:txBody>
      </p:sp>
      <p:sp>
        <p:nvSpPr>
          <p:cNvPr id="4" name="Slide Number Placeholder 3">
            <a:extLst>
              <a:ext uri="{FF2B5EF4-FFF2-40B4-BE49-F238E27FC236}">
                <a16:creationId xmlns:a16="http://schemas.microsoft.com/office/drawing/2014/main" id="{25A78FD6-7B1F-FBA4-4619-A0EA79434DA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65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20EB-BE8B-EBBD-B752-1E0D095B3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68409-97CD-DC66-437D-F800CBEDC2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3956D-4F19-3032-641C-EF2E5948E6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A6B8E6-8B17-33A5-3910-D29A0E75F70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196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17AF9-1E42-08F3-E008-7F996445E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FCBF7-4645-75B5-85E6-918F6CB81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712A2-3A97-0F72-0CF1-5D27F80C37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FD104-DDD4-4831-6443-2DD6655D670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355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1038-1555-4867-CAFD-3D957BE15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F7FBF-59BB-B883-ACFB-0B73E34A0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242CE-26E3-051B-6062-7B4029B9AC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7F30A5-8092-8712-D10B-D05D2DF74FD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5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A1139-7A00-55B3-6D8C-779A05448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D1CCF-CA5D-4F36-40BD-C44372B21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3F7AF-375C-E10A-82A2-59A5FC1B50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AC0570-88AC-BE3B-6598-18F5667B373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4539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2.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2" name="Google Shape;42;p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5"/>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45" name="Google Shape;45;p5"/>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46" name="Google Shape;46;p5"/>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47" name="Google Shape;47;p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48" name="Google Shape;48;p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mt="50000"/>
          </a:blip>
          <a:stretch>
            <a:fillRect/>
          </a:stretch>
        </a:blipFill>
        <a:effectLst/>
      </p:bgPr>
    </p:bg>
    <p:spTree>
      <p:nvGrpSpPr>
        <p:cNvPr id="1" name="Shape 150"/>
        <p:cNvGrpSpPr/>
        <p:nvPr/>
      </p:nvGrpSpPr>
      <p:grpSpPr>
        <a:xfrm>
          <a:off x="0" y="0"/>
          <a:ext cx="0" cy="0"/>
          <a:chOff x="0" y="0"/>
          <a:chExt cx="0" cy="0"/>
        </a:xfrm>
      </p:grpSpPr>
      <p:sp>
        <p:nvSpPr>
          <p:cNvPr id="151" name="Google Shape;151;p17"/>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54" name="Google Shape;154;p17"/>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5" name="Google Shape;155;p17"/>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6" name="Google Shape;156;p17"/>
          <p:cNvPicPr preferRelativeResize="0"/>
          <p:nvPr/>
        </p:nvPicPr>
        <p:blipFill rotWithShape="1">
          <a:blip r:embed="rId3">
            <a:alphaModFix/>
          </a:blip>
          <a:srcRect/>
          <a:stretch/>
        </p:blipFill>
        <p:spPr>
          <a:xfrm>
            <a:off x="446534" y="138953"/>
            <a:ext cx="1945497" cy="720000"/>
          </a:xfrm>
          <a:prstGeom prst="rect">
            <a:avLst/>
          </a:prstGeom>
          <a:noFill/>
          <a:ln>
            <a:noFill/>
          </a:ln>
        </p:spPr>
      </p:pic>
    </p:spTree>
    <p:extLst>
      <p:ext uri="{BB962C8B-B14F-4D97-AF65-F5344CB8AC3E}">
        <p14:creationId xmlns:p14="http://schemas.microsoft.com/office/powerpoint/2010/main" val="384950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9" r:id="rId3"/>
    <p:sldLayoutId id="2147483665" r:id="rId4"/>
    <p:sldLayoutId id="2147483666" r:id="rId5"/>
    <p:sldLayoutId id="2147483667" r:id="rId6"/>
    <p:sldLayoutId id="2147483668" r:id="rId7"/>
    <p:sldLayoutId id="214748367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69196" y="3539904"/>
            <a:ext cx="11149192" cy="503295"/>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19266"/>
              </a:buClr>
              <a:buSzPct val="86630"/>
              <a:buFont typeface="Arial"/>
              <a:buNone/>
            </a:pPr>
            <a:r>
              <a:rPr lang="en-IE" sz="4155" b="1" dirty="0"/>
              <a:t>Pocket Parks Case</a:t>
            </a:r>
            <a:endParaRPr sz="4155" b="1" dirty="0"/>
          </a:p>
          <a:p>
            <a:pPr marL="0" lvl="0" indent="0" algn="l" rtl="0">
              <a:spcBef>
                <a:spcPts val="0"/>
              </a:spcBef>
              <a:spcAft>
                <a:spcPts val="0"/>
              </a:spcAft>
              <a:buClr>
                <a:srgbClr val="019266"/>
              </a:buClr>
              <a:buSzPct val="100000"/>
              <a:buFont typeface="Arial"/>
              <a:buNone/>
            </a:pPr>
            <a:endParaRPr b="1" dirty="0"/>
          </a:p>
          <a:p>
            <a:pPr marL="0" lvl="0" indent="0" algn="l" rtl="0">
              <a:spcBef>
                <a:spcPts val="0"/>
              </a:spcBef>
              <a:spcAft>
                <a:spcPts val="0"/>
              </a:spcAft>
              <a:buClr>
                <a:srgbClr val="019266"/>
              </a:buClr>
              <a:buSzPct val="100000"/>
              <a:buFont typeface="Arial"/>
              <a:buNone/>
            </a:pPr>
            <a:r>
              <a:rPr lang="en-IE" b="1" dirty="0"/>
              <a:t>Lecture (online)</a:t>
            </a:r>
            <a:endParaRPr b="1" dirty="0"/>
          </a:p>
        </p:txBody>
      </p:sp>
      <p:sp>
        <p:nvSpPr>
          <p:cNvPr id="217" name="Google Shape;217;p23"/>
          <p:cNvSpPr txBox="1">
            <a:spLocks noGrp="1"/>
          </p:cNvSpPr>
          <p:nvPr>
            <p:ph type="body" idx="2"/>
          </p:nvPr>
        </p:nvSpPr>
        <p:spPr>
          <a:xfrm>
            <a:off x="647481" y="4572000"/>
            <a:ext cx="6200128" cy="612776"/>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Learning Unit 42</a:t>
            </a:r>
          </a:p>
          <a:p>
            <a:pPr marL="0" lvl="0" indent="0" algn="l" rtl="0">
              <a:lnSpc>
                <a:spcPct val="150000"/>
              </a:lnSpc>
              <a:spcBef>
                <a:spcPts val="0"/>
              </a:spcBef>
              <a:spcAft>
                <a:spcPts val="0"/>
              </a:spcAft>
              <a:buSzPts val="1656"/>
              <a:buNone/>
            </a:pPr>
            <a:r>
              <a:rPr lang="en-GB" dirty="0"/>
              <a:t>Credit: Trinity College Dublin</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2" name="Picture 2" descr="Identity - Trinity College Dublin">
            <a:extLst>
              <a:ext uri="{FF2B5EF4-FFF2-40B4-BE49-F238E27FC236}">
                <a16:creationId xmlns:a16="http://schemas.microsoft.com/office/drawing/2014/main" id="{CC469825-53B6-91A6-948A-E4FC83F49A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06" t="19995" r="8874" b="15456"/>
          <a:stretch/>
        </p:blipFill>
        <p:spPr bwMode="auto">
          <a:xfrm>
            <a:off x="8592260" y="459636"/>
            <a:ext cx="2925971" cy="79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E9552-DC40-FB86-F76A-17DBB8D35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69975-2714-EF2D-2EA5-EDB5DE15A851}"/>
              </a:ext>
            </a:extLst>
          </p:cNvPr>
          <p:cNvSpPr>
            <a:spLocks noGrp="1"/>
          </p:cNvSpPr>
          <p:nvPr>
            <p:ph type="title"/>
          </p:nvPr>
        </p:nvSpPr>
        <p:spPr>
          <a:xfrm>
            <a:off x="581192" y="1047191"/>
            <a:ext cx="11029616" cy="566738"/>
          </a:xfrm>
        </p:spPr>
        <p:txBody>
          <a:bodyPr wrap="square" anchor="b">
            <a:normAutofit/>
          </a:bodyPr>
          <a:lstStyle/>
          <a:p>
            <a:r>
              <a:rPr lang="en-IE" sz="2400" dirty="0"/>
              <a:t>Play Areas as NBS</a:t>
            </a:r>
            <a:endParaRPr lang="en-US" sz="3200" dirty="0"/>
          </a:p>
        </p:txBody>
      </p:sp>
      <p:sp>
        <p:nvSpPr>
          <p:cNvPr id="3" name="Text Placeholder 2">
            <a:extLst>
              <a:ext uri="{FF2B5EF4-FFF2-40B4-BE49-F238E27FC236}">
                <a16:creationId xmlns:a16="http://schemas.microsoft.com/office/drawing/2014/main" id="{C5B51FA7-CD24-93F0-BA84-B9DC4537DED5}"/>
              </a:ext>
            </a:extLst>
          </p:cNvPr>
          <p:cNvSpPr>
            <a:spLocks noGrp="1"/>
          </p:cNvSpPr>
          <p:nvPr>
            <p:ph type="body" idx="1"/>
          </p:nvPr>
        </p:nvSpPr>
        <p:spPr>
          <a:xfrm>
            <a:off x="581192" y="2070098"/>
            <a:ext cx="9330251" cy="3414140"/>
          </a:xfrm>
        </p:spPr>
        <p:txBody>
          <a:bodyPr wrap="square" anchor="ctr">
            <a:noAutofit/>
          </a:bodyPr>
          <a:lstStyle/>
          <a:p>
            <a:r>
              <a:rPr lang="en-IE" sz="2000" b="1" dirty="0"/>
              <a:t>Creating Play Areas with Pocket Parks</a:t>
            </a:r>
            <a:endParaRPr lang="en-IE" sz="2000" dirty="0"/>
          </a:p>
          <a:p>
            <a:pPr>
              <a:buFont typeface="Arial" panose="020B0604020202020204" pitchFamily="34" charset="0"/>
              <a:buChar char="•"/>
            </a:pPr>
            <a:r>
              <a:rPr lang="en-IE" sz="2000" b="1" dirty="0"/>
              <a:t>Active Play</a:t>
            </a:r>
            <a:r>
              <a:rPr lang="en-IE" sz="2000" dirty="0"/>
              <a:t>: Pocket parks offer play areas that encourage physical activity, creativity, and exploration.</a:t>
            </a:r>
          </a:p>
          <a:p>
            <a:pPr>
              <a:buFont typeface="Arial" panose="020B0604020202020204" pitchFamily="34" charset="0"/>
              <a:buChar char="•"/>
            </a:pPr>
            <a:r>
              <a:rPr lang="en-IE" sz="2000" b="1" dirty="0"/>
              <a:t>Nature-Inspired Play</a:t>
            </a:r>
            <a:r>
              <a:rPr lang="en-IE" sz="2000" dirty="0"/>
              <a:t>: Natural elements like sand, water, plants, and trees integrate play with the environment.</a:t>
            </a:r>
          </a:p>
          <a:p>
            <a:pPr>
              <a:buFont typeface="Arial" panose="020B0604020202020204" pitchFamily="34" charset="0"/>
              <a:buChar char="•"/>
            </a:pPr>
            <a:r>
              <a:rPr lang="en-IE" sz="2000" b="1" dirty="0"/>
              <a:t>EU Examples</a:t>
            </a:r>
            <a:r>
              <a:rPr lang="en-IE" sz="2000" dirty="0"/>
              <a:t>: Schools and local governments are integrating pocket parks with nature-inspired play areas to encourage children to engage with nature.</a:t>
            </a:r>
          </a:p>
        </p:txBody>
      </p:sp>
      <p:sp>
        <p:nvSpPr>
          <p:cNvPr id="4" name="Slide Number Placeholder 3">
            <a:extLst>
              <a:ext uri="{FF2B5EF4-FFF2-40B4-BE49-F238E27FC236}">
                <a16:creationId xmlns:a16="http://schemas.microsoft.com/office/drawing/2014/main" id="{7EBB74EE-A9BB-9BF5-466C-A978586D83CB}"/>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10</a:t>
            </a:fld>
            <a:endParaRPr lang="en-GB"/>
          </a:p>
        </p:txBody>
      </p:sp>
    </p:spTree>
    <p:extLst>
      <p:ext uri="{BB962C8B-B14F-4D97-AF65-F5344CB8AC3E}">
        <p14:creationId xmlns:p14="http://schemas.microsoft.com/office/powerpoint/2010/main" val="274720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F2AD3-45BB-C94D-0196-D5229E8BD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B288D-D353-31D1-8E79-9984A9AFB642}"/>
              </a:ext>
            </a:extLst>
          </p:cNvPr>
          <p:cNvSpPr>
            <a:spLocks noGrp="1"/>
          </p:cNvSpPr>
          <p:nvPr>
            <p:ph type="title"/>
          </p:nvPr>
        </p:nvSpPr>
        <p:spPr>
          <a:xfrm>
            <a:off x="581192" y="962526"/>
            <a:ext cx="11029616" cy="1028855"/>
          </a:xfrm>
        </p:spPr>
        <p:txBody>
          <a:bodyPr wrap="square" anchor="b">
            <a:normAutofit/>
          </a:bodyPr>
          <a:lstStyle/>
          <a:p>
            <a:r>
              <a:rPr lang="en-IE" sz="2800" dirty="0"/>
              <a:t>Class Exercise 1: </a:t>
            </a:r>
            <a:br>
              <a:rPr lang="en-IE" sz="2800" dirty="0"/>
            </a:br>
            <a:r>
              <a:rPr lang="en-IE" sz="2800" dirty="0"/>
              <a:t>Design Your Own Pocket Park</a:t>
            </a:r>
            <a:endParaRPr lang="en-US" sz="3600" dirty="0"/>
          </a:p>
        </p:txBody>
      </p:sp>
      <p:sp>
        <p:nvSpPr>
          <p:cNvPr id="3" name="Text Placeholder 2">
            <a:extLst>
              <a:ext uri="{FF2B5EF4-FFF2-40B4-BE49-F238E27FC236}">
                <a16:creationId xmlns:a16="http://schemas.microsoft.com/office/drawing/2014/main" id="{9E443BCB-CD3B-7273-B9B2-535FDABC2843}"/>
              </a:ext>
            </a:extLst>
          </p:cNvPr>
          <p:cNvSpPr>
            <a:spLocks noGrp="1"/>
          </p:cNvSpPr>
          <p:nvPr>
            <p:ph type="body" idx="1"/>
          </p:nvPr>
        </p:nvSpPr>
        <p:spPr>
          <a:xfrm>
            <a:off x="581192" y="2423692"/>
            <a:ext cx="9330251" cy="3060545"/>
          </a:xfrm>
        </p:spPr>
        <p:txBody>
          <a:bodyPr wrap="square" anchor="ctr">
            <a:noAutofit/>
          </a:bodyPr>
          <a:lstStyle/>
          <a:p>
            <a:pPr>
              <a:buFont typeface="Arial" panose="020B0604020202020204" pitchFamily="34" charset="0"/>
              <a:buChar char="•"/>
            </a:pPr>
            <a:r>
              <a:rPr lang="en-IE" sz="2400" b="1" dirty="0"/>
              <a:t>Objective</a:t>
            </a:r>
            <a:r>
              <a:rPr lang="en-IE" sz="2400" dirty="0"/>
              <a:t>: Students will design a pocket park that addresses the needs of a specific community (e.g., a school, urban neighbourhood, or university)</a:t>
            </a:r>
          </a:p>
          <a:p>
            <a:pPr>
              <a:buFont typeface="Arial" panose="020B0604020202020204" pitchFamily="34" charset="0"/>
              <a:buChar char="•"/>
            </a:pPr>
            <a:r>
              <a:rPr lang="en-IE" sz="2400" dirty="0"/>
              <a:t>10 minutes</a:t>
            </a:r>
          </a:p>
          <a:p>
            <a:pPr>
              <a:buFont typeface="Arial" panose="020B0604020202020204" pitchFamily="34" charset="0"/>
              <a:buChar char="•"/>
            </a:pPr>
            <a:r>
              <a:rPr lang="en-IE" sz="2400" dirty="0"/>
              <a:t>Discuss why you choose elements and what will your garden aim to achieve</a:t>
            </a:r>
          </a:p>
          <a:p>
            <a:pPr>
              <a:buFont typeface="Arial" panose="020B0604020202020204" pitchFamily="34" charset="0"/>
              <a:buChar char="•"/>
            </a:pPr>
            <a:endParaRPr lang="en-IE" sz="1600" dirty="0"/>
          </a:p>
        </p:txBody>
      </p:sp>
      <p:sp>
        <p:nvSpPr>
          <p:cNvPr id="4" name="Slide Number Placeholder 3">
            <a:extLst>
              <a:ext uri="{FF2B5EF4-FFF2-40B4-BE49-F238E27FC236}">
                <a16:creationId xmlns:a16="http://schemas.microsoft.com/office/drawing/2014/main" id="{82897E20-1B7F-666B-2B3C-77F99427FAB8}"/>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11</a:t>
            </a:fld>
            <a:endParaRPr lang="en-GB"/>
          </a:p>
        </p:txBody>
      </p:sp>
      <p:pic>
        <p:nvPicPr>
          <p:cNvPr id="10242" name="Picture 2" descr="ARCH - Green4cities">
            <a:extLst>
              <a:ext uri="{FF2B5EF4-FFF2-40B4-BE49-F238E27FC236}">
                <a16:creationId xmlns:a16="http://schemas.microsoft.com/office/drawing/2014/main" id="{96B00FDE-6AC3-71BE-B7AE-58F7E837A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6908" y="1394838"/>
            <a:ext cx="1993900"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3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782C4-9327-6CBE-94BE-C6587B9C3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CECF7-041F-239F-FC27-3886A018A1E9}"/>
              </a:ext>
            </a:extLst>
          </p:cNvPr>
          <p:cNvSpPr>
            <a:spLocks noGrp="1"/>
          </p:cNvSpPr>
          <p:nvPr>
            <p:ph type="title"/>
          </p:nvPr>
        </p:nvSpPr>
        <p:spPr>
          <a:xfrm>
            <a:off x="581192" y="1047191"/>
            <a:ext cx="11029616" cy="566738"/>
          </a:xfrm>
        </p:spPr>
        <p:txBody>
          <a:bodyPr wrap="square" anchor="b">
            <a:normAutofit/>
          </a:bodyPr>
          <a:lstStyle/>
          <a:p>
            <a:r>
              <a:rPr lang="en-IE" sz="2800" dirty="0"/>
              <a:t>Examples</a:t>
            </a:r>
            <a:endParaRPr lang="en-US" sz="3600" dirty="0"/>
          </a:p>
        </p:txBody>
      </p:sp>
      <p:sp>
        <p:nvSpPr>
          <p:cNvPr id="3" name="Text Placeholder 2">
            <a:extLst>
              <a:ext uri="{FF2B5EF4-FFF2-40B4-BE49-F238E27FC236}">
                <a16:creationId xmlns:a16="http://schemas.microsoft.com/office/drawing/2014/main" id="{E5A21910-56F4-75A0-4B73-F336D1DE2A69}"/>
              </a:ext>
            </a:extLst>
          </p:cNvPr>
          <p:cNvSpPr>
            <a:spLocks noGrp="1"/>
          </p:cNvSpPr>
          <p:nvPr>
            <p:ph type="body" idx="1"/>
          </p:nvPr>
        </p:nvSpPr>
        <p:spPr>
          <a:xfrm>
            <a:off x="581192" y="2396669"/>
            <a:ext cx="8009355" cy="3414140"/>
          </a:xfrm>
        </p:spPr>
        <p:txBody>
          <a:bodyPr wrap="square" anchor="ctr">
            <a:noAutofit/>
          </a:bodyPr>
          <a:lstStyle/>
          <a:p>
            <a:r>
              <a:rPr lang="en-IE" sz="2000" b="1" dirty="0"/>
              <a:t>Successful Examples of Pocket Parks Across Europe</a:t>
            </a:r>
            <a:endParaRPr lang="en-IE" sz="2000" dirty="0"/>
          </a:p>
          <a:p>
            <a:pPr>
              <a:buFont typeface="Arial" panose="020B0604020202020204" pitchFamily="34" charset="0"/>
              <a:buChar char="•"/>
            </a:pPr>
            <a:r>
              <a:rPr lang="en-IE" sz="2000" b="1" dirty="0"/>
              <a:t>Madrid, Spain</a:t>
            </a:r>
            <a:r>
              <a:rPr lang="en-IE" sz="2000" dirty="0"/>
              <a:t>: </a:t>
            </a:r>
            <a:r>
              <a:rPr lang="en-IE" sz="2000" b="1" dirty="0"/>
              <a:t>Madrid Río</a:t>
            </a:r>
            <a:r>
              <a:rPr lang="en-IE" sz="2000" dirty="0"/>
              <a:t> park, integrated with local schools and universities, offers green spaces that foster community engagement and enhance learning.</a:t>
            </a:r>
          </a:p>
          <a:p>
            <a:pPr>
              <a:buFont typeface="Arial" panose="020B0604020202020204" pitchFamily="34" charset="0"/>
              <a:buChar char="•"/>
            </a:pPr>
            <a:r>
              <a:rPr lang="en-IE" sz="2000" b="1" dirty="0"/>
              <a:t>Paris, France</a:t>
            </a:r>
            <a:r>
              <a:rPr lang="en-IE" sz="2000" dirty="0"/>
              <a:t>: The </a:t>
            </a:r>
            <a:r>
              <a:rPr lang="en-IE" sz="2000" b="1" dirty="0"/>
              <a:t>Petit Bois</a:t>
            </a:r>
            <a:r>
              <a:rPr lang="en-IE" sz="2000" dirty="0"/>
              <a:t> project created small green spaces and play areas in urban settings.</a:t>
            </a:r>
          </a:p>
          <a:p>
            <a:pPr>
              <a:buFont typeface="Arial" panose="020B0604020202020204" pitchFamily="34" charset="0"/>
              <a:buChar char="•"/>
            </a:pPr>
            <a:r>
              <a:rPr lang="en-IE" sz="2000" b="1" dirty="0"/>
              <a:t>Copenhagen, Denmark</a:t>
            </a:r>
            <a:r>
              <a:rPr lang="en-IE" sz="2000" dirty="0"/>
              <a:t>: Green spaces like </a:t>
            </a:r>
            <a:r>
              <a:rPr lang="en-IE" sz="2000" b="1" dirty="0" err="1"/>
              <a:t>Superkilen</a:t>
            </a:r>
            <a:r>
              <a:rPr lang="en-IE" sz="2000" dirty="0"/>
              <a:t> park provide cultural, recreational, and ecological benefits to local communities.</a:t>
            </a:r>
          </a:p>
          <a:p>
            <a:pPr>
              <a:buFont typeface="Arial" panose="020B0604020202020204" pitchFamily="34" charset="0"/>
              <a:buChar char="•"/>
            </a:pPr>
            <a:endParaRPr lang="en-IE" sz="1050" dirty="0"/>
          </a:p>
        </p:txBody>
      </p:sp>
      <p:sp>
        <p:nvSpPr>
          <p:cNvPr id="4" name="Slide Number Placeholder 3">
            <a:extLst>
              <a:ext uri="{FF2B5EF4-FFF2-40B4-BE49-F238E27FC236}">
                <a16:creationId xmlns:a16="http://schemas.microsoft.com/office/drawing/2014/main" id="{CE48A32C-E7CB-AC0E-0B03-15E724F7DCDD}"/>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12</a:t>
            </a:fld>
            <a:endParaRPr lang="en-GB"/>
          </a:p>
        </p:txBody>
      </p:sp>
    </p:spTree>
    <p:extLst>
      <p:ext uri="{BB962C8B-B14F-4D97-AF65-F5344CB8AC3E}">
        <p14:creationId xmlns:p14="http://schemas.microsoft.com/office/powerpoint/2010/main" val="290355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B171E-FF74-B2A8-328D-A180EA5AA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8F165-5723-1885-8217-82EAB5C3B9A6}"/>
              </a:ext>
            </a:extLst>
          </p:cNvPr>
          <p:cNvSpPr>
            <a:spLocks noGrp="1"/>
          </p:cNvSpPr>
          <p:nvPr>
            <p:ph type="title"/>
          </p:nvPr>
        </p:nvSpPr>
        <p:spPr>
          <a:xfrm>
            <a:off x="581192" y="1047191"/>
            <a:ext cx="11029616" cy="566738"/>
          </a:xfrm>
        </p:spPr>
        <p:txBody>
          <a:bodyPr wrap="square" anchor="b">
            <a:normAutofit/>
          </a:bodyPr>
          <a:lstStyle/>
          <a:p>
            <a:r>
              <a:rPr lang="en-IE" sz="2800" dirty="0"/>
              <a:t>Challenges in implementation</a:t>
            </a:r>
            <a:endParaRPr lang="en-US" sz="3600" dirty="0"/>
          </a:p>
        </p:txBody>
      </p:sp>
      <p:sp>
        <p:nvSpPr>
          <p:cNvPr id="3" name="Text Placeholder 2">
            <a:extLst>
              <a:ext uri="{FF2B5EF4-FFF2-40B4-BE49-F238E27FC236}">
                <a16:creationId xmlns:a16="http://schemas.microsoft.com/office/drawing/2014/main" id="{32CB593F-E267-15EF-42B4-D77ACFD70FB9}"/>
              </a:ext>
            </a:extLst>
          </p:cNvPr>
          <p:cNvSpPr>
            <a:spLocks noGrp="1"/>
          </p:cNvSpPr>
          <p:nvPr>
            <p:ph type="body" idx="1"/>
          </p:nvPr>
        </p:nvSpPr>
        <p:spPr>
          <a:xfrm>
            <a:off x="581192" y="2070098"/>
            <a:ext cx="9330251" cy="3414140"/>
          </a:xfrm>
        </p:spPr>
        <p:txBody>
          <a:bodyPr wrap="square" anchor="ctr">
            <a:noAutofit/>
          </a:bodyPr>
          <a:lstStyle/>
          <a:p>
            <a:r>
              <a:rPr lang="en-IE" sz="2000" b="1" dirty="0"/>
              <a:t>Barriers to Creating Pocket Parks in Urban Areas</a:t>
            </a:r>
            <a:endParaRPr lang="en-IE" sz="2000" dirty="0"/>
          </a:p>
          <a:p>
            <a:pPr>
              <a:buFont typeface="Arial" panose="020B0604020202020204" pitchFamily="34" charset="0"/>
              <a:buChar char="•"/>
            </a:pPr>
            <a:r>
              <a:rPr lang="en-IE" sz="2000" b="1" dirty="0"/>
              <a:t>Space Constraints</a:t>
            </a:r>
            <a:r>
              <a:rPr lang="en-IE" sz="2000" dirty="0"/>
              <a:t>: Urban areas often lack the space to create green parks, particularly in densely populated neighbourhoods.</a:t>
            </a:r>
          </a:p>
          <a:p>
            <a:pPr>
              <a:buFont typeface="Arial" panose="020B0604020202020204" pitchFamily="34" charset="0"/>
              <a:buChar char="•"/>
            </a:pPr>
            <a:r>
              <a:rPr lang="en-IE" sz="2000" b="1" dirty="0"/>
              <a:t>Funding</a:t>
            </a:r>
            <a:r>
              <a:rPr lang="en-IE" sz="2000" dirty="0"/>
              <a:t>: Securing funding for initial development and ongoing maintenance can be challenging.</a:t>
            </a:r>
          </a:p>
          <a:p>
            <a:pPr>
              <a:buFont typeface="Arial" panose="020B0604020202020204" pitchFamily="34" charset="0"/>
              <a:buChar char="•"/>
            </a:pPr>
            <a:r>
              <a:rPr lang="en-IE" sz="2000" b="1" dirty="0"/>
              <a:t>Community Buy-in</a:t>
            </a:r>
            <a:r>
              <a:rPr lang="en-IE" sz="2000" dirty="0"/>
              <a:t>: Getting residents, schools, and local authorities involved in the planning and stewardship of pocket parks can require significant effort</a:t>
            </a:r>
          </a:p>
        </p:txBody>
      </p:sp>
      <p:sp>
        <p:nvSpPr>
          <p:cNvPr id="4" name="Slide Number Placeholder 3">
            <a:extLst>
              <a:ext uri="{FF2B5EF4-FFF2-40B4-BE49-F238E27FC236}">
                <a16:creationId xmlns:a16="http://schemas.microsoft.com/office/drawing/2014/main" id="{CA14CAAA-CF9D-4741-5E16-F35B82C20C79}"/>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13</a:t>
            </a:fld>
            <a:endParaRPr lang="en-GB"/>
          </a:p>
        </p:txBody>
      </p:sp>
    </p:spTree>
    <p:extLst>
      <p:ext uri="{BB962C8B-B14F-4D97-AF65-F5344CB8AC3E}">
        <p14:creationId xmlns:p14="http://schemas.microsoft.com/office/powerpoint/2010/main" val="269060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9243-E030-8E8C-ED91-4BFB37E81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3FFD3-7BBD-80A7-B8A2-358BB964AA12}"/>
              </a:ext>
            </a:extLst>
          </p:cNvPr>
          <p:cNvSpPr>
            <a:spLocks noGrp="1"/>
          </p:cNvSpPr>
          <p:nvPr>
            <p:ph type="title"/>
          </p:nvPr>
        </p:nvSpPr>
        <p:spPr>
          <a:xfrm>
            <a:off x="581192" y="1047191"/>
            <a:ext cx="11029616" cy="566738"/>
          </a:xfrm>
        </p:spPr>
        <p:txBody>
          <a:bodyPr wrap="square" anchor="b">
            <a:normAutofit/>
          </a:bodyPr>
          <a:lstStyle/>
          <a:p>
            <a:r>
              <a:rPr lang="en-IE" sz="2800" dirty="0"/>
              <a:t>Funding Models</a:t>
            </a:r>
            <a:endParaRPr lang="en-US" sz="3600" dirty="0"/>
          </a:p>
        </p:txBody>
      </p:sp>
      <p:sp>
        <p:nvSpPr>
          <p:cNvPr id="3" name="Text Placeholder 2">
            <a:extLst>
              <a:ext uri="{FF2B5EF4-FFF2-40B4-BE49-F238E27FC236}">
                <a16:creationId xmlns:a16="http://schemas.microsoft.com/office/drawing/2014/main" id="{F4E390EE-911E-3930-EB77-47C0E10B36A2}"/>
              </a:ext>
            </a:extLst>
          </p:cNvPr>
          <p:cNvSpPr>
            <a:spLocks noGrp="1"/>
          </p:cNvSpPr>
          <p:nvPr>
            <p:ph type="body" idx="1"/>
          </p:nvPr>
        </p:nvSpPr>
        <p:spPr>
          <a:xfrm>
            <a:off x="581192" y="2070098"/>
            <a:ext cx="9330251" cy="3414140"/>
          </a:xfrm>
        </p:spPr>
        <p:txBody>
          <a:bodyPr wrap="square" anchor="ctr">
            <a:noAutofit/>
          </a:bodyPr>
          <a:lstStyle/>
          <a:p>
            <a:r>
              <a:rPr lang="en-IE" sz="2000" b="1" dirty="0"/>
              <a:t>How to Fund Pocket Parks for Long-Term Success</a:t>
            </a:r>
            <a:endParaRPr lang="en-IE" sz="2000" dirty="0"/>
          </a:p>
          <a:p>
            <a:pPr>
              <a:buFont typeface="Arial" panose="020B0604020202020204" pitchFamily="34" charset="0"/>
              <a:buChar char="•"/>
            </a:pPr>
            <a:r>
              <a:rPr lang="en-IE" sz="2000" b="1" dirty="0"/>
              <a:t>Public-Private Partnerships</a:t>
            </a:r>
            <a:r>
              <a:rPr lang="en-IE" sz="2000" dirty="0"/>
              <a:t>: Collaborating with private companies, local governments, and NGOs to fund and develop pocket parks.</a:t>
            </a:r>
          </a:p>
          <a:p>
            <a:pPr>
              <a:buFont typeface="Arial" panose="020B0604020202020204" pitchFamily="34" charset="0"/>
              <a:buChar char="•"/>
            </a:pPr>
            <a:r>
              <a:rPr lang="en-IE" sz="2000" b="1" dirty="0"/>
              <a:t>EU Funding Programs</a:t>
            </a:r>
            <a:r>
              <a:rPr lang="en-IE" sz="2000" dirty="0"/>
              <a:t>: EU projects like </a:t>
            </a:r>
            <a:r>
              <a:rPr lang="en-IE" sz="2000" b="1" dirty="0"/>
              <a:t>Horizon Europe</a:t>
            </a:r>
            <a:r>
              <a:rPr lang="en-IE" sz="2000" dirty="0"/>
              <a:t> and </a:t>
            </a:r>
            <a:r>
              <a:rPr lang="en-IE" sz="2000" b="1" dirty="0"/>
              <a:t>Interreg</a:t>
            </a:r>
            <a:r>
              <a:rPr lang="en-IE" sz="2000" dirty="0"/>
              <a:t> provide grants for nature-based urban interventions.</a:t>
            </a:r>
          </a:p>
          <a:p>
            <a:pPr>
              <a:buFont typeface="Arial" panose="020B0604020202020204" pitchFamily="34" charset="0"/>
              <a:buChar char="•"/>
            </a:pPr>
            <a:r>
              <a:rPr lang="en-IE" sz="2000" b="1" dirty="0"/>
              <a:t>Crowdfunding and Local Fundraising</a:t>
            </a:r>
            <a:r>
              <a:rPr lang="en-IE" sz="2000" dirty="0"/>
              <a:t>: Engaging local communities in fundraising efforts to support park development and maintenance.</a:t>
            </a:r>
          </a:p>
        </p:txBody>
      </p:sp>
      <p:sp>
        <p:nvSpPr>
          <p:cNvPr id="4" name="Slide Number Placeholder 3">
            <a:extLst>
              <a:ext uri="{FF2B5EF4-FFF2-40B4-BE49-F238E27FC236}">
                <a16:creationId xmlns:a16="http://schemas.microsoft.com/office/drawing/2014/main" id="{881B943E-6B8A-B2CA-CD8F-76F0767D9E55}"/>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14</a:t>
            </a:fld>
            <a:endParaRPr lang="en-GB"/>
          </a:p>
        </p:txBody>
      </p:sp>
      <p:pic>
        <p:nvPicPr>
          <p:cNvPr id="12290" name="Picture 2" descr="Horizon Europe - EU Grants and Funding">
            <a:extLst>
              <a:ext uri="{FF2B5EF4-FFF2-40B4-BE49-F238E27FC236}">
                <a16:creationId xmlns:a16="http://schemas.microsoft.com/office/drawing/2014/main" id="{63BE90E6-E658-9D7E-157A-656B8BC26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593" y="284465"/>
            <a:ext cx="39497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2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4ED48-0BE2-8546-27B8-B239D7341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DBFE3-3E8A-9867-7BDB-A96FBC7767F0}"/>
              </a:ext>
            </a:extLst>
          </p:cNvPr>
          <p:cNvSpPr>
            <a:spLocks noGrp="1"/>
          </p:cNvSpPr>
          <p:nvPr>
            <p:ph type="title"/>
          </p:nvPr>
        </p:nvSpPr>
        <p:spPr>
          <a:xfrm>
            <a:off x="581192" y="1047191"/>
            <a:ext cx="11029616" cy="566738"/>
          </a:xfrm>
        </p:spPr>
        <p:txBody>
          <a:bodyPr wrap="square" anchor="b">
            <a:normAutofit/>
          </a:bodyPr>
          <a:lstStyle/>
          <a:p>
            <a:r>
              <a:rPr lang="en-IE" sz="2800" dirty="0"/>
              <a:t>Stakeholder Engagement</a:t>
            </a:r>
            <a:endParaRPr lang="en-US" sz="3600" dirty="0"/>
          </a:p>
        </p:txBody>
      </p:sp>
      <p:sp>
        <p:nvSpPr>
          <p:cNvPr id="3" name="Text Placeholder 2">
            <a:extLst>
              <a:ext uri="{FF2B5EF4-FFF2-40B4-BE49-F238E27FC236}">
                <a16:creationId xmlns:a16="http://schemas.microsoft.com/office/drawing/2014/main" id="{09085EE4-BC8A-5AA1-C0D1-A9A6A7B37A2C}"/>
              </a:ext>
            </a:extLst>
          </p:cNvPr>
          <p:cNvSpPr>
            <a:spLocks noGrp="1"/>
          </p:cNvSpPr>
          <p:nvPr>
            <p:ph type="body" idx="1"/>
          </p:nvPr>
        </p:nvSpPr>
        <p:spPr>
          <a:xfrm>
            <a:off x="581192" y="2070098"/>
            <a:ext cx="9330251" cy="3414140"/>
          </a:xfrm>
        </p:spPr>
        <p:txBody>
          <a:bodyPr wrap="square" anchor="ctr">
            <a:noAutofit/>
          </a:bodyPr>
          <a:lstStyle/>
          <a:p>
            <a:r>
              <a:rPr lang="en-IE" sz="2400" b="1" dirty="0"/>
              <a:t>Educating Communities on the Value of Pocket Parks</a:t>
            </a:r>
            <a:endParaRPr lang="en-IE" sz="2400" dirty="0"/>
          </a:p>
          <a:p>
            <a:pPr>
              <a:buFont typeface="Arial" panose="020B0604020202020204" pitchFamily="34" charset="0"/>
              <a:buChar char="•"/>
            </a:pPr>
            <a:r>
              <a:rPr lang="en-IE" sz="2400" b="1" dirty="0"/>
              <a:t>Schools and Universities</a:t>
            </a:r>
            <a:r>
              <a:rPr lang="en-IE" sz="2400" dirty="0"/>
              <a:t>: Schools can play a key role in educating students and communities about the value of pocket parks for health, well-being, and the environment.</a:t>
            </a:r>
          </a:p>
          <a:p>
            <a:pPr>
              <a:buFont typeface="Arial" panose="020B0604020202020204" pitchFamily="34" charset="0"/>
              <a:buChar char="•"/>
            </a:pPr>
            <a:r>
              <a:rPr lang="en-IE" sz="2400" b="1" dirty="0"/>
              <a:t>Workshops and Events</a:t>
            </a:r>
            <a:r>
              <a:rPr lang="en-IE" sz="2400" dirty="0"/>
              <a:t>: Organize local workshops and volunteer days to raise awareness and involve the community in park maintenance.</a:t>
            </a:r>
          </a:p>
        </p:txBody>
      </p:sp>
      <p:sp>
        <p:nvSpPr>
          <p:cNvPr id="4" name="Slide Number Placeholder 3">
            <a:extLst>
              <a:ext uri="{FF2B5EF4-FFF2-40B4-BE49-F238E27FC236}">
                <a16:creationId xmlns:a16="http://schemas.microsoft.com/office/drawing/2014/main" id="{22D426E7-BDFC-6146-95FA-9D723E97E8A5}"/>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15</a:t>
            </a:fld>
            <a:endParaRPr lang="en-GB"/>
          </a:p>
        </p:txBody>
      </p:sp>
    </p:spTree>
    <p:extLst>
      <p:ext uri="{BB962C8B-B14F-4D97-AF65-F5344CB8AC3E}">
        <p14:creationId xmlns:p14="http://schemas.microsoft.com/office/powerpoint/2010/main" val="657122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D89F-A880-42A1-A9EE-A437F064345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9EE3CDC-C50E-13B0-4E85-610F33C13286}"/>
              </a:ext>
            </a:extLst>
          </p:cNvPr>
          <p:cNvSpPr txBox="1"/>
          <p:nvPr/>
        </p:nvSpPr>
        <p:spPr>
          <a:xfrm>
            <a:off x="8024011" y="976401"/>
            <a:ext cx="3448381" cy="2800767"/>
          </a:xfrm>
          <a:prstGeom prst="rect">
            <a:avLst/>
          </a:prstGeom>
          <a:noFill/>
        </p:spPr>
        <p:txBody>
          <a:bodyPr wrap="none" rtlCol="0">
            <a:spAutoFit/>
          </a:bodyPr>
          <a:lstStyle/>
          <a:p>
            <a:pPr algn="ctr"/>
            <a:r>
              <a:rPr lang="en-US" sz="8800" dirty="0">
                <a:solidFill>
                  <a:schemeClr val="accent2"/>
                </a:solidFill>
              </a:rPr>
              <a:t>TAKE </a:t>
            </a:r>
          </a:p>
          <a:p>
            <a:pPr algn="ctr"/>
            <a:r>
              <a:rPr lang="en-US" sz="8800" dirty="0">
                <a:solidFill>
                  <a:schemeClr val="accent2"/>
                </a:solidFill>
              </a:rPr>
              <a:t>FIVE</a:t>
            </a:r>
          </a:p>
        </p:txBody>
      </p:sp>
      <p:sp>
        <p:nvSpPr>
          <p:cNvPr id="2" name="Title 1">
            <a:extLst>
              <a:ext uri="{FF2B5EF4-FFF2-40B4-BE49-F238E27FC236}">
                <a16:creationId xmlns:a16="http://schemas.microsoft.com/office/drawing/2014/main" id="{D8447C33-6DE1-C72D-4F19-8F7D3ED679ED}"/>
              </a:ext>
            </a:extLst>
          </p:cNvPr>
          <p:cNvSpPr>
            <a:spLocks noGrp="1"/>
          </p:cNvSpPr>
          <p:nvPr>
            <p:ph type="title"/>
          </p:nvPr>
        </p:nvSpPr>
        <p:spPr>
          <a:xfrm>
            <a:off x="581192" y="1047191"/>
            <a:ext cx="11029616" cy="566738"/>
          </a:xfrm>
        </p:spPr>
        <p:txBody>
          <a:bodyPr wrap="square" anchor="b">
            <a:normAutofit/>
          </a:bodyPr>
          <a:lstStyle/>
          <a:p>
            <a:r>
              <a:rPr lang="en-IE" i="1" dirty="0"/>
              <a:t>Class Exercise 2: Community Stewardship Plan</a:t>
            </a:r>
            <a:endParaRPr lang="en-US" sz="4000" i="1" dirty="0"/>
          </a:p>
        </p:txBody>
      </p:sp>
      <p:sp>
        <p:nvSpPr>
          <p:cNvPr id="3" name="Text Placeholder 2">
            <a:extLst>
              <a:ext uri="{FF2B5EF4-FFF2-40B4-BE49-F238E27FC236}">
                <a16:creationId xmlns:a16="http://schemas.microsoft.com/office/drawing/2014/main" id="{5FBD997F-30EB-B2E1-2CA0-42DC7050AFC5}"/>
              </a:ext>
            </a:extLst>
          </p:cNvPr>
          <p:cNvSpPr>
            <a:spLocks noGrp="1"/>
          </p:cNvSpPr>
          <p:nvPr>
            <p:ph type="body" idx="1"/>
          </p:nvPr>
        </p:nvSpPr>
        <p:spPr>
          <a:xfrm>
            <a:off x="581192" y="2070098"/>
            <a:ext cx="9330251" cy="3414140"/>
          </a:xfrm>
        </p:spPr>
        <p:txBody>
          <a:bodyPr wrap="square" anchor="ctr">
            <a:noAutofit/>
          </a:bodyPr>
          <a:lstStyle/>
          <a:p>
            <a:r>
              <a:rPr lang="en-IE" sz="3200" b="1" dirty="0"/>
              <a:t>Objective</a:t>
            </a:r>
            <a:r>
              <a:rPr lang="en-IE" sz="3200" dirty="0"/>
              <a:t>: Students will develop a stewardship plan for their pocket park, focusing on long-term maintenance and community involvement.</a:t>
            </a:r>
            <a:endParaRPr lang="en-IE" sz="2000" dirty="0"/>
          </a:p>
        </p:txBody>
      </p:sp>
      <p:sp>
        <p:nvSpPr>
          <p:cNvPr id="4" name="Slide Number Placeholder 3">
            <a:extLst>
              <a:ext uri="{FF2B5EF4-FFF2-40B4-BE49-F238E27FC236}">
                <a16:creationId xmlns:a16="http://schemas.microsoft.com/office/drawing/2014/main" id="{7B977A89-65B7-2B58-31C4-61A24E0E5D42}"/>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16</a:t>
            </a:fld>
            <a:endParaRPr lang="en-GB"/>
          </a:p>
        </p:txBody>
      </p:sp>
    </p:spTree>
    <p:extLst>
      <p:ext uri="{BB962C8B-B14F-4D97-AF65-F5344CB8AC3E}">
        <p14:creationId xmlns:p14="http://schemas.microsoft.com/office/powerpoint/2010/main" val="1602716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7A0D5-4F3D-A266-C6FF-A9C092DE2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848F8-2A31-EA5E-8659-3E97F010B016}"/>
              </a:ext>
            </a:extLst>
          </p:cNvPr>
          <p:cNvSpPr>
            <a:spLocks noGrp="1"/>
          </p:cNvSpPr>
          <p:nvPr>
            <p:ph type="title"/>
          </p:nvPr>
        </p:nvSpPr>
        <p:spPr>
          <a:xfrm>
            <a:off x="581192" y="1047191"/>
            <a:ext cx="11029616" cy="566738"/>
          </a:xfrm>
        </p:spPr>
        <p:txBody>
          <a:bodyPr wrap="square" anchor="b">
            <a:normAutofit/>
          </a:bodyPr>
          <a:lstStyle/>
          <a:p>
            <a:r>
              <a:rPr lang="en-IE" sz="2800" dirty="0"/>
              <a:t>Social Benefits</a:t>
            </a:r>
            <a:endParaRPr lang="en-US" sz="3600" dirty="0"/>
          </a:p>
        </p:txBody>
      </p:sp>
      <p:sp>
        <p:nvSpPr>
          <p:cNvPr id="3" name="Text Placeholder 2">
            <a:extLst>
              <a:ext uri="{FF2B5EF4-FFF2-40B4-BE49-F238E27FC236}">
                <a16:creationId xmlns:a16="http://schemas.microsoft.com/office/drawing/2014/main" id="{81A69320-2458-0188-299A-B8F27FC75983}"/>
              </a:ext>
            </a:extLst>
          </p:cNvPr>
          <p:cNvSpPr>
            <a:spLocks noGrp="1"/>
          </p:cNvSpPr>
          <p:nvPr>
            <p:ph type="body" idx="1"/>
          </p:nvPr>
        </p:nvSpPr>
        <p:spPr>
          <a:xfrm>
            <a:off x="581192" y="2070098"/>
            <a:ext cx="9330251" cy="3414140"/>
          </a:xfrm>
        </p:spPr>
        <p:txBody>
          <a:bodyPr wrap="square" anchor="ctr">
            <a:noAutofit/>
          </a:bodyPr>
          <a:lstStyle/>
          <a:p>
            <a:r>
              <a:rPr lang="en-IE" sz="2000" b="1" dirty="0"/>
              <a:t>How Pocket Parks Improve Social Well-Being</a:t>
            </a:r>
            <a:endParaRPr lang="en-IE" sz="2000" dirty="0"/>
          </a:p>
          <a:p>
            <a:pPr>
              <a:buFont typeface="Arial" panose="020B0604020202020204" pitchFamily="34" charset="0"/>
              <a:buChar char="•"/>
            </a:pPr>
            <a:r>
              <a:rPr lang="en-IE" sz="2000" b="1" dirty="0"/>
              <a:t>Community Spaces</a:t>
            </a:r>
            <a:r>
              <a:rPr lang="en-IE" sz="2000" dirty="0"/>
              <a:t>: Pocket parks serve as venues for social interaction, fostering a sense of belonging and inclusivity.</a:t>
            </a:r>
          </a:p>
          <a:p>
            <a:pPr>
              <a:buFont typeface="Arial" panose="020B0604020202020204" pitchFamily="34" charset="0"/>
              <a:buChar char="•"/>
            </a:pPr>
            <a:r>
              <a:rPr lang="en-IE" sz="2000" b="1" dirty="0"/>
              <a:t>Health Benefits</a:t>
            </a:r>
            <a:r>
              <a:rPr lang="en-IE" sz="2000" dirty="0"/>
              <a:t>: Physical activity in green spaces improves mental and physical health.</a:t>
            </a:r>
          </a:p>
          <a:p>
            <a:pPr>
              <a:buFont typeface="Arial" panose="020B0604020202020204" pitchFamily="34" charset="0"/>
              <a:buChar char="•"/>
            </a:pPr>
            <a:r>
              <a:rPr lang="en-IE" sz="2000" b="1" dirty="0"/>
              <a:t>Intergenerational Spaces</a:t>
            </a:r>
            <a:r>
              <a:rPr lang="en-IE" sz="2000" dirty="0"/>
              <a:t>: Design parks that cater to different age groups, from children’s play areas to spaces for elderly relaxation.</a:t>
            </a:r>
          </a:p>
        </p:txBody>
      </p:sp>
      <p:sp>
        <p:nvSpPr>
          <p:cNvPr id="4" name="Slide Number Placeholder 3">
            <a:extLst>
              <a:ext uri="{FF2B5EF4-FFF2-40B4-BE49-F238E27FC236}">
                <a16:creationId xmlns:a16="http://schemas.microsoft.com/office/drawing/2014/main" id="{19C35710-1929-651E-D5BD-F6641128D801}"/>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17</a:t>
            </a:fld>
            <a:endParaRPr lang="en-GB"/>
          </a:p>
        </p:txBody>
      </p:sp>
    </p:spTree>
    <p:extLst>
      <p:ext uri="{BB962C8B-B14F-4D97-AF65-F5344CB8AC3E}">
        <p14:creationId xmlns:p14="http://schemas.microsoft.com/office/powerpoint/2010/main" val="186197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19041-D06F-F738-E311-2335F3417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EA3F3-2E42-C055-E237-BB73E7FAEA38}"/>
              </a:ext>
            </a:extLst>
          </p:cNvPr>
          <p:cNvSpPr>
            <a:spLocks noGrp="1"/>
          </p:cNvSpPr>
          <p:nvPr>
            <p:ph type="title"/>
          </p:nvPr>
        </p:nvSpPr>
        <p:spPr>
          <a:xfrm>
            <a:off x="581192" y="1047191"/>
            <a:ext cx="11029616" cy="566738"/>
          </a:xfrm>
        </p:spPr>
        <p:txBody>
          <a:bodyPr wrap="square" anchor="b">
            <a:normAutofit/>
          </a:bodyPr>
          <a:lstStyle/>
          <a:p>
            <a:r>
              <a:rPr lang="en-IE" sz="2800" dirty="0"/>
              <a:t>The Future of Pocket Parks</a:t>
            </a:r>
            <a:endParaRPr lang="en-US" sz="3600" dirty="0"/>
          </a:p>
        </p:txBody>
      </p:sp>
      <p:sp>
        <p:nvSpPr>
          <p:cNvPr id="3" name="Text Placeholder 2">
            <a:extLst>
              <a:ext uri="{FF2B5EF4-FFF2-40B4-BE49-F238E27FC236}">
                <a16:creationId xmlns:a16="http://schemas.microsoft.com/office/drawing/2014/main" id="{932A885B-D045-06F0-4C48-9D14718EFD91}"/>
              </a:ext>
            </a:extLst>
          </p:cNvPr>
          <p:cNvSpPr>
            <a:spLocks noGrp="1"/>
          </p:cNvSpPr>
          <p:nvPr>
            <p:ph type="body" idx="1"/>
          </p:nvPr>
        </p:nvSpPr>
        <p:spPr>
          <a:xfrm>
            <a:off x="581192" y="2070098"/>
            <a:ext cx="9330251" cy="3414140"/>
          </a:xfrm>
        </p:spPr>
        <p:txBody>
          <a:bodyPr wrap="square" anchor="ctr">
            <a:noAutofit/>
          </a:bodyPr>
          <a:lstStyle/>
          <a:p>
            <a:r>
              <a:rPr lang="en-IE" sz="2000" b="1" dirty="0"/>
              <a:t>Trends in Urban Green Space Development</a:t>
            </a:r>
            <a:endParaRPr lang="en-IE" sz="2000" dirty="0"/>
          </a:p>
          <a:p>
            <a:pPr>
              <a:buFont typeface="Arial" panose="020B0604020202020204" pitchFamily="34" charset="0"/>
              <a:buChar char="•"/>
            </a:pPr>
            <a:r>
              <a:rPr lang="en-IE" sz="2000" b="1" dirty="0"/>
              <a:t>Green Infrastructure</a:t>
            </a:r>
            <a:r>
              <a:rPr lang="en-IE" sz="2000" dirty="0"/>
              <a:t>: As cities grow, integrating pocket parks and green infrastructure into urban planning will become increasingly important.</a:t>
            </a:r>
          </a:p>
          <a:p>
            <a:pPr>
              <a:buFont typeface="Arial" panose="020B0604020202020204" pitchFamily="34" charset="0"/>
              <a:buChar char="•"/>
            </a:pPr>
            <a:r>
              <a:rPr lang="en-IE" sz="2000" b="1" dirty="0"/>
              <a:t>Nature-Based Education</a:t>
            </a:r>
            <a:r>
              <a:rPr lang="en-IE" sz="2000" dirty="0"/>
              <a:t>: Schools and universities will continue to be key players in creating and using pocket parks as living classrooms.</a:t>
            </a:r>
          </a:p>
          <a:p>
            <a:pPr>
              <a:buFont typeface="Arial" panose="020B0604020202020204" pitchFamily="34" charset="0"/>
              <a:buChar char="•"/>
            </a:pPr>
            <a:r>
              <a:rPr lang="en-IE" sz="2000" b="1" dirty="0"/>
              <a:t>Community-Led Development</a:t>
            </a:r>
            <a:r>
              <a:rPr lang="en-IE" sz="2000" dirty="0"/>
              <a:t>: More emphasis will be placed on community-led development, ensuring that green spaces serve the needs of local residents.</a:t>
            </a:r>
          </a:p>
        </p:txBody>
      </p:sp>
      <p:sp>
        <p:nvSpPr>
          <p:cNvPr id="4" name="Slide Number Placeholder 3">
            <a:extLst>
              <a:ext uri="{FF2B5EF4-FFF2-40B4-BE49-F238E27FC236}">
                <a16:creationId xmlns:a16="http://schemas.microsoft.com/office/drawing/2014/main" id="{64A44485-D767-AB61-2D89-8D2AD266E206}"/>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18</a:t>
            </a:fld>
            <a:endParaRPr lang="en-GB"/>
          </a:p>
        </p:txBody>
      </p:sp>
      <p:sp>
        <p:nvSpPr>
          <p:cNvPr id="5" name="TextBox 4">
            <a:extLst>
              <a:ext uri="{FF2B5EF4-FFF2-40B4-BE49-F238E27FC236}">
                <a16:creationId xmlns:a16="http://schemas.microsoft.com/office/drawing/2014/main" id="{A13903AF-E6CF-EE75-9C25-2B064400CC4A}"/>
              </a:ext>
            </a:extLst>
          </p:cNvPr>
          <p:cNvSpPr txBox="1"/>
          <p:nvPr/>
        </p:nvSpPr>
        <p:spPr>
          <a:xfrm>
            <a:off x="1007390" y="5656920"/>
            <a:ext cx="1547218" cy="307777"/>
          </a:xfrm>
          <a:prstGeom prst="rect">
            <a:avLst/>
          </a:prstGeom>
          <a:noFill/>
        </p:spPr>
        <p:txBody>
          <a:bodyPr wrap="none" rtlCol="0">
            <a:spAutoFit/>
          </a:bodyPr>
          <a:lstStyle/>
          <a:p>
            <a:r>
              <a:rPr lang="en-US" dirty="0"/>
              <a:t>(Network Nature)</a:t>
            </a:r>
          </a:p>
        </p:txBody>
      </p:sp>
    </p:spTree>
    <p:extLst>
      <p:ext uri="{BB962C8B-B14F-4D97-AF65-F5344CB8AC3E}">
        <p14:creationId xmlns:p14="http://schemas.microsoft.com/office/powerpoint/2010/main" val="338641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51F39-1842-B49E-9B8F-0E114384D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4EEC7-1503-B12E-D641-4D4A5341ED5F}"/>
              </a:ext>
            </a:extLst>
          </p:cNvPr>
          <p:cNvSpPr>
            <a:spLocks noGrp="1"/>
          </p:cNvSpPr>
          <p:nvPr>
            <p:ph type="title"/>
          </p:nvPr>
        </p:nvSpPr>
        <p:spPr>
          <a:xfrm>
            <a:off x="581192" y="1047191"/>
            <a:ext cx="11029616" cy="566738"/>
          </a:xfrm>
        </p:spPr>
        <p:txBody>
          <a:bodyPr wrap="square" anchor="b">
            <a:normAutofit/>
          </a:bodyPr>
          <a:lstStyle/>
          <a:p>
            <a:r>
              <a:rPr lang="en-IE" sz="2800" dirty="0"/>
              <a:t>Conclusion</a:t>
            </a:r>
            <a:endParaRPr lang="en-US" sz="3600" dirty="0"/>
          </a:p>
        </p:txBody>
      </p:sp>
      <p:sp>
        <p:nvSpPr>
          <p:cNvPr id="3" name="Text Placeholder 2">
            <a:extLst>
              <a:ext uri="{FF2B5EF4-FFF2-40B4-BE49-F238E27FC236}">
                <a16:creationId xmlns:a16="http://schemas.microsoft.com/office/drawing/2014/main" id="{A519FEFE-6F6F-BCCC-13C9-21ED10591720}"/>
              </a:ext>
            </a:extLst>
          </p:cNvPr>
          <p:cNvSpPr>
            <a:spLocks noGrp="1"/>
          </p:cNvSpPr>
          <p:nvPr>
            <p:ph type="body" idx="1"/>
          </p:nvPr>
        </p:nvSpPr>
        <p:spPr>
          <a:xfrm>
            <a:off x="581192" y="2070098"/>
            <a:ext cx="9330251" cy="3414140"/>
          </a:xfrm>
        </p:spPr>
        <p:txBody>
          <a:bodyPr wrap="square" anchor="ctr">
            <a:noAutofit/>
          </a:bodyPr>
          <a:lstStyle/>
          <a:p>
            <a:r>
              <a:rPr lang="en-IE" sz="2000" b="1" dirty="0"/>
              <a:t>The Importance of Pocket Parks in Urban Sustainability</a:t>
            </a:r>
            <a:endParaRPr lang="en-IE" sz="2000" dirty="0"/>
          </a:p>
          <a:p>
            <a:pPr>
              <a:buFont typeface="Arial" panose="020B0604020202020204" pitchFamily="34" charset="0"/>
              <a:buChar char="•"/>
            </a:pPr>
            <a:r>
              <a:rPr lang="en-IE" sz="2000" dirty="0"/>
              <a:t>Pocket parks are essential for creating resilient, healthy, and liveable urban environments.</a:t>
            </a:r>
          </a:p>
          <a:p>
            <a:pPr>
              <a:buFont typeface="Arial" panose="020B0604020202020204" pitchFamily="34" charset="0"/>
              <a:buChar char="•"/>
            </a:pPr>
            <a:r>
              <a:rPr lang="en-IE" sz="2000" dirty="0"/>
              <a:t>Through EU-funded projects and community stewardship, pocket parks can significantly contribute to climate change mitigation, social well-being, and sustainable urban planning.</a:t>
            </a:r>
          </a:p>
          <a:p>
            <a:pPr>
              <a:buFont typeface="Arial" panose="020B0604020202020204" pitchFamily="34" charset="0"/>
              <a:buChar char="•"/>
            </a:pPr>
            <a:r>
              <a:rPr lang="en-IE" sz="2000" dirty="0"/>
              <a:t>Students and communities can play a crucial role in ensuring the success and sustainability of these green spaces.</a:t>
            </a:r>
          </a:p>
        </p:txBody>
      </p:sp>
      <p:sp>
        <p:nvSpPr>
          <p:cNvPr id="4" name="Slide Number Placeholder 3">
            <a:extLst>
              <a:ext uri="{FF2B5EF4-FFF2-40B4-BE49-F238E27FC236}">
                <a16:creationId xmlns:a16="http://schemas.microsoft.com/office/drawing/2014/main" id="{CCDDA1AA-9CF1-E1A0-2561-B9D2E73DC95D}"/>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19</a:t>
            </a:fld>
            <a:endParaRPr lang="en-GB"/>
          </a:p>
        </p:txBody>
      </p:sp>
    </p:spTree>
    <p:extLst>
      <p:ext uri="{BB962C8B-B14F-4D97-AF65-F5344CB8AC3E}">
        <p14:creationId xmlns:p14="http://schemas.microsoft.com/office/powerpoint/2010/main" val="333605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3C25B-1772-A00E-46C3-A9D223363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CF60D-6F2A-ECAF-4B1B-9F18B3698BF1}"/>
              </a:ext>
            </a:extLst>
          </p:cNvPr>
          <p:cNvSpPr>
            <a:spLocks noGrp="1"/>
          </p:cNvSpPr>
          <p:nvPr>
            <p:ph type="title"/>
          </p:nvPr>
        </p:nvSpPr>
        <p:spPr>
          <a:xfrm>
            <a:off x="581192" y="1438561"/>
            <a:ext cx="11029616" cy="566738"/>
          </a:xfrm>
        </p:spPr>
        <p:txBody>
          <a:bodyPr wrap="square" anchor="b">
            <a:normAutofit fontScale="90000"/>
          </a:bodyPr>
          <a:lstStyle/>
          <a:p>
            <a:r>
              <a:rPr lang="en-US" sz="3200" dirty="0"/>
              <a:t>Introduction</a:t>
            </a:r>
          </a:p>
        </p:txBody>
      </p:sp>
      <p:sp>
        <p:nvSpPr>
          <p:cNvPr id="3" name="Text Placeholder 2">
            <a:extLst>
              <a:ext uri="{FF2B5EF4-FFF2-40B4-BE49-F238E27FC236}">
                <a16:creationId xmlns:a16="http://schemas.microsoft.com/office/drawing/2014/main" id="{C8A77E48-9255-9651-9E6F-E05DB7897E6C}"/>
              </a:ext>
            </a:extLst>
          </p:cNvPr>
          <p:cNvSpPr>
            <a:spLocks noGrp="1"/>
          </p:cNvSpPr>
          <p:nvPr>
            <p:ph type="body" idx="1"/>
          </p:nvPr>
        </p:nvSpPr>
        <p:spPr>
          <a:xfrm>
            <a:off x="581191" y="2005299"/>
            <a:ext cx="7167962" cy="1745292"/>
          </a:xfrm>
        </p:spPr>
        <p:txBody>
          <a:bodyPr wrap="square" anchor="ctr">
            <a:normAutofit fontScale="92500" lnSpcReduction="20000"/>
          </a:bodyPr>
          <a:lstStyle/>
          <a:p>
            <a:r>
              <a:rPr lang="en-IE" sz="2000" b="1" dirty="0"/>
              <a:t>Pocket Parks: A Nature-Based Solution for Urban Spaces</a:t>
            </a:r>
            <a:endParaRPr lang="en-IE" sz="2000" dirty="0"/>
          </a:p>
          <a:p>
            <a:pPr>
              <a:buFont typeface="Arial" panose="020B0604020202020204" pitchFamily="34" charset="0"/>
              <a:buChar char="•"/>
            </a:pPr>
            <a:r>
              <a:rPr lang="en-IE" sz="2200" dirty="0"/>
              <a:t>Pocket parks are small, accessible green spaces integrated into urban environments </a:t>
            </a:r>
            <a:r>
              <a:rPr lang="en-IE" sz="2000" dirty="0"/>
              <a:t>to provide environmental, social, and health benefits.</a:t>
            </a:r>
          </a:p>
        </p:txBody>
      </p:sp>
      <p:sp>
        <p:nvSpPr>
          <p:cNvPr id="4" name="Slide Number Placeholder 3">
            <a:extLst>
              <a:ext uri="{FF2B5EF4-FFF2-40B4-BE49-F238E27FC236}">
                <a16:creationId xmlns:a16="http://schemas.microsoft.com/office/drawing/2014/main" id="{DB52FE82-0036-6E44-AF24-9F540AAF737A}"/>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2</a:t>
            </a:fld>
            <a:endParaRPr lang="en-GB"/>
          </a:p>
        </p:txBody>
      </p:sp>
      <p:pic>
        <p:nvPicPr>
          <p:cNvPr id="1028" name="Picture 4" descr="Arboreal Areas around urban areas">
            <a:extLst>
              <a:ext uri="{FF2B5EF4-FFF2-40B4-BE49-F238E27FC236}">
                <a16:creationId xmlns:a16="http://schemas.microsoft.com/office/drawing/2014/main" id="{2373E842-E881-BD8B-549E-73F1B9B72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649" y="188503"/>
            <a:ext cx="4135920" cy="2750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B1B676-4DC2-2CE4-4544-AFE7F7C18CE1}"/>
              </a:ext>
            </a:extLst>
          </p:cNvPr>
          <p:cNvSpPr txBox="1"/>
          <p:nvPr/>
        </p:nvSpPr>
        <p:spPr>
          <a:xfrm>
            <a:off x="831724" y="3919111"/>
            <a:ext cx="10779084" cy="1631216"/>
          </a:xfrm>
          <a:prstGeom prst="rect">
            <a:avLst/>
          </a:prstGeom>
          <a:noFill/>
        </p:spPr>
        <p:txBody>
          <a:bodyPr wrap="square" rtlCol="0">
            <a:spAutoFit/>
          </a:bodyPr>
          <a:lstStyle/>
          <a:p>
            <a:pPr>
              <a:buClr>
                <a:schemeClr val="accent1"/>
              </a:buClr>
              <a:buFont typeface="Arial" panose="020B0604020202020204" pitchFamily="34" charset="0"/>
              <a:buChar char="•"/>
            </a:pPr>
            <a:r>
              <a:rPr lang="en-IE" sz="2000" dirty="0">
                <a:solidFill>
                  <a:schemeClr val="dk2"/>
                </a:solidFill>
              </a:rPr>
              <a:t> EU-funded NBS projects focus on creating and managing these spaces. We will discuss</a:t>
            </a:r>
          </a:p>
          <a:p>
            <a:pPr>
              <a:buClr>
                <a:schemeClr val="accent1"/>
              </a:buClr>
            </a:pPr>
            <a:r>
              <a:rPr lang="en-IE" sz="2000" dirty="0">
                <a:solidFill>
                  <a:schemeClr val="dk2"/>
                </a:solidFill>
              </a:rPr>
              <a:t>  these examples.</a:t>
            </a:r>
          </a:p>
          <a:p>
            <a:pPr>
              <a:buClr>
                <a:schemeClr val="accent1"/>
              </a:buClr>
            </a:pPr>
            <a:endParaRPr lang="en-IE" sz="2000" dirty="0">
              <a:solidFill>
                <a:schemeClr val="dk2"/>
              </a:solidFill>
            </a:endParaRPr>
          </a:p>
          <a:p>
            <a:pPr>
              <a:buClr>
                <a:schemeClr val="accent1"/>
              </a:buClr>
              <a:buFont typeface="Arial" panose="020B0604020202020204" pitchFamily="34" charset="0"/>
              <a:buChar char="•"/>
            </a:pPr>
            <a:r>
              <a:rPr lang="en-IE" sz="2000" dirty="0">
                <a:solidFill>
                  <a:schemeClr val="dk2"/>
                </a:solidFill>
              </a:rPr>
              <a:t> We will highlight the importance of community involvement and stewardship in the long-term</a:t>
            </a:r>
          </a:p>
          <a:p>
            <a:pPr>
              <a:buClr>
                <a:schemeClr val="accent1"/>
              </a:buClr>
            </a:pPr>
            <a:r>
              <a:rPr lang="en-IE" sz="2000" dirty="0">
                <a:solidFill>
                  <a:schemeClr val="dk2"/>
                </a:solidFill>
              </a:rPr>
              <a:t>  success of pocket parks</a:t>
            </a:r>
            <a:endParaRPr lang="en-US" sz="2000" dirty="0">
              <a:solidFill>
                <a:schemeClr val="dk2"/>
              </a:solidFill>
            </a:endParaRPr>
          </a:p>
        </p:txBody>
      </p:sp>
    </p:spTree>
    <p:extLst>
      <p:ext uri="{BB962C8B-B14F-4D97-AF65-F5344CB8AC3E}">
        <p14:creationId xmlns:p14="http://schemas.microsoft.com/office/powerpoint/2010/main" val="380788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200" b="1" dirty="0"/>
              <a:t>Credit for this content: </a:t>
            </a:r>
          </a:p>
          <a:p>
            <a:r>
              <a:rPr lang="en-GB" sz="1800" b="1" dirty="0"/>
              <a:t>Centre for Social Innovation, Trinity College Dublin</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20</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F4D66A89-7B13-5F9B-137C-5B8A07A29D9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37A4BF30-4174-6D59-0FBF-F9E40B1994E6}"/>
              </a:ext>
            </a:extLst>
          </p:cNvPr>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CCFE179E-DCE2-83A8-37FD-6EEDE42BD059}"/>
              </a:ext>
            </a:extLst>
          </p:cNvPr>
          <p:cNvSpPr>
            <a:spLocks noGrp="1"/>
          </p:cNvSpPr>
          <p:nvPr>
            <p:ph type="body" idx="1"/>
          </p:nvPr>
        </p:nvSpPr>
        <p:spPr>
          <a:xfrm>
            <a:off x="449580" y="1320666"/>
            <a:ext cx="11292840" cy="2253484"/>
          </a:xfrm>
        </p:spPr>
        <p:txBody>
          <a:bodyPr>
            <a:normAutofit/>
          </a:bodyPr>
          <a:lstStyle/>
          <a:p>
            <a:pPr marL="111760" indent="0" algn="ctr">
              <a:buNone/>
            </a:pPr>
            <a:r>
              <a:rPr lang="en-IE" sz="2400" b="0" i="0" dirty="0">
                <a:solidFill>
                  <a:srgbClr val="26324B"/>
                </a:solidFill>
                <a:effectLst/>
                <a:latin typeface="arial" panose="020B0604020202020204" pitchFamily="34" charset="0"/>
              </a:rPr>
              <a:t>“Solutions that are </a:t>
            </a:r>
            <a:r>
              <a:rPr lang="en-IE" sz="2400" b="1" i="0" u="sng" dirty="0">
                <a:solidFill>
                  <a:srgbClr val="26324B"/>
                </a:solidFill>
                <a:effectLst/>
                <a:latin typeface="arial" panose="020B0604020202020204" pitchFamily="34" charset="0"/>
              </a:rPr>
              <a:t>inspired</a:t>
            </a:r>
            <a:r>
              <a:rPr lang="en-IE" sz="2400" b="0" i="0" dirty="0">
                <a:solidFill>
                  <a:srgbClr val="26324B"/>
                </a:solidFill>
                <a:effectLst/>
                <a:latin typeface="arial" panose="020B0604020202020204" pitchFamily="34" charset="0"/>
              </a:rPr>
              <a:t> and </a:t>
            </a:r>
            <a:r>
              <a:rPr lang="en-IE" sz="2400" b="1" i="0" u="sng" dirty="0">
                <a:solidFill>
                  <a:srgbClr val="26324B"/>
                </a:solidFill>
                <a:effectLst/>
                <a:latin typeface="arial" panose="020B0604020202020204" pitchFamily="34" charset="0"/>
              </a:rPr>
              <a:t>supported</a:t>
            </a:r>
            <a:r>
              <a:rPr lang="en-IE" sz="2400" b="0" i="0" dirty="0">
                <a:solidFill>
                  <a:srgbClr val="26324B"/>
                </a:solidFill>
                <a:effectLst/>
                <a:latin typeface="arial" panose="020B0604020202020204" pitchFamily="34" charset="0"/>
              </a:rPr>
              <a:t> by nature, which are cost-effective, simultaneously provide </a:t>
            </a:r>
            <a:r>
              <a:rPr lang="en-IE" sz="2400" b="1" i="0" u="sng" dirty="0">
                <a:solidFill>
                  <a:srgbClr val="26324B"/>
                </a:solidFill>
                <a:effectLst/>
                <a:latin typeface="arial" panose="020B0604020202020204" pitchFamily="34" charset="0"/>
              </a:rPr>
              <a:t>environmental, social and economic benefits </a:t>
            </a:r>
            <a:r>
              <a:rPr lang="en-IE" sz="2400" b="0" i="0" dirty="0">
                <a:solidFill>
                  <a:srgbClr val="26324B"/>
                </a:solidFill>
                <a:effectLst/>
                <a:latin typeface="arial" panose="020B0604020202020204" pitchFamily="34" charset="0"/>
              </a:rPr>
              <a:t>and help build </a:t>
            </a:r>
            <a:r>
              <a:rPr lang="en-IE" sz="2400" b="1" i="0" dirty="0">
                <a:solidFill>
                  <a:srgbClr val="26324B"/>
                </a:solidFill>
                <a:effectLst/>
                <a:latin typeface="arial" panose="020B0604020202020204" pitchFamily="34" charset="0"/>
              </a:rPr>
              <a:t>resilience</a:t>
            </a:r>
            <a:r>
              <a:rPr lang="en-IE" sz="2400" b="0" i="0" dirty="0">
                <a:solidFill>
                  <a:srgbClr val="26324B"/>
                </a:solidFill>
                <a:effectLst/>
                <a:latin typeface="arial" panose="020B0604020202020204" pitchFamily="34" charset="0"/>
              </a:rPr>
              <a:t>.”</a:t>
            </a:r>
          </a:p>
          <a:p>
            <a:pPr marL="111760" indent="0" algn="ctr">
              <a:buNone/>
            </a:pPr>
            <a:endParaRPr lang="en-IE" sz="2400" b="0" i="0" dirty="0">
              <a:solidFill>
                <a:srgbClr val="26324B"/>
              </a:solidFill>
              <a:effectLst/>
              <a:latin typeface="arial" panose="020B0604020202020204" pitchFamily="34" charset="0"/>
            </a:endParaRPr>
          </a:p>
        </p:txBody>
      </p:sp>
      <p:sp>
        <p:nvSpPr>
          <p:cNvPr id="4" name="Text Placeholder 3">
            <a:extLst>
              <a:ext uri="{FF2B5EF4-FFF2-40B4-BE49-F238E27FC236}">
                <a16:creationId xmlns:a16="http://schemas.microsoft.com/office/drawing/2014/main" id="{5EB5F54E-1BAB-CE38-AFAA-8C1C8AEDB4FA}"/>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a:extLst>
              <a:ext uri="{FF2B5EF4-FFF2-40B4-BE49-F238E27FC236}">
                <a16:creationId xmlns:a16="http://schemas.microsoft.com/office/drawing/2014/main" id="{D633EECF-FF40-4C77-F90B-ED81E3F07579}"/>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pic>
        <p:nvPicPr>
          <p:cNvPr id="4098" name="Picture 2" descr="European Commission - Wikipedia">
            <a:extLst>
              <a:ext uri="{FF2B5EF4-FFF2-40B4-BE49-F238E27FC236}">
                <a16:creationId xmlns:a16="http://schemas.microsoft.com/office/drawing/2014/main" id="{D17ED52D-F0A0-EB8A-E470-8DC8336AC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215" y="3133529"/>
            <a:ext cx="2080817" cy="14426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F30C55-DE77-0774-8FAA-10F6C0DF352D}"/>
              </a:ext>
            </a:extLst>
          </p:cNvPr>
          <p:cNvSpPr txBox="1"/>
          <p:nvPr/>
        </p:nvSpPr>
        <p:spPr>
          <a:xfrm>
            <a:off x="581190" y="3375756"/>
            <a:ext cx="8132632" cy="1169551"/>
          </a:xfrm>
          <a:prstGeom prst="rect">
            <a:avLst/>
          </a:prstGeom>
          <a:noFill/>
        </p:spPr>
        <p:txBody>
          <a:bodyPr wrap="square" rtlCol="0">
            <a:spAutoFit/>
          </a:bodyPr>
          <a:lstStyle/>
          <a:p>
            <a:r>
              <a:rPr lang="en-IE" sz="1800" b="0" i="0" dirty="0">
                <a:solidFill>
                  <a:schemeClr val="accent1"/>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sz="1800" dirty="0">
              <a:solidFill>
                <a:schemeClr val="accent1"/>
              </a:solidFill>
            </a:endParaRPr>
          </a:p>
          <a:p>
            <a:endParaRPr lang="en-US" sz="1600" dirty="0"/>
          </a:p>
        </p:txBody>
      </p:sp>
    </p:spTree>
    <p:extLst>
      <p:ext uri="{BB962C8B-B14F-4D97-AF65-F5344CB8AC3E}">
        <p14:creationId xmlns:p14="http://schemas.microsoft.com/office/powerpoint/2010/main" val="233471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F05-8783-A2CE-8ED3-ECF4FA91E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DD1C0-E51B-DE6A-A9E3-1F078E5D42BF}"/>
              </a:ext>
            </a:extLst>
          </p:cNvPr>
          <p:cNvSpPr>
            <a:spLocks noGrp="1"/>
          </p:cNvSpPr>
          <p:nvPr>
            <p:ph type="title"/>
          </p:nvPr>
        </p:nvSpPr>
        <p:spPr>
          <a:xfrm>
            <a:off x="581192" y="1438561"/>
            <a:ext cx="11029616" cy="566738"/>
          </a:xfrm>
        </p:spPr>
        <p:txBody>
          <a:bodyPr wrap="square" anchor="b">
            <a:normAutofit fontScale="90000"/>
          </a:bodyPr>
          <a:lstStyle/>
          <a:p>
            <a:r>
              <a:rPr lang="en-US" sz="3200" dirty="0"/>
              <a:t>What are pocket parks?</a:t>
            </a:r>
          </a:p>
        </p:txBody>
      </p:sp>
      <p:sp>
        <p:nvSpPr>
          <p:cNvPr id="3" name="Text Placeholder 2">
            <a:extLst>
              <a:ext uri="{FF2B5EF4-FFF2-40B4-BE49-F238E27FC236}">
                <a16:creationId xmlns:a16="http://schemas.microsoft.com/office/drawing/2014/main" id="{CAFAD648-3EB5-FA6A-D8F6-C47C12551D14}"/>
              </a:ext>
            </a:extLst>
          </p:cNvPr>
          <p:cNvSpPr>
            <a:spLocks noGrp="1"/>
          </p:cNvSpPr>
          <p:nvPr>
            <p:ph type="body" idx="1"/>
          </p:nvPr>
        </p:nvSpPr>
        <p:spPr>
          <a:xfrm>
            <a:off x="581192" y="2316162"/>
            <a:ext cx="7979464" cy="3414140"/>
          </a:xfrm>
        </p:spPr>
        <p:txBody>
          <a:bodyPr wrap="square" anchor="ctr">
            <a:noAutofit/>
          </a:bodyPr>
          <a:lstStyle/>
          <a:p>
            <a:r>
              <a:rPr lang="en-IE" sz="2000" b="1" dirty="0"/>
              <a:t>Definition and Role of Pocket Parks in Urban Areas</a:t>
            </a:r>
            <a:endParaRPr lang="en-IE" sz="2000" dirty="0"/>
          </a:p>
          <a:p>
            <a:pPr>
              <a:buFont typeface="Arial" panose="020B0604020202020204" pitchFamily="34" charset="0"/>
              <a:buChar char="•"/>
            </a:pPr>
            <a:r>
              <a:rPr lang="en-IE" sz="2000" b="1" dirty="0"/>
              <a:t>Small Green Spaces</a:t>
            </a:r>
            <a:r>
              <a:rPr lang="en-IE" sz="2000" dirty="0"/>
              <a:t>: Designed for accessibility, relaxation, and recreation in cities.</a:t>
            </a:r>
          </a:p>
          <a:p>
            <a:pPr>
              <a:buFont typeface="Arial" panose="020B0604020202020204" pitchFamily="34" charset="0"/>
              <a:buChar char="•"/>
            </a:pPr>
            <a:r>
              <a:rPr lang="en-IE" sz="2000" b="1" dirty="0"/>
              <a:t>Benefits</a:t>
            </a:r>
            <a:r>
              <a:rPr lang="en-IE" sz="2000" dirty="0"/>
              <a:t>: Improve air quality, promote mental well-being, enhance biodiversity, and provide spaces for social interaction.</a:t>
            </a:r>
          </a:p>
          <a:p>
            <a:pPr>
              <a:buFont typeface="Arial" panose="020B0604020202020204" pitchFamily="34" charset="0"/>
              <a:buChar char="•"/>
            </a:pPr>
            <a:r>
              <a:rPr lang="en-IE" sz="2000" b="1" dirty="0"/>
              <a:t>Nature-Based Solutions (NBS)</a:t>
            </a:r>
            <a:r>
              <a:rPr lang="en-IE" sz="2000" dirty="0"/>
              <a:t>: Solutions that work with nature to address urban challenges, such as pollution, heat islands, and lack of green spaces.</a:t>
            </a:r>
          </a:p>
        </p:txBody>
      </p:sp>
      <p:sp>
        <p:nvSpPr>
          <p:cNvPr id="4" name="Slide Number Placeholder 3">
            <a:extLst>
              <a:ext uri="{FF2B5EF4-FFF2-40B4-BE49-F238E27FC236}">
                <a16:creationId xmlns:a16="http://schemas.microsoft.com/office/drawing/2014/main" id="{B2281B8A-8EDC-B6BF-E211-0D74153F5EA3}"/>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4</a:t>
            </a:fld>
            <a:endParaRPr lang="en-GB"/>
          </a:p>
        </p:txBody>
      </p:sp>
      <p:pic>
        <p:nvPicPr>
          <p:cNvPr id="3076" name="Picture 4" descr="Merciful Brothers – Green4Cities">
            <a:extLst>
              <a:ext uri="{FF2B5EF4-FFF2-40B4-BE49-F238E27FC236}">
                <a16:creationId xmlns:a16="http://schemas.microsoft.com/office/drawing/2014/main" id="{753B39AF-0292-3630-2B79-95B117037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0656" y="1813158"/>
            <a:ext cx="3631344" cy="391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5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EA283-5A3F-155D-9BD8-5B5EB1095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9FCB1-0831-F49B-67DD-69002D99A82A}"/>
              </a:ext>
            </a:extLst>
          </p:cNvPr>
          <p:cNvSpPr>
            <a:spLocks noGrp="1"/>
          </p:cNvSpPr>
          <p:nvPr>
            <p:ph type="title"/>
          </p:nvPr>
        </p:nvSpPr>
        <p:spPr>
          <a:xfrm>
            <a:off x="581192" y="1047191"/>
            <a:ext cx="11029616" cy="566738"/>
          </a:xfrm>
        </p:spPr>
        <p:txBody>
          <a:bodyPr wrap="square" anchor="b">
            <a:normAutofit/>
          </a:bodyPr>
          <a:lstStyle/>
          <a:p>
            <a:r>
              <a:rPr lang="en-IE" sz="2400" dirty="0"/>
              <a:t>EU Research Projects on Pocket Parks</a:t>
            </a:r>
            <a:endParaRPr lang="en-US" sz="3200" dirty="0"/>
          </a:p>
        </p:txBody>
      </p:sp>
      <p:sp>
        <p:nvSpPr>
          <p:cNvPr id="3" name="Text Placeholder 2">
            <a:extLst>
              <a:ext uri="{FF2B5EF4-FFF2-40B4-BE49-F238E27FC236}">
                <a16:creationId xmlns:a16="http://schemas.microsoft.com/office/drawing/2014/main" id="{7C6CDDB2-915F-1C62-04B1-AA506C44EBFF}"/>
              </a:ext>
            </a:extLst>
          </p:cNvPr>
          <p:cNvSpPr>
            <a:spLocks noGrp="1"/>
          </p:cNvSpPr>
          <p:nvPr>
            <p:ph type="body" idx="1"/>
          </p:nvPr>
        </p:nvSpPr>
        <p:spPr>
          <a:xfrm>
            <a:off x="581192" y="2070097"/>
            <a:ext cx="7599423" cy="3740711"/>
          </a:xfrm>
        </p:spPr>
        <p:txBody>
          <a:bodyPr wrap="square" anchor="ctr">
            <a:noAutofit/>
          </a:bodyPr>
          <a:lstStyle/>
          <a:p>
            <a:r>
              <a:rPr lang="en-IE" sz="2000" b="1" dirty="0"/>
              <a:t>Urban Green UP</a:t>
            </a:r>
            <a:r>
              <a:rPr lang="en-IE" sz="2000" dirty="0"/>
              <a:t>: Focuses on creating nature-based solutions in urban areas, including pocket parks for environmental restoration.</a:t>
            </a:r>
          </a:p>
          <a:p>
            <a:r>
              <a:rPr lang="en-IE" sz="2000" b="1" dirty="0"/>
              <a:t>Go Green Routes</a:t>
            </a:r>
            <a:r>
              <a:rPr lang="en-IE" sz="2000" dirty="0"/>
              <a:t>: seeks to maximise public space for social and ecological benefit</a:t>
            </a:r>
          </a:p>
          <a:p>
            <a:r>
              <a:rPr lang="en-IE" sz="2000" b="1" dirty="0"/>
              <a:t>Green4CITIES</a:t>
            </a:r>
            <a:r>
              <a:rPr lang="en-IE" sz="2000" dirty="0"/>
              <a:t>: Promotes the implementation of green spaces in cities, emphasizing biodiversity, public health, and community engagement</a:t>
            </a:r>
            <a:endParaRPr lang="en-IE" sz="1400" dirty="0"/>
          </a:p>
        </p:txBody>
      </p:sp>
      <p:sp>
        <p:nvSpPr>
          <p:cNvPr id="4" name="Slide Number Placeholder 3">
            <a:extLst>
              <a:ext uri="{FF2B5EF4-FFF2-40B4-BE49-F238E27FC236}">
                <a16:creationId xmlns:a16="http://schemas.microsoft.com/office/drawing/2014/main" id="{90EE7137-C168-901A-BAD2-C5A978129B18}"/>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5</a:t>
            </a:fld>
            <a:endParaRPr lang="en-GB"/>
          </a:p>
        </p:txBody>
      </p:sp>
      <p:pic>
        <p:nvPicPr>
          <p:cNvPr id="2060" name="Picture 12" descr="Home page">
            <a:extLst>
              <a:ext uri="{FF2B5EF4-FFF2-40B4-BE49-F238E27FC236}">
                <a16:creationId xmlns:a16="http://schemas.microsoft.com/office/drawing/2014/main" id="{CBD76F38-1023-825A-BFFA-20C296353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5031" y="748908"/>
            <a:ext cx="2409699" cy="116330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reen4Cities">
            <a:extLst>
              <a:ext uri="{FF2B5EF4-FFF2-40B4-BE49-F238E27FC236}">
                <a16:creationId xmlns:a16="http://schemas.microsoft.com/office/drawing/2014/main" id="{F609963E-90E7-5F69-0FCA-A1DA4062B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0153" y="4134710"/>
            <a:ext cx="1657845" cy="165784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GoGreen Routes - EU-funded project ...">
            <a:extLst>
              <a:ext uri="{FF2B5EF4-FFF2-40B4-BE49-F238E27FC236}">
                <a16:creationId xmlns:a16="http://schemas.microsoft.com/office/drawing/2014/main" id="{D6BB2C15-A22E-C18D-64A0-25C03D42C5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817" b="23878"/>
          <a:stretch/>
        </p:blipFill>
        <p:spPr bwMode="auto">
          <a:xfrm>
            <a:off x="9045031" y="2427226"/>
            <a:ext cx="2409699" cy="126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35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64AE6-F853-E218-2D76-1B55DD9BD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3622C-C294-5823-B58E-458B3B34F59F}"/>
              </a:ext>
            </a:extLst>
          </p:cNvPr>
          <p:cNvSpPr>
            <a:spLocks noGrp="1"/>
          </p:cNvSpPr>
          <p:nvPr>
            <p:ph type="title"/>
          </p:nvPr>
        </p:nvSpPr>
        <p:spPr>
          <a:xfrm>
            <a:off x="581192" y="1047191"/>
            <a:ext cx="11029616" cy="566738"/>
          </a:xfrm>
        </p:spPr>
        <p:txBody>
          <a:bodyPr wrap="square" anchor="b">
            <a:normAutofit/>
          </a:bodyPr>
          <a:lstStyle/>
          <a:p>
            <a:r>
              <a:rPr lang="en-IE" sz="2400" dirty="0"/>
              <a:t>Why Pocket Parks?</a:t>
            </a:r>
            <a:endParaRPr lang="en-US" sz="3200" dirty="0"/>
          </a:p>
        </p:txBody>
      </p:sp>
      <p:sp>
        <p:nvSpPr>
          <p:cNvPr id="3" name="Text Placeholder 2">
            <a:extLst>
              <a:ext uri="{FF2B5EF4-FFF2-40B4-BE49-F238E27FC236}">
                <a16:creationId xmlns:a16="http://schemas.microsoft.com/office/drawing/2014/main" id="{01E68932-BD40-8105-D8E1-1F02898E1BEA}"/>
              </a:ext>
            </a:extLst>
          </p:cNvPr>
          <p:cNvSpPr>
            <a:spLocks noGrp="1"/>
          </p:cNvSpPr>
          <p:nvPr>
            <p:ph type="body" idx="1"/>
          </p:nvPr>
        </p:nvSpPr>
        <p:spPr>
          <a:xfrm>
            <a:off x="581192" y="2070098"/>
            <a:ext cx="9330251" cy="3414140"/>
          </a:xfrm>
        </p:spPr>
        <p:txBody>
          <a:bodyPr wrap="square" anchor="ctr">
            <a:noAutofit/>
          </a:bodyPr>
          <a:lstStyle/>
          <a:p>
            <a:r>
              <a:rPr lang="en-IE" sz="2000" b="1" dirty="0"/>
              <a:t>Why Pocket Parks Matter in Cities</a:t>
            </a:r>
            <a:endParaRPr lang="en-IE" sz="2000" dirty="0"/>
          </a:p>
          <a:p>
            <a:pPr>
              <a:buFont typeface="Arial" panose="020B0604020202020204" pitchFamily="34" charset="0"/>
              <a:buChar char="•"/>
            </a:pPr>
            <a:r>
              <a:rPr lang="en-IE" sz="2000" b="1" dirty="0"/>
              <a:t>Urban Heat Island Effect</a:t>
            </a:r>
            <a:r>
              <a:rPr lang="en-IE" sz="2000" dirty="0"/>
              <a:t>: Pocket parks help cool down urban areas by providing shade and vegetation.</a:t>
            </a:r>
          </a:p>
          <a:p>
            <a:pPr>
              <a:buFont typeface="Arial" panose="020B0604020202020204" pitchFamily="34" charset="0"/>
              <a:buChar char="•"/>
            </a:pPr>
            <a:r>
              <a:rPr lang="en-IE" sz="2000" b="1" dirty="0"/>
              <a:t>Biodiversity</a:t>
            </a:r>
            <a:r>
              <a:rPr lang="en-IE" sz="2000" dirty="0"/>
              <a:t>: Support wildlife, such as insects, birds, and small mammals, by creating ecological corridors.</a:t>
            </a:r>
          </a:p>
          <a:p>
            <a:pPr>
              <a:buFont typeface="Arial" panose="020B0604020202020204" pitchFamily="34" charset="0"/>
              <a:buChar char="•"/>
            </a:pPr>
            <a:r>
              <a:rPr lang="en-IE" sz="2000" b="1" dirty="0"/>
              <a:t>Social Cohesion</a:t>
            </a:r>
            <a:r>
              <a:rPr lang="en-IE" sz="2000" dirty="0"/>
              <a:t>: Foster community engagement and create spaces for relaxation, education, and recreation.</a:t>
            </a:r>
          </a:p>
          <a:p>
            <a:pPr>
              <a:buFont typeface="Arial" panose="020B0604020202020204" pitchFamily="34" charset="0"/>
              <a:buChar char="•"/>
            </a:pPr>
            <a:r>
              <a:rPr lang="en-IE" sz="2000" b="1" dirty="0"/>
              <a:t>Health Benefits</a:t>
            </a:r>
            <a:r>
              <a:rPr lang="en-IE" sz="2000" dirty="0"/>
              <a:t>: Improve air quality and provide spaces for physical activities, reducing stress and enhancing mental well-being.</a:t>
            </a:r>
          </a:p>
        </p:txBody>
      </p:sp>
      <p:sp>
        <p:nvSpPr>
          <p:cNvPr id="4" name="Slide Number Placeholder 3">
            <a:extLst>
              <a:ext uri="{FF2B5EF4-FFF2-40B4-BE49-F238E27FC236}">
                <a16:creationId xmlns:a16="http://schemas.microsoft.com/office/drawing/2014/main" id="{3230F275-A317-B767-2B9A-E16B9CCFB82B}"/>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6</a:t>
            </a:fld>
            <a:endParaRPr lang="en-GB"/>
          </a:p>
        </p:txBody>
      </p:sp>
    </p:spTree>
    <p:extLst>
      <p:ext uri="{BB962C8B-B14F-4D97-AF65-F5344CB8AC3E}">
        <p14:creationId xmlns:p14="http://schemas.microsoft.com/office/powerpoint/2010/main" val="41910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93804-C50D-3246-9ACE-479DCFE0F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D5268-A9E3-F2C4-B3C7-F9FA858EFF0B}"/>
              </a:ext>
            </a:extLst>
          </p:cNvPr>
          <p:cNvSpPr>
            <a:spLocks noGrp="1"/>
          </p:cNvSpPr>
          <p:nvPr>
            <p:ph type="title"/>
          </p:nvPr>
        </p:nvSpPr>
        <p:spPr>
          <a:xfrm>
            <a:off x="581192" y="1047191"/>
            <a:ext cx="11029616" cy="566738"/>
          </a:xfrm>
        </p:spPr>
        <p:txBody>
          <a:bodyPr wrap="square" anchor="b">
            <a:normAutofit/>
          </a:bodyPr>
          <a:lstStyle/>
          <a:p>
            <a:r>
              <a:rPr lang="en-IE" dirty="0"/>
              <a:t>Community Stewardship</a:t>
            </a:r>
            <a:endParaRPr lang="en-US" sz="3200" dirty="0"/>
          </a:p>
        </p:txBody>
      </p:sp>
      <p:sp>
        <p:nvSpPr>
          <p:cNvPr id="3" name="Text Placeholder 2">
            <a:extLst>
              <a:ext uri="{FF2B5EF4-FFF2-40B4-BE49-F238E27FC236}">
                <a16:creationId xmlns:a16="http://schemas.microsoft.com/office/drawing/2014/main" id="{B41D2405-5027-8508-5B7C-07694AD5C65C}"/>
              </a:ext>
            </a:extLst>
          </p:cNvPr>
          <p:cNvSpPr>
            <a:spLocks noGrp="1"/>
          </p:cNvSpPr>
          <p:nvPr>
            <p:ph type="body" idx="1"/>
          </p:nvPr>
        </p:nvSpPr>
        <p:spPr>
          <a:xfrm>
            <a:off x="581192" y="2070098"/>
            <a:ext cx="9330251" cy="3414140"/>
          </a:xfrm>
        </p:spPr>
        <p:txBody>
          <a:bodyPr wrap="square" anchor="ctr">
            <a:noAutofit/>
          </a:bodyPr>
          <a:lstStyle/>
          <a:p>
            <a:r>
              <a:rPr lang="en-IE" sz="2000" b="1" dirty="0"/>
              <a:t>The Role of Stewardship in Managing Pocket Parks</a:t>
            </a:r>
            <a:endParaRPr lang="en-IE" sz="2000" dirty="0"/>
          </a:p>
          <a:p>
            <a:pPr>
              <a:buFont typeface="Arial" panose="020B0604020202020204" pitchFamily="34" charset="0"/>
              <a:buChar char="•"/>
            </a:pPr>
            <a:r>
              <a:rPr lang="en-IE" sz="2000" b="1" dirty="0"/>
              <a:t>Ownership and Care</a:t>
            </a:r>
            <a:r>
              <a:rPr lang="en-IE" sz="2000" dirty="0"/>
              <a:t>: Local residents and school communities must take responsibility for the upkeep and sustainable use of pocket parks.</a:t>
            </a:r>
          </a:p>
          <a:p>
            <a:pPr>
              <a:buFont typeface="Arial" panose="020B0604020202020204" pitchFamily="34" charset="0"/>
              <a:buChar char="•"/>
            </a:pPr>
            <a:r>
              <a:rPr lang="en-IE" sz="2000" b="1" dirty="0"/>
              <a:t>Volunteers and Partnerships</a:t>
            </a:r>
            <a:r>
              <a:rPr lang="en-IE" sz="2000" dirty="0"/>
              <a:t>: Encourage partnerships with local schools, universities, and NGOs to engage communities in the long-term care of green spaces.</a:t>
            </a:r>
          </a:p>
          <a:p>
            <a:pPr>
              <a:buFont typeface="Arial" panose="020B0604020202020204" pitchFamily="34" charset="0"/>
              <a:buChar char="•"/>
            </a:pPr>
            <a:r>
              <a:rPr lang="en-IE" sz="2000" b="1" dirty="0"/>
              <a:t>Success Story</a:t>
            </a:r>
            <a:r>
              <a:rPr lang="en-IE" sz="2000" dirty="0"/>
              <a:t>: Pocket parks in the </a:t>
            </a:r>
            <a:r>
              <a:rPr lang="en-IE" sz="2000" b="1" dirty="0" err="1"/>
              <a:t>ReGREEEN</a:t>
            </a:r>
            <a:r>
              <a:rPr lang="en-IE" sz="2000" dirty="0"/>
              <a:t> project have demonstrated the benefits of community involvement in park maintenance for their longevity and impact</a:t>
            </a:r>
          </a:p>
        </p:txBody>
      </p:sp>
      <p:sp>
        <p:nvSpPr>
          <p:cNvPr id="4" name="Slide Number Placeholder 3">
            <a:extLst>
              <a:ext uri="{FF2B5EF4-FFF2-40B4-BE49-F238E27FC236}">
                <a16:creationId xmlns:a16="http://schemas.microsoft.com/office/drawing/2014/main" id="{562FC63D-42D4-3101-FF6E-26898F631113}"/>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7</a:t>
            </a:fld>
            <a:endParaRPr lang="en-GB"/>
          </a:p>
        </p:txBody>
      </p:sp>
    </p:spTree>
    <p:extLst>
      <p:ext uri="{BB962C8B-B14F-4D97-AF65-F5344CB8AC3E}">
        <p14:creationId xmlns:p14="http://schemas.microsoft.com/office/powerpoint/2010/main" val="329399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1FE40-6F25-2567-ADB2-66D4F1CBE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B0557-32C6-A4A9-4661-939D3FD3FB03}"/>
              </a:ext>
            </a:extLst>
          </p:cNvPr>
          <p:cNvSpPr>
            <a:spLocks noGrp="1"/>
          </p:cNvSpPr>
          <p:nvPr>
            <p:ph type="title"/>
          </p:nvPr>
        </p:nvSpPr>
        <p:spPr>
          <a:xfrm>
            <a:off x="581192" y="1047191"/>
            <a:ext cx="11029616" cy="566738"/>
          </a:xfrm>
        </p:spPr>
        <p:txBody>
          <a:bodyPr wrap="square" anchor="b">
            <a:normAutofit/>
          </a:bodyPr>
          <a:lstStyle/>
          <a:p>
            <a:r>
              <a:rPr lang="en-IE" sz="2400" dirty="0"/>
              <a:t>Pocket Parks for Sustainability</a:t>
            </a:r>
            <a:endParaRPr lang="en-US" sz="3200" dirty="0"/>
          </a:p>
        </p:txBody>
      </p:sp>
      <p:sp>
        <p:nvSpPr>
          <p:cNvPr id="3" name="Text Placeholder 2">
            <a:extLst>
              <a:ext uri="{FF2B5EF4-FFF2-40B4-BE49-F238E27FC236}">
                <a16:creationId xmlns:a16="http://schemas.microsoft.com/office/drawing/2014/main" id="{E5E0E62C-DD32-167D-73F8-223AB53E9557}"/>
              </a:ext>
            </a:extLst>
          </p:cNvPr>
          <p:cNvSpPr>
            <a:spLocks noGrp="1"/>
          </p:cNvSpPr>
          <p:nvPr>
            <p:ph type="body" idx="1"/>
          </p:nvPr>
        </p:nvSpPr>
        <p:spPr>
          <a:xfrm>
            <a:off x="581192" y="2070098"/>
            <a:ext cx="9330251" cy="3414140"/>
          </a:xfrm>
        </p:spPr>
        <p:txBody>
          <a:bodyPr wrap="square" anchor="ctr">
            <a:noAutofit/>
          </a:bodyPr>
          <a:lstStyle/>
          <a:p>
            <a:r>
              <a:rPr lang="en-IE" sz="2000" b="1" dirty="0"/>
              <a:t>Best Practices for Managing Pocket Parks</a:t>
            </a:r>
            <a:endParaRPr lang="en-IE" sz="2000" dirty="0"/>
          </a:p>
          <a:p>
            <a:pPr>
              <a:buFont typeface="Arial" panose="020B0604020202020204" pitchFamily="34" charset="0"/>
              <a:buChar char="•"/>
            </a:pPr>
            <a:r>
              <a:rPr lang="en-IE" sz="2000" b="1" dirty="0"/>
              <a:t>Sustainable Maintenance</a:t>
            </a:r>
            <a:r>
              <a:rPr lang="en-IE" sz="2000" dirty="0"/>
              <a:t>: Use native plants to reduce water use and enhance biodiversity.</a:t>
            </a:r>
          </a:p>
          <a:p>
            <a:pPr>
              <a:buFont typeface="Arial" panose="020B0604020202020204" pitchFamily="34" charset="0"/>
              <a:buChar char="•"/>
            </a:pPr>
            <a:r>
              <a:rPr lang="en-IE" sz="2000" b="1" dirty="0"/>
              <a:t>Collaborative Management</a:t>
            </a:r>
            <a:r>
              <a:rPr lang="en-IE" sz="2000" dirty="0"/>
              <a:t>: Local communities, schools, and local authorities should collaborate on managing the parks.</a:t>
            </a:r>
          </a:p>
          <a:p>
            <a:pPr>
              <a:buFont typeface="Arial" panose="020B0604020202020204" pitchFamily="34" charset="0"/>
              <a:buChar char="•"/>
            </a:pPr>
            <a:r>
              <a:rPr lang="en-IE" sz="2000" b="1" dirty="0"/>
              <a:t>Inclusive Design</a:t>
            </a:r>
            <a:r>
              <a:rPr lang="en-IE" sz="2000" dirty="0"/>
              <a:t>: Ensure that the park meets the needs of all community members, including those with disabilities or limited mobility.</a:t>
            </a:r>
          </a:p>
        </p:txBody>
      </p:sp>
      <p:sp>
        <p:nvSpPr>
          <p:cNvPr id="4" name="Slide Number Placeholder 3">
            <a:extLst>
              <a:ext uri="{FF2B5EF4-FFF2-40B4-BE49-F238E27FC236}">
                <a16:creationId xmlns:a16="http://schemas.microsoft.com/office/drawing/2014/main" id="{9C412F37-E429-14BF-F7A6-FE02C096B93F}"/>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8</a:t>
            </a:fld>
            <a:endParaRPr lang="en-GB"/>
          </a:p>
        </p:txBody>
      </p:sp>
    </p:spTree>
    <p:extLst>
      <p:ext uri="{BB962C8B-B14F-4D97-AF65-F5344CB8AC3E}">
        <p14:creationId xmlns:p14="http://schemas.microsoft.com/office/powerpoint/2010/main" val="3672035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CCD33-1194-A6F3-3415-FCDA1DD3D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3C8D2-6815-EA7D-D28C-AA7A98591726}"/>
              </a:ext>
            </a:extLst>
          </p:cNvPr>
          <p:cNvSpPr>
            <a:spLocks noGrp="1"/>
          </p:cNvSpPr>
          <p:nvPr>
            <p:ph type="title"/>
          </p:nvPr>
        </p:nvSpPr>
        <p:spPr>
          <a:xfrm>
            <a:off x="581192" y="1047191"/>
            <a:ext cx="11029616" cy="566738"/>
          </a:xfrm>
        </p:spPr>
        <p:txBody>
          <a:bodyPr wrap="square" anchor="b">
            <a:normAutofit/>
          </a:bodyPr>
          <a:lstStyle/>
          <a:p>
            <a:r>
              <a:rPr lang="en-IE" dirty="0"/>
              <a:t>Pocket Parks for Climate Resilience</a:t>
            </a:r>
            <a:endParaRPr lang="en-US" sz="3200" dirty="0"/>
          </a:p>
        </p:txBody>
      </p:sp>
      <p:sp>
        <p:nvSpPr>
          <p:cNvPr id="3" name="Text Placeholder 2">
            <a:extLst>
              <a:ext uri="{FF2B5EF4-FFF2-40B4-BE49-F238E27FC236}">
                <a16:creationId xmlns:a16="http://schemas.microsoft.com/office/drawing/2014/main" id="{63C4A8C6-A947-B4A2-7DBF-FD0438CA468D}"/>
              </a:ext>
            </a:extLst>
          </p:cNvPr>
          <p:cNvSpPr>
            <a:spLocks noGrp="1"/>
          </p:cNvSpPr>
          <p:nvPr>
            <p:ph type="body" idx="1"/>
          </p:nvPr>
        </p:nvSpPr>
        <p:spPr>
          <a:xfrm>
            <a:off x="126348" y="2070098"/>
            <a:ext cx="7696534" cy="3414140"/>
          </a:xfrm>
        </p:spPr>
        <p:txBody>
          <a:bodyPr wrap="square" anchor="ctr">
            <a:noAutofit/>
          </a:bodyPr>
          <a:lstStyle/>
          <a:p>
            <a:r>
              <a:rPr lang="en-IE" sz="2000" b="1" dirty="0"/>
              <a:t>How Pocket Parks Help Cities Adapt to Climate Change</a:t>
            </a:r>
            <a:endParaRPr lang="en-IE" sz="2000" dirty="0"/>
          </a:p>
          <a:p>
            <a:pPr>
              <a:buFont typeface="Arial" panose="020B0604020202020204" pitchFamily="34" charset="0"/>
              <a:buChar char="•"/>
            </a:pPr>
            <a:r>
              <a:rPr lang="en-IE" sz="2000" b="1" dirty="0"/>
              <a:t>Flood Risk Reduction</a:t>
            </a:r>
            <a:r>
              <a:rPr lang="en-IE" sz="2000" dirty="0"/>
              <a:t>: Green spaces help manage rainwater runoff and reduce the risk of flooding.</a:t>
            </a:r>
          </a:p>
          <a:p>
            <a:pPr>
              <a:buFont typeface="Arial" panose="020B0604020202020204" pitchFamily="34" charset="0"/>
              <a:buChar char="•"/>
            </a:pPr>
            <a:r>
              <a:rPr lang="en-IE" sz="2000" b="1" dirty="0"/>
              <a:t>Heat Reduction</a:t>
            </a:r>
            <a:r>
              <a:rPr lang="en-IE" sz="2000" dirty="0"/>
              <a:t>: Vegetation in pocket parks can reduce temperatures and combat the urban heat island effect.</a:t>
            </a:r>
          </a:p>
          <a:p>
            <a:pPr>
              <a:buFont typeface="Arial" panose="020B0604020202020204" pitchFamily="34" charset="0"/>
              <a:buChar char="•"/>
            </a:pPr>
            <a:r>
              <a:rPr lang="en-IE" sz="2000" b="1" dirty="0"/>
              <a:t>Sustainable Urban Development</a:t>
            </a:r>
            <a:r>
              <a:rPr lang="en-IE" sz="2000" dirty="0"/>
              <a:t>: By incorporating green spaces into urban planning, cities can become more resilient to climate change.</a:t>
            </a:r>
          </a:p>
        </p:txBody>
      </p:sp>
      <p:sp>
        <p:nvSpPr>
          <p:cNvPr id="4" name="Slide Number Placeholder 3">
            <a:extLst>
              <a:ext uri="{FF2B5EF4-FFF2-40B4-BE49-F238E27FC236}">
                <a16:creationId xmlns:a16="http://schemas.microsoft.com/office/drawing/2014/main" id="{B78C3DB0-376B-4967-4C81-E5CDF0DF0918}"/>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9</a:t>
            </a:fld>
            <a:endParaRPr lang="en-GB"/>
          </a:p>
        </p:txBody>
      </p:sp>
    </p:spTree>
    <p:extLst>
      <p:ext uri="{BB962C8B-B14F-4D97-AF65-F5344CB8AC3E}">
        <p14:creationId xmlns:p14="http://schemas.microsoft.com/office/powerpoint/2010/main" val="3470526891"/>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5e234c5-d36f-418b-93c1-f000f7e26a11" xsi:nil="true"/>
    <lcf76f155ced4ddcb4097134ff3c332f xmlns="0ed2f345-8b19-4e58-9d0b-c5c4ffbdf5c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0A9EE8-22B7-4DEF-90C5-954EE31A871E}"/>
</file>

<file path=customXml/itemProps2.xml><?xml version="1.0" encoding="utf-8"?>
<ds:datastoreItem xmlns:ds="http://schemas.openxmlformats.org/officeDocument/2006/customXml" ds:itemID="{261F585E-DE6D-4A59-B303-B243B261CE22}">
  <ds:schemaRefs>
    <ds:schemaRef ds:uri="http://purl.org/dc/elements/1.1/"/>
    <ds:schemaRef ds:uri="http://schemas.microsoft.com/office/2006/metadata/properties"/>
    <ds:schemaRef ds:uri="571c74b5-0933-473e-8f66-48c2004785e5"/>
    <ds:schemaRef ds:uri="7555c965-0840-4e23-ace0-7cd9e0458893"/>
    <ds:schemaRef ds:uri="93f182e5-225f-44a9-b458-cb6e0e76f5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F1C75C4-043F-45B4-88BA-F9D50402A2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3501</TotalTime>
  <Words>1625</Words>
  <Application>Microsoft Macintosh PowerPoint</Application>
  <PresentationFormat>Widescreen</PresentationFormat>
  <Paragraphs>159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Noto Sans Symbols</vt:lpstr>
      <vt:lpstr>Calibri</vt:lpstr>
      <vt:lpstr>Gill Sans</vt:lpstr>
      <vt:lpstr>Arial</vt:lpstr>
      <vt:lpstr>Dividend</vt:lpstr>
      <vt:lpstr>Pocket Parks Case  Lecture (online)</vt:lpstr>
      <vt:lpstr>Introduction</vt:lpstr>
      <vt:lpstr>NBS Definition – EU</vt:lpstr>
      <vt:lpstr>What are pocket parks?</vt:lpstr>
      <vt:lpstr>EU Research Projects on Pocket Parks</vt:lpstr>
      <vt:lpstr>Why Pocket Parks?</vt:lpstr>
      <vt:lpstr>Community Stewardship</vt:lpstr>
      <vt:lpstr>Pocket Parks for Sustainability</vt:lpstr>
      <vt:lpstr>Pocket Parks for Climate Resilience</vt:lpstr>
      <vt:lpstr>Play Areas as NBS</vt:lpstr>
      <vt:lpstr>Class Exercise 1:  Design Your Own Pocket Park</vt:lpstr>
      <vt:lpstr>Examples</vt:lpstr>
      <vt:lpstr>Challenges in implementation</vt:lpstr>
      <vt:lpstr>Funding Models</vt:lpstr>
      <vt:lpstr>Stakeholder Engagement</vt:lpstr>
      <vt:lpstr>Class Exercise 2: Community Stewardship Plan</vt:lpstr>
      <vt:lpstr>Social Benefits</vt:lpstr>
      <vt:lpstr>The Future of Pocket Parks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Conor Dowling</cp:lastModifiedBy>
  <cp:revision>35</cp:revision>
  <dcterms:modified xsi:type="dcterms:W3CDTF">2025-02-11T22:01:08Z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