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8"/>
  </p:notesMasterIdLst>
  <p:sldIdLst>
    <p:sldId id="256" r:id="rId5"/>
    <p:sldId id="1950" r:id="rId6"/>
    <p:sldId id="271" r:id="rId7"/>
    <p:sldId id="310" r:id="rId8"/>
    <p:sldId id="1952" r:id="rId9"/>
    <p:sldId id="1953" r:id="rId10"/>
    <p:sldId id="1969" r:id="rId11"/>
    <p:sldId id="1954" r:id="rId12"/>
    <p:sldId id="1955" r:id="rId13"/>
    <p:sldId id="1956" r:id="rId14"/>
    <p:sldId id="1957" r:id="rId15"/>
    <p:sldId id="1958" r:id="rId16"/>
    <p:sldId id="2019" r:id="rId17"/>
    <p:sldId id="1959" r:id="rId18"/>
    <p:sldId id="1961" r:id="rId19"/>
    <p:sldId id="1962" r:id="rId20"/>
    <p:sldId id="2020" r:id="rId21"/>
    <p:sldId id="1963" r:id="rId22"/>
    <p:sldId id="1965" r:id="rId23"/>
    <p:sldId id="1966" r:id="rId24"/>
    <p:sldId id="1967" r:id="rId25"/>
    <p:sldId id="1968" r:id="rId26"/>
    <p:sldId id="257" r:id="rId27"/>
  </p:sldIdLst>
  <p:sldSz cx="12192000" cy="6858000"/>
  <p:notesSz cx="6858000" cy="9144000"/>
  <p:embeddedFontLst>
    <p:embeddedFont>
      <p:font typeface="Gill Sans" panose="020B0502020104020203" pitchFamily="34" charset="-79"/>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5" autoAdjust="0"/>
    <p:restoredTop sz="71613" autoAdjust="0"/>
  </p:normalViewPr>
  <p:slideViewPr>
    <p:cSldViewPr snapToGrid="0">
      <p:cViewPr varScale="1">
        <p:scale>
          <a:sx n="74" d="100"/>
          <a:sy n="74"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8548F-9841-564A-93C4-663C3D5D8B7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00CE7A48-1373-1F4B-862C-297D40BE2A75}">
      <dgm:prSet/>
      <dgm:spPr/>
      <dgm:t>
        <a:bodyPr/>
        <a:lstStyle/>
        <a:p>
          <a:r>
            <a:rPr lang="en-IE" b="0" i="0" dirty="0"/>
            <a:t>Managing water quantity</a:t>
          </a:r>
          <a:endParaRPr lang="en-IE" dirty="0"/>
        </a:p>
      </dgm:t>
    </dgm:pt>
    <dgm:pt modelId="{47CDC99A-3FBF-0247-99DF-77A16702868B}" type="parTrans" cxnId="{0B523452-41DA-CA4D-A08B-2B7B24FE52EA}">
      <dgm:prSet/>
      <dgm:spPr/>
      <dgm:t>
        <a:bodyPr/>
        <a:lstStyle/>
        <a:p>
          <a:endParaRPr lang="en-GB"/>
        </a:p>
      </dgm:t>
    </dgm:pt>
    <dgm:pt modelId="{817D66E6-6487-DF42-9CE8-700A1B632D65}" type="sibTrans" cxnId="{0B523452-41DA-CA4D-A08B-2B7B24FE52EA}">
      <dgm:prSet/>
      <dgm:spPr/>
      <dgm:t>
        <a:bodyPr/>
        <a:lstStyle/>
        <a:p>
          <a:endParaRPr lang="en-GB"/>
        </a:p>
      </dgm:t>
    </dgm:pt>
    <dgm:pt modelId="{D4DA1086-2204-5741-9F16-747C76F03AA6}">
      <dgm:prSet/>
      <dgm:spPr/>
      <dgm:t>
        <a:bodyPr/>
        <a:lstStyle/>
        <a:p>
          <a:r>
            <a:rPr lang="en-IE" b="0" i="0" dirty="0"/>
            <a:t>Improving water quality</a:t>
          </a:r>
          <a:endParaRPr lang="en-IE" dirty="0"/>
        </a:p>
      </dgm:t>
    </dgm:pt>
    <dgm:pt modelId="{F21A22D0-2BF2-9D44-A2F0-6D19A42E8F8C}" type="parTrans" cxnId="{15DABE9D-E91B-004D-AC37-9620EA875E2D}">
      <dgm:prSet/>
      <dgm:spPr/>
      <dgm:t>
        <a:bodyPr/>
        <a:lstStyle/>
        <a:p>
          <a:endParaRPr lang="en-GB"/>
        </a:p>
      </dgm:t>
    </dgm:pt>
    <dgm:pt modelId="{AA952298-5D2E-8C47-B3A8-0555CEA2962D}" type="sibTrans" cxnId="{15DABE9D-E91B-004D-AC37-9620EA875E2D}">
      <dgm:prSet/>
      <dgm:spPr/>
      <dgm:t>
        <a:bodyPr/>
        <a:lstStyle/>
        <a:p>
          <a:endParaRPr lang="en-GB"/>
        </a:p>
      </dgm:t>
    </dgm:pt>
    <dgm:pt modelId="{1AD55F15-0423-064F-B942-F1C8D213B165}">
      <dgm:prSet/>
      <dgm:spPr/>
      <dgm:t>
        <a:bodyPr/>
        <a:lstStyle/>
        <a:p>
          <a:r>
            <a:rPr lang="en-IE" b="0" i="0" dirty="0"/>
            <a:t>Enhancing amenity and biodiversity</a:t>
          </a:r>
          <a:endParaRPr lang="en-IE" dirty="0"/>
        </a:p>
      </dgm:t>
    </dgm:pt>
    <dgm:pt modelId="{493BCD0C-0F50-604B-9BF0-6371AC70F0A5}" type="parTrans" cxnId="{A5D5FFE4-884F-BD4E-8B80-80AA97B7FE21}">
      <dgm:prSet/>
      <dgm:spPr/>
      <dgm:t>
        <a:bodyPr/>
        <a:lstStyle/>
        <a:p>
          <a:endParaRPr lang="en-GB"/>
        </a:p>
      </dgm:t>
    </dgm:pt>
    <dgm:pt modelId="{E9B9152E-C10D-374F-91D7-F4CE54DDA357}" type="sibTrans" cxnId="{A5D5FFE4-884F-BD4E-8B80-80AA97B7FE21}">
      <dgm:prSet/>
      <dgm:spPr/>
      <dgm:t>
        <a:bodyPr/>
        <a:lstStyle/>
        <a:p>
          <a:endParaRPr lang="en-GB"/>
        </a:p>
      </dgm:t>
    </dgm:pt>
    <dgm:pt modelId="{4DAE8D78-18CB-4B4E-848C-98C50961F81C}">
      <dgm:prSet/>
      <dgm:spPr/>
      <dgm:t>
        <a:bodyPr/>
        <a:lstStyle/>
        <a:p>
          <a:r>
            <a:rPr lang="en-IE" b="0" i="0" dirty="0"/>
            <a:t>Adaptability to local conditions</a:t>
          </a:r>
          <a:endParaRPr lang="en-IE" dirty="0"/>
        </a:p>
      </dgm:t>
    </dgm:pt>
    <dgm:pt modelId="{16BABAF7-402C-9D45-B1AB-47C2FB1CA6F7}" type="parTrans" cxnId="{8DB30D5B-4EF3-4348-8157-3FDCF12A0D34}">
      <dgm:prSet/>
      <dgm:spPr/>
      <dgm:t>
        <a:bodyPr/>
        <a:lstStyle/>
        <a:p>
          <a:endParaRPr lang="en-GB"/>
        </a:p>
      </dgm:t>
    </dgm:pt>
    <dgm:pt modelId="{CC1469F3-5354-E84C-8E19-E9686963B602}" type="sibTrans" cxnId="{8DB30D5B-4EF3-4348-8157-3FDCF12A0D34}">
      <dgm:prSet/>
      <dgm:spPr/>
      <dgm:t>
        <a:bodyPr/>
        <a:lstStyle/>
        <a:p>
          <a:endParaRPr lang="en-GB"/>
        </a:p>
      </dgm:t>
    </dgm:pt>
    <dgm:pt modelId="{10C6E1BB-B8FC-0447-A294-35571C1A3441}" type="pres">
      <dgm:prSet presAssocID="{5A08548F-9841-564A-93C4-663C3D5D8B75}" presName="cycle" presStyleCnt="0">
        <dgm:presLayoutVars>
          <dgm:dir/>
          <dgm:resizeHandles val="exact"/>
        </dgm:presLayoutVars>
      </dgm:prSet>
      <dgm:spPr/>
    </dgm:pt>
    <dgm:pt modelId="{77F173EE-80F6-3343-AEB6-96C7D6BE7B06}" type="pres">
      <dgm:prSet presAssocID="{00CE7A48-1373-1F4B-862C-297D40BE2A75}" presName="node" presStyleLbl="node1" presStyleIdx="0" presStyleCnt="4">
        <dgm:presLayoutVars>
          <dgm:bulletEnabled val="1"/>
        </dgm:presLayoutVars>
      </dgm:prSet>
      <dgm:spPr/>
    </dgm:pt>
    <dgm:pt modelId="{69437270-5E26-7F4D-B332-36606B382F19}" type="pres">
      <dgm:prSet presAssocID="{817D66E6-6487-DF42-9CE8-700A1B632D65}" presName="sibTrans" presStyleLbl="sibTrans2D1" presStyleIdx="0" presStyleCnt="4"/>
      <dgm:spPr/>
    </dgm:pt>
    <dgm:pt modelId="{B690D42D-FD92-BB46-9B1D-B7CC59E48809}" type="pres">
      <dgm:prSet presAssocID="{817D66E6-6487-DF42-9CE8-700A1B632D65}" presName="connectorText" presStyleLbl="sibTrans2D1" presStyleIdx="0" presStyleCnt="4"/>
      <dgm:spPr/>
    </dgm:pt>
    <dgm:pt modelId="{123A0E10-CAAE-3445-9603-E10E242C7464}" type="pres">
      <dgm:prSet presAssocID="{D4DA1086-2204-5741-9F16-747C76F03AA6}" presName="node" presStyleLbl="node1" presStyleIdx="1" presStyleCnt="4">
        <dgm:presLayoutVars>
          <dgm:bulletEnabled val="1"/>
        </dgm:presLayoutVars>
      </dgm:prSet>
      <dgm:spPr/>
    </dgm:pt>
    <dgm:pt modelId="{C319074D-5CA2-EE4E-9134-8C0FDB072440}" type="pres">
      <dgm:prSet presAssocID="{AA952298-5D2E-8C47-B3A8-0555CEA2962D}" presName="sibTrans" presStyleLbl="sibTrans2D1" presStyleIdx="1" presStyleCnt="4"/>
      <dgm:spPr/>
    </dgm:pt>
    <dgm:pt modelId="{9769C9C9-3CB9-874D-969E-8F107233CF0C}" type="pres">
      <dgm:prSet presAssocID="{AA952298-5D2E-8C47-B3A8-0555CEA2962D}" presName="connectorText" presStyleLbl="sibTrans2D1" presStyleIdx="1" presStyleCnt="4"/>
      <dgm:spPr/>
    </dgm:pt>
    <dgm:pt modelId="{69E8561F-7402-8D4A-A045-40ACE42476D0}" type="pres">
      <dgm:prSet presAssocID="{1AD55F15-0423-064F-B942-F1C8D213B165}" presName="node" presStyleLbl="node1" presStyleIdx="2" presStyleCnt="4">
        <dgm:presLayoutVars>
          <dgm:bulletEnabled val="1"/>
        </dgm:presLayoutVars>
      </dgm:prSet>
      <dgm:spPr/>
    </dgm:pt>
    <dgm:pt modelId="{8DD7396C-8D4B-7D42-9F1E-B76E6244A2A5}" type="pres">
      <dgm:prSet presAssocID="{E9B9152E-C10D-374F-91D7-F4CE54DDA357}" presName="sibTrans" presStyleLbl="sibTrans2D1" presStyleIdx="2" presStyleCnt="4"/>
      <dgm:spPr/>
    </dgm:pt>
    <dgm:pt modelId="{63B741D8-DEB4-BC4B-828B-088E1A36FE86}" type="pres">
      <dgm:prSet presAssocID="{E9B9152E-C10D-374F-91D7-F4CE54DDA357}" presName="connectorText" presStyleLbl="sibTrans2D1" presStyleIdx="2" presStyleCnt="4"/>
      <dgm:spPr/>
    </dgm:pt>
    <dgm:pt modelId="{58A5A200-5369-2A4B-B791-0BD94BA2A573}" type="pres">
      <dgm:prSet presAssocID="{4DAE8D78-18CB-4B4E-848C-98C50961F81C}" presName="node" presStyleLbl="node1" presStyleIdx="3" presStyleCnt="4">
        <dgm:presLayoutVars>
          <dgm:bulletEnabled val="1"/>
        </dgm:presLayoutVars>
      </dgm:prSet>
      <dgm:spPr/>
    </dgm:pt>
    <dgm:pt modelId="{50F5A5CC-707A-3148-9373-80E0A4A75DC7}" type="pres">
      <dgm:prSet presAssocID="{CC1469F3-5354-E84C-8E19-E9686963B602}" presName="sibTrans" presStyleLbl="sibTrans2D1" presStyleIdx="3" presStyleCnt="4"/>
      <dgm:spPr/>
    </dgm:pt>
    <dgm:pt modelId="{F82A9696-F7E9-1540-8C55-02147FF6EF96}" type="pres">
      <dgm:prSet presAssocID="{CC1469F3-5354-E84C-8E19-E9686963B602}" presName="connectorText" presStyleLbl="sibTrans2D1" presStyleIdx="3" presStyleCnt="4"/>
      <dgm:spPr/>
    </dgm:pt>
  </dgm:ptLst>
  <dgm:cxnLst>
    <dgm:cxn modelId="{5923F60C-3443-7047-AA3A-8A31E9888702}" type="presOf" srcId="{1AD55F15-0423-064F-B942-F1C8D213B165}" destId="{69E8561F-7402-8D4A-A045-40ACE42476D0}" srcOrd="0" destOrd="0" presId="urn:microsoft.com/office/officeart/2005/8/layout/cycle2"/>
    <dgm:cxn modelId="{B24AFC13-B233-D746-B9D4-9954ADA1B11C}" type="presOf" srcId="{AA952298-5D2E-8C47-B3A8-0555CEA2962D}" destId="{C319074D-5CA2-EE4E-9134-8C0FDB072440}" srcOrd="0" destOrd="0" presId="urn:microsoft.com/office/officeart/2005/8/layout/cycle2"/>
    <dgm:cxn modelId="{63BB7C18-E3B2-E549-8356-949840F5EA2C}" type="presOf" srcId="{D4DA1086-2204-5741-9F16-747C76F03AA6}" destId="{123A0E10-CAAE-3445-9603-E10E242C7464}" srcOrd="0" destOrd="0" presId="urn:microsoft.com/office/officeart/2005/8/layout/cycle2"/>
    <dgm:cxn modelId="{13442B1D-CAE5-C448-B801-05844B48D092}" type="presOf" srcId="{817D66E6-6487-DF42-9CE8-700A1B632D65}" destId="{69437270-5E26-7F4D-B332-36606B382F19}" srcOrd="0" destOrd="0" presId="urn:microsoft.com/office/officeart/2005/8/layout/cycle2"/>
    <dgm:cxn modelId="{B593A123-745E-5F42-BAD2-B06A27B8A7DC}" type="presOf" srcId="{CC1469F3-5354-E84C-8E19-E9686963B602}" destId="{50F5A5CC-707A-3148-9373-80E0A4A75DC7}" srcOrd="0" destOrd="0" presId="urn:microsoft.com/office/officeart/2005/8/layout/cycle2"/>
    <dgm:cxn modelId="{0B523452-41DA-CA4D-A08B-2B7B24FE52EA}" srcId="{5A08548F-9841-564A-93C4-663C3D5D8B75}" destId="{00CE7A48-1373-1F4B-862C-297D40BE2A75}" srcOrd="0" destOrd="0" parTransId="{47CDC99A-3FBF-0247-99DF-77A16702868B}" sibTransId="{817D66E6-6487-DF42-9CE8-700A1B632D65}"/>
    <dgm:cxn modelId="{808BB155-FDF5-B348-8EBC-19766793F5E1}" type="presOf" srcId="{E9B9152E-C10D-374F-91D7-F4CE54DDA357}" destId="{63B741D8-DEB4-BC4B-828B-088E1A36FE86}" srcOrd="1" destOrd="0" presId="urn:microsoft.com/office/officeart/2005/8/layout/cycle2"/>
    <dgm:cxn modelId="{8DB30D5B-4EF3-4348-8157-3FDCF12A0D34}" srcId="{5A08548F-9841-564A-93C4-663C3D5D8B75}" destId="{4DAE8D78-18CB-4B4E-848C-98C50961F81C}" srcOrd="3" destOrd="0" parTransId="{16BABAF7-402C-9D45-B1AB-47C2FB1CA6F7}" sibTransId="{CC1469F3-5354-E84C-8E19-E9686963B602}"/>
    <dgm:cxn modelId="{CF52A16B-5A43-BB4D-AF7E-FCC0059A8E27}" type="presOf" srcId="{817D66E6-6487-DF42-9CE8-700A1B632D65}" destId="{B690D42D-FD92-BB46-9B1D-B7CC59E48809}" srcOrd="1" destOrd="0" presId="urn:microsoft.com/office/officeart/2005/8/layout/cycle2"/>
    <dgm:cxn modelId="{15DABE9D-E91B-004D-AC37-9620EA875E2D}" srcId="{5A08548F-9841-564A-93C4-663C3D5D8B75}" destId="{D4DA1086-2204-5741-9F16-747C76F03AA6}" srcOrd="1" destOrd="0" parTransId="{F21A22D0-2BF2-9D44-A2F0-6D19A42E8F8C}" sibTransId="{AA952298-5D2E-8C47-B3A8-0555CEA2962D}"/>
    <dgm:cxn modelId="{981C89BA-4A06-D54F-91C9-29BC67A430B3}" type="presOf" srcId="{CC1469F3-5354-E84C-8E19-E9686963B602}" destId="{F82A9696-F7E9-1540-8C55-02147FF6EF96}" srcOrd="1" destOrd="0" presId="urn:microsoft.com/office/officeart/2005/8/layout/cycle2"/>
    <dgm:cxn modelId="{452513BC-4083-2D40-94CB-4CDA114541AF}" type="presOf" srcId="{4DAE8D78-18CB-4B4E-848C-98C50961F81C}" destId="{58A5A200-5369-2A4B-B791-0BD94BA2A573}" srcOrd="0" destOrd="0" presId="urn:microsoft.com/office/officeart/2005/8/layout/cycle2"/>
    <dgm:cxn modelId="{F38DA4D8-6830-2C4E-832E-D482BE594BAA}" type="presOf" srcId="{5A08548F-9841-564A-93C4-663C3D5D8B75}" destId="{10C6E1BB-B8FC-0447-A294-35571C1A3441}" srcOrd="0" destOrd="0" presId="urn:microsoft.com/office/officeart/2005/8/layout/cycle2"/>
    <dgm:cxn modelId="{A5D5FFE4-884F-BD4E-8B80-80AA97B7FE21}" srcId="{5A08548F-9841-564A-93C4-663C3D5D8B75}" destId="{1AD55F15-0423-064F-B942-F1C8D213B165}" srcOrd="2" destOrd="0" parTransId="{493BCD0C-0F50-604B-9BF0-6371AC70F0A5}" sibTransId="{E9B9152E-C10D-374F-91D7-F4CE54DDA357}"/>
    <dgm:cxn modelId="{8105C7E5-C796-834D-966F-74046F5A18FC}" type="presOf" srcId="{AA952298-5D2E-8C47-B3A8-0555CEA2962D}" destId="{9769C9C9-3CB9-874D-969E-8F107233CF0C}" srcOrd="1" destOrd="0" presId="urn:microsoft.com/office/officeart/2005/8/layout/cycle2"/>
    <dgm:cxn modelId="{CDADBEE7-ED05-FF47-ABD5-A5C69E4E41D4}" type="presOf" srcId="{E9B9152E-C10D-374F-91D7-F4CE54DDA357}" destId="{8DD7396C-8D4B-7D42-9F1E-B76E6244A2A5}" srcOrd="0" destOrd="0" presId="urn:microsoft.com/office/officeart/2005/8/layout/cycle2"/>
    <dgm:cxn modelId="{A2BF24FB-4D57-8D42-A65D-4F3D4285FE25}" type="presOf" srcId="{00CE7A48-1373-1F4B-862C-297D40BE2A75}" destId="{77F173EE-80F6-3343-AEB6-96C7D6BE7B06}" srcOrd="0" destOrd="0" presId="urn:microsoft.com/office/officeart/2005/8/layout/cycle2"/>
    <dgm:cxn modelId="{DB2DE94F-08D7-2140-8962-B2E880133405}" type="presParOf" srcId="{10C6E1BB-B8FC-0447-A294-35571C1A3441}" destId="{77F173EE-80F6-3343-AEB6-96C7D6BE7B06}" srcOrd="0" destOrd="0" presId="urn:microsoft.com/office/officeart/2005/8/layout/cycle2"/>
    <dgm:cxn modelId="{B26680D9-A899-C948-9D77-ADD6FBD41B2A}" type="presParOf" srcId="{10C6E1BB-B8FC-0447-A294-35571C1A3441}" destId="{69437270-5E26-7F4D-B332-36606B382F19}" srcOrd="1" destOrd="0" presId="urn:microsoft.com/office/officeart/2005/8/layout/cycle2"/>
    <dgm:cxn modelId="{655D4EDF-AC05-D746-B91E-725AB4CCBB4F}" type="presParOf" srcId="{69437270-5E26-7F4D-B332-36606B382F19}" destId="{B690D42D-FD92-BB46-9B1D-B7CC59E48809}" srcOrd="0" destOrd="0" presId="urn:microsoft.com/office/officeart/2005/8/layout/cycle2"/>
    <dgm:cxn modelId="{28C5E506-03E1-BE4A-BDE4-D1F2E8571CD3}" type="presParOf" srcId="{10C6E1BB-B8FC-0447-A294-35571C1A3441}" destId="{123A0E10-CAAE-3445-9603-E10E242C7464}" srcOrd="2" destOrd="0" presId="urn:microsoft.com/office/officeart/2005/8/layout/cycle2"/>
    <dgm:cxn modelId="{C7CDB12B-FD32-DB41-8B95-58E836790092}" type="presParOf" srcId="{10C6E1BB-B8FC-0447-A294-35571C1A3441}" destId="{C319074D-5CA2-EE4E-9134-8C0FDB072440}" srcOrd="3" destOrd="0" presId="urn:microsoft.com/office/officeart/2005/8/layout/cycle2"/>
    <dgm:cxn modelId="{6FCF3B37-515D-7440-8587-0B95A5037A87}" type="presParOf" srcId="{C319074D-5CA2-EE4E-9134-8C0FDB072440}" destId="{9769C9C9-3CB9-874D-969E-8F107233CF0C}" srcOrd="0" destOrd="0" presId="urn:microsoft.com/office/officeart/2005/8/layout/cycle2"/>
    <dgm:cxn modelId="{C291C437-219B-BF4B-B2CB-DA4FEBD03BE3}" type="presParOf" srcId="{10C6E1BB-B8FC-0447-A294-35571C1A3441}" destId="{69E8561F-7402-8D4A-A045-40ACE42476D0}" srcOrd="4" destOrd="0" presId="urn:microsoft.com/office/officeart/2005/8/layout/cycle2"/>
    <dgm:cxn modelId="{32FE2C03-59A2-3B4F-94E0-BC089A58478F}" type="presParOf" srcId="{10C6E1BB-B8FC-0447-A294-35571C1A3441}" destId="{8DD7396C-8D4B-7D42-9F1E-B76E6244A2A5}" srcOrd="5" destOrd="0" presId="urn:microsoft.com/office/officeart/2005/8/layout/cycle2"/>
    <dgm:cxn modelId="{9A3BB62C-3855-8342-B3DD-904956696C96}" type="presParOf" srcId="{8DD7396C-8D4B-7D42-9F1E-B76E6244A2A5}" destId="{63B741D8-DEB4-BC4B-828B-088E1A36FE86}" srcOrd="0" destOrd="0" presId="urn:microsoft.com/office/officeart/2005/8/layout/cycle2"/>
    <dgm:cxn modelId="{4BE69E3A-DA6C-A94C-92AA-DD71D435652B}" type="presParOf" srcId="{10C6E1BB-B8FC-0447-A294-35571C1A3441}" destId="{58A5A200-5369-2A4B-B791-0BD94BA2A573}" srcOrd="6" destOrd="0" presId="urn:microsoft.com/office/officeart/2005/8/layout/cycle2"/>
    <dgm:cxn modelId="{1FF3650C-6F36-E041-92FC-5E5513621569}" type="presParOf" srcId="{10C6E1BB-B8FC-0447-A294-35571C1A3441}" destId="{50F5A5CC-707A-3148-9373-80E0A4A75DC7}" srcOrd="7" destOrd="0" presId="urn:microsoft.com/office/officeart/2005/8/layout/cycle2"/>
    <dgm:cxn modelId="{0B30F067-8C2F-1645-B78A-53EACE5F40AD}" type="presParOf" srcId="{50F5A5CC-707A-3148-9373-80E0A4A75DC7}" destId="{F82A9696-F7E9-1540-8C55-02147FF6EF9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4FC85-EB48-6547-A4AC-B06FA8D55A1B}"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GB"/>
        </a:p>
      </dgm:t>
    </dgm:pt>
    <dgm:pt modelId="{8EBAABC1-3F7B-3A4F-B1C3-C2A4D9BDCFF8}">
      <dgm:prSet/>
      <dgm:spPr/>
      <dgm:t>
        <a:bodyPr/>
        <a:lstStyle/>
        <a:p>
          <a:r>
            <a:rPr lang="en-IE" b="1" i="0"/>
            <a:t>Environmental:</a:t>
          </a:r>
          <a:endParaRPr lang="en-IE"/>
        </a:p>
      </dgm:t>
    </dgm:pt>
    <dgm:pt modelId="{0E6F0D67-532D-2548-BFD7-24121CD96D51}" type="parTrans" cxnId="{872B48BA-7CB5-7145-8F75-1CD8BF586813}">
      <dgm:prSet/>
      <dgm:spPr/>
      <dgm:t>
        <a:bodyPr/>
        <a:lstStyle/>
        <a:p>
          <a:endParaRPr lang="en-GB"/>
        </a:p>
      </dgm:t>
    </dgm:pt>
    <dgm:pt modelId="{3B0E9745-2605-DF42-B959-F335A7F6BEBB}" type="sibTrans" cxnId="{872B48BA-7CB5-7145-8F75-1CD8BF586813}">
      <dgm:prSet/>
      <dgm:spPr/>
      <dgm:t>
        <a:bodyPr/>
        <a:lstStyle/>
        <a:p>
          <a:endParaRPr lang="en-GB"/>
        </a:p>
      </dgm:t>
    </dgm:pt>
    <dgm:pt modelId="{80087ABD-FE6D-D54B-BB41-9E33BC789857}">
      <dgm:prSet/>
      <dgm:spPr/>
      <dgm:t>
        <a:bodyPr/>
        <a:lstStyle/>
        <a:p>
          <a:r>
            <a:rPr lang="en-IE" b="0" i="0"/>
            <a:t>Reduced flooding</a:t>
          </a:r>
          <a:endParaRPr lang="en-IE"/>
        </a:p>
      </dgm:t>
    </dgm:pt>
    <dgm:pt modelId="{4051141B-9BD8-ED42-816D-AA152DAC0BB0}" type="parTrans" cxnId="{394BD194-88C3-5746-8A51-39203DDE2EBE}">
      <dgm:prSet/>
      <dgm:spPr/>
      <dgm:t>
        <a:bodyPr/>
        <a:lstStyle/>
        <a:p>
          <a:endParaRPr lang="en-GB"/>
        </a:p>
      </dgm:t>
    </dgm:pt>
    <dgm:pt modelId="{A6E27AB3-FF34-2948-BC4B-F89AAE14074C}" type="sibTrans" cxnId="{394BD194-88C3-5746-8A51-39203DDE2EBE}">
      <dgm:prSet/>
      <dgm:spPr/>
      <dgm:t>
        <a:bodyPr/>
        <a:lstStyle/>
        <a:p>
          <a:endParaRPr lang="en-GB"/>
        </a:p>
      </dgm:t>
    </dgm:pt>
    <dgm:pt modelId="{916CACF9-AFAB-7843-B766-6C4C0B7A699A}">
      <dgm:prSet/>
      <dgm:spPr/>
      <dgm:t>
        <a:bodyPr/>
        <a:lstStyle/>
        <a:p>
          <a:r>
            <a:rPr lang="en-IE" b="0" i="0"/>
            <a:t>Improved water quality</a:t>
          </a:r>
          <a:endParaRPr lang="en-IE"/>
        </a:p>
      </dgm:t>
    </dgm:pt>
    <dgm:pt modelId="{75AEB820-5458-D24F-A790-87074E4C7183}" type="parTrans" cxnId="{8E75E2F5-2AC2-E540-AF28-071D75C87541}">
      <dgm:prSet/>
      <dgm:spPr/>
      <dgm:t>
        <a:bodyPr/>
        <a:lstStyle/>
        <a:p>
          <a:endParaRPr lang="en-GB"/>
        </a:p>
      </dgm:t>
    </dgm:pt>
    <dgm:pt modelId="{343E36E9-8F75-B742-8AD5-C26164D95D8C}" type="sibTrans" cxnId="{8E75E2F5-2AC2-E540-AF28-071D75C87541}">
      <dgm:prSet/>
      <dgm:spPr/>
      <dgm:t>
        <a:bodyPr/>
        <a:lstStyle/>
        <a:p>
          <a:endParaRPr lang="en-GB"/>
        </a:p>
      </dgm:t>
    </dgm:pt>
    <dgm:pt modelId="{E7885E58-85C3-814D-9FE4-3111F93C72C5}">
      <dgm:prSet/>
      <dgm:spPr/>
      <dgm:t>
        <a:bodyPr/>
        <a:lstStyle/>
        <a:p>
          <a:r>
            <a:rPr lang="en-IE" b="0" i="0"/>
            <a:t>Increased green spaces</a:t>
          </a:r>
          <a:endParaRPr lang="en-IE"/>
        </a:p>
      </dgm:t>
    </dgm:pt>
    <dgm:pt modelId="{E71A7C75-18D6-E246-8773-52D87A6E5FFA}" type="parTrans" cxnId="{E7E9959A-771E-9F42-8A1B-F912BA02A177}">
      <dgm:prSet/>
      <dgm:spPr/>
      <dgm:t>
        <a:bodyPr/>
        <a:lstStyle/>
        <a:p>
          <a:endParaRPr lang="en-GB"/>
        </a:p>
      </dgm:t>
    </dgm:pt>
    <dgm:pt modelId="{284B3968-8392-EB47-8E55-CCC41694E33B}" type="sibTrans" cxnId="{E7E9959A-771E-9F42-8A1B-F912BA02A177}">
      <dgm:prSet/>
      <dgm:spPr/>
      <dgm:t>
        <a:bodyPr/>
        <a:lstStyle/>
        <a:p>
          <a:endParaRPr lang="en-GB"/>
        </a:p>
      </dgm:t>
    </dgm:pt>
    <dgm:pt modelId="{AC6888E2-23D0-6E48-B5B4-FA0B5CA5301E}">
      <dgm:prSet/>
      <dgm:spPr/>
      <dgm:t>
        <a:bodyPr/>
        <a:lstStyle/>
        <a:p>
          <a:r>
            <a:rPr lang="en-IE" b="1" i="0"/>
            <a:t>Social:</a:t>
          </a:r>
          <a:endParaRPr lang="en-IE"/>
        </a:p>
      </dgm:t>
    </dgm:pt>
    <dgm:pt modelId="{37684A58-7CF1-2B40-9A59-0B9EFE19728E}" type="parTrans" cxnId="{430BA591-C0E3-2843-B2BB-1D82BDB7462D}">
      <dgm:prSet/>
      <dgm:spPr/>
      <dgm:t>
        <a:bodyPr/>
        <a:lstStyle/>
        <a:p>
          <a:endParaRPr lang="en-GB"/>
        </a:p>
      </dgm:t>
    </dgm:pt>
    <dgm:pt modelId="{B981B566-780A-D14F-BAD7-45393D1D7614}" type="sibTrans" cxnId="{430BA591-C0E3-2843-B2BB-1D82BDB7462D}">
      <dgm:prSet/>
      <dgm:spPr/>
      <dgm:t>
        <a:bodyPr/>
        <a:lstStyle/>
        <a:p>
          <a:endParaRPr lang="en-GB"/>
        </a:p>
      </dgm:t>
    </dgm:pt>
    <dgm:pt modelId="{215AC29C-2C28-3E44-A3DF-7DA26F399F1F}">
      <dgm:prSet/>
      <dgm:spPr/>
      <dgm:t>
        <a:bodyPr/>
        <a:lstStyle/>
        <a:p>
          <a:r>
            <a:rPr lang="en-IE" b="0" i="0"/>
            <a:t>Enhanced urban aesthetics</a:t>
          </a:r>
          <a:endParaRPr lang="en-IE"/>
        </a:p>
      </dgm:t>
    </dgm:pt>
    <dgm:pt modelId="{401294D1-FB74-324A-A147-5069D071FAE6}" type="parTrans" cxnId="{24E14988-898B-1A42-9A25-5306F97E23DE}">
      <dgm:prSet/>
      <dgm:spPr/>
      <dgm:t>
        <a:bodyPr/>
        <a:lstStyle/>
        <a:p>
          <a:endParaRPr lang="en-GB"/>
        </a:p>
      </dgm:t>
    </dgm:pt>
    <dgm:pt modelId="{1BB6F340-37CE-844D-B4A5-8555BD050264}" type="sibTrans" cxnId="{24E14988-898B-1A42-9A25-5306F97E23DE}">
      <dgm:prSet/>
      <dgm:spPr/>
      <dgm:t>
        <a:bodyPr/>
        <a:lstStyle/>
        <a:p>
          <a:endParaRPr lang="en-GB"/>
        </a:p>
      </dgm:t>
    </dgm:pt>
    <dgm:pt modelId="{E2C337D0-5377-8C4C-B4DD-45462FDA786F}">
      <dgm:prSet/>
      <dgm:spPr/>
      <dgm:t>
        <a:bodyPr/>
        <a:lstStyle/>
        <a:p>
          <a:r>
            <a:rPr lang="en-IE" b="0" i="0"/>
            <a:t>Improved mental health</a:t>
          </a:r>
          <a:endParaRPr lang="en-IE"/>
        </a:p>
      </dgm:t>
    </dgm:pt>
    <dgm:pt modelId="{7124DEDD-EBE4-6B49-921C-5D18DD715573}" type="parTrans" cxnId="{76ED4166-6890-DB4D-802D-87188B56E634}">
      <dgm:prSet/>
      <dgm:spPr/>
      <dgm:t>
        <a:bodyPr/>
        <a:lstStyle/>
        <a:p>
          <a:endParaRPr lang="en-GB"/>
        </a:p>
      </dgm:t>
    </dgm:pt>
    <dgm:pt modelId="{269EC887-B840-8148-BD62-9FC3335272BF}" type="sibTrans" cxnId="{76ED4166-6890-DB4D-802D-87188B56E634}">
      <dgm:prSet/>
      <dgm:spPr/>
      <dgm:t>
        <a:bodyPr/>
        <a:lstStyle/>
        <a:p>
          <a:endParaRPr lang="en-GB"/>
        </a:p>
      </dgm:t>
    </dgm:pt>
    <dgm:pt modelId="{DC500A03-A4B8-C748-9853-3A7D1674E548}">
      <dgm:prSet/>
      <dgm:spPr/>
      <dgm:t>
        <a:bodyPr/>
        <a:lstStyle/>
        <a:p>
          <a:r>
            <a:rPr lang="en-IE" b="0" i="0"/>
            <a:t>Community engagement</a:t>
          </a:r>
          <a:endParaRPr lang="en-IE"/>
        </a:p>
      </dgm:t>
    </dgm:pt>
    <dgm:pt modelId="{1977DCCB-F755-CE42-B55D-80571905DEE7}" type="parTrans" cxnId="{75230DE8-C571-0948-9B85-5C4D9EA0F01E}">
      <dgm:prSet/>
      <dgm:spPr/>
      <dgm:t>
        <a:bodyPr/>
        <a:lstStyle/>
        <a:p>
          <a:endParaRPr lang="en-GB"/>
        </a:p>
      </dgm:t>
    </dgm:pt>
    <dgm:pt modelId="{6A0CFFE7-2BDA-FA48-857D-0ECB8FAE5777}" type="sibTrans" cxnId="{75230DE8-C571-0948-9B85-5C4D9EA0F01E}">
      <dgm:prSet/>
      <dgm:spPr/>
      <dgm:t>
        <a:bodyPr/>
        <a:lstStyle/>
        <a:p>
          <a:endParaRPr lang="en-GB"/>
        </a:p>
      </dgm:t>
    </dgm:pt>
    <dgm:pt modelId="{E651A7CD-DC01-9B42-86A8-0538CAA0F943}">
      <dgm:prSet/>
      <dgm:spPr/>
      <dgm:t>
        <a:bodyPr/>
        <a:lstStyle/>
        <a:p>
          <a:r>
            <a:rPr lang="en-IE" b="1" i="0"/>
            <a:t>Economic:</a:t>
          </a:r>
          <a:endParaRPr lang="en-IE"/>
        </a:p>
      </dgm:t>
    </dgm:pt>
    <dgm:pt modelId="{EBE08BB9-CBF9-954A-B568-7E7485A1C3C0}" type="parTrans" cxnId="{94C3CD6D-DA32-054D-BE8B-7003D68E730E}">
      <dgm:prSet/>
      <dgm:spPr/>
      <dgm:t>
        <a:bodyPr/>
        <a:lstStyle/>
        <a:p>
          <a:endParaRPr lang="en-GB"/>
        </a:p>
      </dgm:t>
    </dgm:pt>
    <dgm:pt modelId="{AA8952B3-EB1F-2E48-B741-0DBFB53F29D8}" type="sibTrans" cxnId="{94C3CD6D-DA32-054D-BE8B-7003D68E730E}">
      <dgm:prSet/>
      <dgm:spPr/>
      <dgm:t>
        <a:bodyPr/>
        <a:lstStyle/>
        <a:p>
          <a:endParaRPr lang="en-GB"/>
        </a:p>
      </dgm:t>
    </dgm:pt>
    <dgm:pt modelId="{A16F904F-D8EC-CD40-8F94-FD53D74484EC}">
      <dgm:prSet/>
      <dgm:spPr/>
      <dgm:t>
        <a:bodyPr/>
        <a:lstStyle/>
        <a:p>
          <a:r>
            <a:rPr lang="en-IE" b="0" i="0"/>
            <a:t>Cost-effective water management</a:t>
          </a:r>
          <a:endParaRPr lang="en-IE"/>
        </a:p>
      </dgm:t>
    </dgm:pt>
    <dgm:pt modelId="{5BB4BFCC-6A3F-9C4B-9939-FAA9F374D339}" type="parTrans" cxnId="{CAFD6857-BBEA-3948-8EBF-9CBEAFA4E4CE}">
      <dgm:prSet/>
      <dgm:spPr/>
      <dgm:t>
        <a:bodyPr/>
        <a:lstStyle/>
        <a:p>
          <a:endParaRPr lang="en-GB"/>
        </a:p>
      </dgm:t>
    </dgm:pt>
    <dgm:pt modelId="{62E51B57-EA29-4A49-8497-51811EBA05BE}" type="sibTrans" cxnId="{CAFD6857-BBEA-3948-8EBF-9CBEAFA4E4CE}">
      <dgm:prSet/>
      <dgm:spPr/>
      <dgm:t>
        <a:bodyPr/>
        <a:lstStyle/>
        <a:p>
          <a:endParaRPr lang="en-GB"/>
        </a:p>
      </dgm:t>
    </dgm:pt>
    <dgm:pt modelId="{731D1C09-A0B1-E648-ABD6-A02FA2C9DFCE}">
      <dgm:prSet/>
      <dgm:spPr/>
      <dgm:t>
        <a:bodyPr/>
        <a:lstStyle/>
        <a:p>
          <a:r>
            <a:rPr lang="en-IE" b="0" i="0" dirty="0"/>
            <a:t>Increased property values</a:t>
          </a:r>
          <a:endParaRPr lang="en-IE" dirty="0"/>
        </a:p>
      </dgm:t>
    </dgm:pt>
    <dgm:pt modelId="{9DAA8562-F8F1-8048-91C9-842151CEC3A5}" type="parTrans" cxnId="{2E666808-7110-7546-B810-49CA121D1C94}">
      <dgm:prSet/>
      <dgm:spPr/>
      <dgm:t>
        <a:bodyPr/>
        <a:lstStyle/>
        <a:p>
          <a:endParaRPr lang="en-GB"/>
        </a:p>
      </dgm:t>
    </dgm:pt>
    <dgm:pt modelId="{84686BF9-3BFF-8C4C-8ABF-7F36A7DBBA84}" type="sibTrans" cxnId="{2E666808-7110-7546-B810-49CA121D1C94}">
      <dgm:prSet/>
      <dgm:spPr/>
      <dgm:t>
        <a:bodyPr/>
        <a:lstStyle/>
        <a:p>
          <a:endParaRPr lang="en-GB"/>
        </a:p>
      </dgm:t>
    </dgm:pt>
    <dgm:pt modelId="{A916664E-F3C8-1848-8021-8C5AAFD4FBE8}" type="pres">
      <dgm:prSet presAssocID="{DE34FC85-EB48-6547-A4AC-B06FA8D55A1B}" presName="Name0" presStyleCnt="0">
        <dgm:presLayoutVars>
          <dgm:dir/>
          <dgm:animLvl val="lvl"/>
          <dgm:resizeHandles val="exact"/>
        </dgm:presLayoutVars>
      </dgm:prSet>
      <dgm:spPr/>
    </dgm:pt>
    <dgm:pt modelId="{98B64944-84A0-4B43-8123-7DA2DE01A2E3}" type="pres">
      <dgm:prSet presAssocID="{8EBAABC1-3F7B-3A4F-B1C3-C2A4D9BDCFF8}" presName="composite" presStyleCnt="0"/>
      <dgm:spPr/>
    </dgm:pt>
    <dgm:pt modelId="{7F51787E-F4E3-A142-8024-46AA6A4A13FD}" type="pres">
      <dgm:prSet presAssocID="{8EBAABC1-3F7B-3A4F-B1C3-C2A4D9BDCFF8}" presName="parTx" presStyleLbl="alignNode1" presStyleIdx="0" presStyleCnt="3">
        <dgm:presLayoutVars>
          <dgm:chMax val="0"/>
          <dgm:chPref val="0"/>
          <dgm:bulletEnabled val="1"/>
        </dgm:presLayoutVars>
      </dgm:prSet>
      <dgm:spPr/>
    </dgm:pt>
    <dgm:pt modelId="{C09110B8-99C0-494F-9730-7C50B8839BFD}" type="pres">
      <dgm:prSet presAssocID="{8EBAABC1-3F7B-3A4F-B1C3-C2A4D9BDCFF8}" presName="desTx" presStyleLbl="alignAccFollowNode1" presStyleIdx="0" presStyleCnt="3">
        <dgm:presLayoutVars>
          <dgm:bulletEnabled val="1"/>
        </dgm:presLayoutVars>
      </dgm:prSet>
      <dgm:spPr/>
    </dgm:pt>
    <dgm:pt modelId="{87BAAAC7-B485-5648-BFD1-4A5404911F21}" type="pres">
      <dgm:prSet presAssocID="{3B0E9745-2605-DF42-B959-F335A7F6BEBB}" presName="space" presStyleCnt="0"/>
      <dgm:spPr/>
    </dgm:pt>
    <dgm:pt modelId="{BC17F98F-A250-AD4D-A8E2-5A45DF2C9FD0}" type="pres">
      <dgm:prSet presAssocID="{AC6888E2-23D0-6E48-B5B4-FA0B5CA5301E}" presName="composite" presStyleCnt="0"/>
      <dgm:spPr/>
    </dgm:pt>
    <dgm:pt modelId="{F42DD399-3114-2A4B-BBF0-5C3B90DA1029}" type="pres">
      <dgm:prSet presAssocID="{AC6888E2-23D0-6E48-B5B4-FA0B5CA5301E}" presName="parTx" presStyleLbl="alignNode1" presStyleIdx="1" presStyleCnt="3">
        <dgm:presLayoutVars>
          <dgm:chMax val="0"/>
          <dgm:chPref val="0"/>
          <dgm:bulletEnabled val="1"/>
        </dgm:presLayoutVars>
      </dgm:prSet>
      <dgm:spPr/>
    </dgm:pt>
    <dgm:pt modelId="{54E46423-3641-024B-93E3-1E4742BA6C37}" type="pres">
      <dgm:prSet presAssocID="{AC6888E2-23D0-6E48-B5B4-FA0B5CA5301E}" presName="desTx" presStyleLbl="alignAccFollowNode1" presStyleIdx="1" presStyleCnt="3">
        <dgm:presLayoutVars>
          <dgm:bulletEnabled val="1"/>
        </dgm:presLayoutVars>
      </dgm:prSet>
      <dgm:spPr/>
    </dgm:pt>
    <dgm:pt modelId="{D6176136-66DC-4A4A-9E5A-F6F4806668A9}" type="pres">
      <dgm:prSet presAssocID="{B981B566-780A-D14F-BAD7-45393D1D7614}" presName="space" presStyleCnt="0"/>
      <dgm:spPr/>
    </dgm:pt>
    <dgm:pt modelId="{83B7B1D2-BC51-C44B-8301-7A475AB09AFD}" type="pres">
      <dgm:prSet presAssocID="{E651A7CD-DC01-9B42-86A8-0538CAA0F943}" presName="composite" presStyleCnt="0"/>
      <dgm:spPr/>
    </dgm:pt>
    <dgm:pt modelId="{729878F6-EBFF-7C4A-B38A-7A5D8109E243}" type="pres">
      <dgm:prSet presAssocID="{E651A7CD-DC01-9B42-86A8-0538CAA0F943}" presName="parTx" presStyleLbl="alignNode1" presStyleIdx="2" presStyleCnt="3">
        <dgm:presLayoutVars>
          <dgm:chMax val="0"/>
          <dgm:chPref val="0"/>
          <dgm:bulletEnabled val="1"/>
        </dgm:presLayoutVars>
      </dgm:prSet>
      <dgm:spPr/>
    </dgm:pt>
    <dgm:pt modelId="{D8BAF9BD-336E-9E45-9524-3F9CE633382B}" type="pres">
      <dgm:prSet presAssocID="{E651A7CD-DC01-9B42-86A8-0538CAA0F943}" presName="desTx" presStyleLbl="alignAccFollowNode1" presStyleIdx="2" presStyleCnt="3">
        <dgm:presLayoutVars>
          <dgm:bulletEnabled val="1"/>
        </dgm:presLayoutVars>
      </dgm:prSet>
      <dgm:spPr/>
    </dgm:pt>
  </dgm:ptLst>
  <dgm:cxnLst>
    <dgm:cxn modelId="{2E666808-7110-7546-B810-49CA121D1C94}" srcId="{E651A7CD-DC01-9B42-86A8-0538CAA0F943}" destId="{731D1C09-A0B1-E648-ABD6-A02FA2C9DFCE}" srcOrd="1" destOrd="0" parTransId="{9DAA8562-F8F1-8048-91C9-842151CEC3A5}" sibTransId="{84686BF9-3BFF-8C4C-8ABF-7F36A7DBBA84}"/>
    <dgm:cxn modelId="{612BAF1C-9A2F-374C-9F20-6D79A217A27C}" type="presOf" srcId="{E2C337D0-5377-8C4C-B4DD-45462FDA786F}" destId="{54E46423-3641-024B-93E3-1E4742BA6C37}" srcOrd="0" destOrd="1" presId="urn:microsoft.com/office/officeart/2005/8/layout/hList1"/>
    <dgm:cxn modelId="{58B3DF25-33EE-D743-837C-E1B3802DF9EA}" type="presOf" srcId="{916CACF9-AFAB-7843-B766-6C4C0B7A699A}" destId="{C09110B8-99C0-494F-9730-7C50B8839BFD}" srcOrd="0" destOrd="1" presId="urn:microsoft.com/office/officeart/2005/8/layout/hList1"/>
    <dgm:cxn modelId="{67C5F128-42AA-F340-A391-59093A36B23C}" type="presOf" srcId="{731D1C09-A0B1-E648-ABD6-A02FA2C9DFCE}" destId="{D8BAF9BD-336E-9E45-9524-3F9CE633382B}" srcOrd="0" destOrd="1" presId="urn:microsoft.com/office/officeart/2005/8/layout/hList1"/>
    <dgm:cxn modelId="{8E3F8031-062E-504B-8DD7-CFD457AE02DC}" type="presOf" srcId="{8EBAABC1-3F7B-3A4F-B1C3-C2A4D9BDCFF8}" destId="{7F51787E-F4E3-A142-8024-46AA6A4A13FD}" srcOrd="0" destOrd="0" presId="urn:microsoft.com/office/officeart/2005/8/layout/hList1"/>
    <dgm:cxn modelId="{E1D1703F-5907-D641-AFD7-B077DBEAB472}" type="presOf" srcId="{A16F904F-D8EC-CD40-8F94-FD53D74484EC}" destId="{D8BAF9BD-336E-9E45-9524-3F9CE633382B}" srcOrd="0" destOrd="0" presId="urn:microsoft.com/office/officeart/2005/8/layout/hList1"/>
    <dgm:cxn modelId="{CAFD6857-BBEA-3948-8EBF-9CBEAFA4E4CE}" srcId="{E651A7CD-DC01-9B42-86A8-0538CAA0F943}" destId="{A16F904F-D8EC-CD40-8F94-FD53D74484EC}" srcOrd="0" destOrd="0" parTransId="{5BB4BFCC-6A3F-9C4B-9939-FAA9F374D339}" sibTransId="{62E51B57-EA29-4A49-8497-51811EBA05BE}"/>
    <dgm:cxn modelId="{D22D5D5E-3C8F-F64A-A4FC-C2D6943BB1F1}" type="presOf" srcId="{215AC29C-2C28-3E44-A3DF-7DA26F399F1F}" destId="{54E46423-3641-024B-93E3-1E4742BA6C37}" srcOrd="0" destOrd="0" presId="urn:microsoft.com/office/officeart/2005/8/layout/hList1"/>
    <dgm:cxn modelId="{A465A062-C688-D54C-9909-381898A87400}" type="presOf" srcId="{AC6888E2-23D0-6E48-B5B4-FA0B5CA5301E}" destId="{F42DD399-3114-2A4B-BBF0-5C3B90DA1029}" srcOrd="0" destOrd="0" presId="urn:microsoft.com/office/officeart/2005/8/layout/hList1"/>
    <dgm:cxn modelId="{76ED4166-6890-DB4D-802D-87188B56E634}" srcId="{AC6888E2-23D0-6E48-B5B4-FA0B5CA5301E}" destId="{E2C337D0-5377-8C4C-B4DD-45462FDA786F}" srcOrd="1" destOrd="0" parTransId="{7124DEDD-EBE4-6B49-921C-5D18DD715573}" sibTransId="{269EC887-B840-8148-BD62-9FC3335272BF}"/>
    <dgm:cxn modelId="{94C3CD6D-DA32-054D-BE8B-7003D68E730E}" srcId="{DE34FC85-EB48-6547-A4AC-B06FA8D55A1B}" destId="{E651A7CD-DC01-9B42-86A8-0538CAA0F943}" srcOrd="2" destOrd="0" parTransId="{EBE08BB9-CBF9-954A-B568-7E7485A1C3C0}" sibTransId="{AA8952B3-EB1F-2E48-B741-0DBFB53F29D8}"/>
    <dgm:cxn modelId="{6DFF9883-3283-124D-A95B-5B9D31897371}" type="presOf" srcId="{E7885E58-85C3-814D-9FE4-3111F93C72C5}" destId="{C09110B8-99C0-494F-9730-7C50B8839BFD}" srcOrd="0" destOrd="2" presId="urn:microsoft.com/office/officeart/2005/8/layout/hList1"/>
    <dgm:cxn modelId="{24E14988-898B-1A42-9A25-5306F97E23DE}" srcId="{AC6888E2-23D0-6E48-B5B4-FA0B5CA5301E}" destId="{215AC29C-2C28-3E44-A3DF-7DA26F399F1F}" srcOrd="0" destOrd="0" parTransId="{401294D1-FB74-324A-A147-5069D071FAE6}" sibTransId="{1BB6F340-37CE-844D-B4A5-8555BD050264}"/>
    <dgm:cxn modelId="{9AA39488-BDFD-A248-A95D-567B9DA5D844}" type="presOf" srcId="{80087ABD-FE6D-D54B-BB41-9E33BC789857}" destId="{C09110B8-99C0-494F-9730-7C50B8839BFD}" srcOrd="0" destOrd="0" presId="urn:microsoft.com/office/officeart/2005/8/layout/hList1"/>
    <dgm:cxn modelId="{430BA591-C0E3-2843-B2BB-1D82BDB7462D}" srcId="{DE34FC85-EB48-6547-A4AC-B06FA8D55A1B}" destId="{AC6888E2-23D0-6E48-B5B4-FA0B5CA5301E}" srcOrd="1" destOrd="0" parTransId="{37684A58-7CF1-2B40-9A59-0B9EFE19728E}" sibTransId="{B981B566-780A-D14F-BAD7-45393D1D7614}"/>
    <dgm:cxn modelId="{394BD194-88C3-5746-8A51-39203DDE2EBE}" srcId="{8EBAABC1-3F7B-3A4F-B1C3-C2A4D9BDCFF8}" destId="{80087ABD-FE6D-D54B-BB41-9E33BC789857}" srcOrd="0" destOrd="0" parTransId="{4051141B-9BD8-ED42-816D-AA152DAC0BB0}" sibTransId="{A6E27AB3-FF34-2948-BC4B-F89AAE14074C}"/>
    <dgm:cxn modelId="{8AA5B097-42D6-9A4B-9D17-FBF283732E76}" type="presOf" srcId="{E651A7CD-DC01-9B42-86A8-0538CAA0F943}" destId="{729878F6-EBFF-7C4A-B38A-7A5D8109E243}" srcOrd="0" destOrd="0" presId="urn:microsoft.com/office/officeart/2005/8/layout/hList1"/>
    <dgm:cxn modelId="{E7E9959A-771E-9F42-8A1B-F912BA02A177}" srcId="{8EBAABC1-3F7B-3A4F-B1C3-C2A4D9BDCFF8}" destId="{E7885E58-85C3-814D-9FE4-3111F93C72C5}" srcOrd="2" destOrd="0" parTransId="{E71A7C75-18D6-E246-8773-52D87A6E5FFA}" sibTransId="{284B3968-8392-EB47-8E55-CCC41694E33B}"/>
    <dgm:cxn modelId="{A292EE9A-6725-FA42-8C26-8B217A6485CC}" type="presOf" srcId="{DE34FC85-EB48-6547-A4AC-B06FA8D55A1B}" destId="{A916664E-F3C8-1848-8021-8C5AAFD4FBE8}" srcOrd="0" destOrd="0" presId="urn:microsoft.com/office/officeart/2005/8/layout/hList1"/>
    <dgm:cxn modelId="{872B48BA-7CB5-7145-8F75-1CD8BF586813}" srcId="{DE34FC85-EB48-6547-A4AC-B06FA8D55A1B}" destId="{8EBAABC1-3F7B-3A4F-B1C3-C2A4D9BDCFF8}" srcOrd="0" destOrd="0" parTransId="{0E6F0D67-532D-2548-BFD7-24121CD96D51}" sibTransId="{3B0E9745-2605-DF42-B959-F335A7F6BEBB}"/>
    <dgm:cxn modelId="{75230DE8-C571-0948-9B85-5C4D9EA0F01E}" srcId="{AC6888E2-23D0-6E48-B5B4-FA0B5CA5301E}" destId="{DC500A03-A4B8-C748-9853-3A7D1674E548}" srcOrd="2" destOrd="0" parTransId="{1977DCCB-F755-CE42-B55D-80571905DEE7}" sibTransId="{6A0CFFE7-2BDA-FA48-857D-0ECB8FAE5777}"/>
    <dgm:cxn modelId="{E68F4BE8-434B-4E42-B6E4-F7277ED67D7B}" type="presOf" srcId="{DC500A03-A4B8-C748-9853-3A7D1674E548}" destId="{54E46423-3641-024B-93E3-1E4742BA6C37}" srcOrd="0" destOrd="2" presId="urn:microsoft.com/office/officeart/2005/8/layout/hList1"/>
    <dgm:cxn modelId="{8E75E2F5-2AC2-E540-AF28-071D75C87541}" srcId="{8EBAABC1-3F7B-3A4F-B1C3-C2A4D9BDCFF8}" destId="{916CACF9-AFAB-7843-B766-6C4C0B7A699A}" srcOrd="1" destOrd="0" parTransId="{75AEB820-5458-D24F-A790-87074E4C7183}" sibTransId="{343E36E9-8F75-B742-8AD5-C26164D95D8C}"/>
    <dgm:cxn modelId="{22EF9D0D-3E58-774B-80F9-FEAB242C6732}" type="presParOf" srcId="{A916664E-F3C8-1848-8021-8C5AAFD4FBE8}" destId="{98B64944-84A0-4B43-8123-7DA2DE01A2E3}" srcOrd="0" destOrd="0" presId="urn:microsoft.com/office/officeart/2005/8/layout/hList1"/>
    <dgm:cxn modelId="{740C5C7D-EE48-DC42-B988-3CEC509A5F5A}" type="presParOf" srcId="{98B64944-84A0-4B43-8123-7DA2DE01A2E3}" destId="{7F51787E-F4E3-A142-8024-46AA6A4A13FD}" srcOrd="0" destOrd="0" presId="urn:microsoft.com/office/officeart/2005/8/layout/hList1"/>
    <dgm:cxn modelId="{DC7A9594-1656-4249-A5C6-076C629DD851}" type="presParOf" srcId="{98B64944-84A0-4B43-8123-7DA2DE01A2E3}" destId="{C09110B8-99C0-494F-9730-7C50B8839BFD}" srcOrd="1" destOrd="0" presId="urn:microsoft.com/office/officeart/2005/8/layout/hList1"/>
    <dgm:cxn modelId="{92FFBC8D-7AA6-1D45-8F55-8E26B6E600EB}" type="presParOf" srcId="{A916664E-F3C8-1848-8021-8C5AAFD4FBE8}" destId="{87BAAAC7-B485-5648-BFD1-4A5404911F21}" srcOrd="1" destOrd="0" presId="urn:microsoft.com/office/officeart/2005/8/layout/hList1"/>
    <dgm:cxn modelId="{FCF19FAD-FE76-1647-87FF-212474082E06}" type="presParOf" srcId="{A916664E-F3C8-1848-8021-8C5AAFD4FBE8}" destId="{BC17F98F-A250-AD4D-A8E2-5A45DF2C9FD0}" srcOrd="2" destOrd="0" presId="urn:microsoft.com/office/officeart/2005/8/layout/hList1"/>
    <dgm:cxn modelId="{2E0DA7D1-787E-A14E-88E9-6BFB85B01A9F}" type="presParOf" srcId="{BC17F98F-A250-AD4D-A8E2-5A45DF2C9FD0}" destId="{F42DD399-3114-2A4B-BBF0-5C3B90DA1029}" srcOrd="0" destOrd="0" presId="urn:microsoft.com/office/officeart/2005/8/layout/hList1"/>
    <dgm:cxn modelId="{E12C4D73-4169-0942-94B0-75A0B1CD7175}" type="presParOf" srcId="{BC17F98F-A250-AD4D-A8E2-5A45DF2C9FD0}" destId="{54E46423-3641-024B-93E3-1E4742BA6C37}" srcOrd="1" destOrd="0" presId="urn:microsoft.com/office/officeart/2005/8/layout/hList1"/>
    <dgm:cxn modelId="{4D7F53D4-F4C8-3542-8F59-A34EA339BC17}" type="presParOf" srcId="{A916664E-F3C8-1848-8021-8C5AAFD4FBE8}" destId="{D6176136-66DC-4A4A-9E5A-F6F4806668A9}" srcOrd="3" destOrd="0" presId="urn:microsoft.com/office/officeart/2005/8/layout/hList1"/>
    <dgm:cxn modelId="{8F0C5B4B-29FF-F64F-B6AE-436A89996E7A}" type="presParOf" srcId="{A916664E-F3C8-1848-8021-8C5AAFD4FBE8}" destId="{83B7B1D2-BC51-C44B-8301-7A475AB09AFD}" srcOrd="4" destOrd="0" presId="urn:microsoft.com/office/officeart/2005/8/layout/hList1"/>
    <dgm:cxn modelId="{6877EAF2-5AD9-E342-BEF5-ADF9C95476AA}" type="presParOf" srcId="{83B7B1D2-BC51-C44B-8301-7A475AB09AFD}" destId="{729878F6-EBFF-7C4A-B38A-7A5D8109E243}" srcOrd="0" destOrd="0" presId="urn:microsoft.com/office/officeart/2005/8/layout/hList1"/>
    <dgm:cxn modelId="{E29DF301-422D-5542-91F8-487437B3AFDD}" type="presParOf" srcId="{83B7B1D2-BC51-C44B-8301-7A475AB09AFD}" destId="{D8BAF9BD-336E-9E45-9524-3F9CE633382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34BBCF-A554-244B-9431-39817ED97CB2}" type="doc">
      <dgm:prSet loTypeId="urn:microsoft.com/office/officeart/2005/8/layout/matrix1" loCatId="cycle" qsTypeId="urn:microsoft.com/office/officeart/2005/8/quickstyle/simple1" qsCatId="simple" csTypeId="urn:microsoft.com/office/officeart/2005/8/colors/accent1_2" csCatId="accent1" phldr="1"/>
      <dgm:spPr/>
      <dgm:t>
        <a:bodyPr/>
        <a:lstStyle/>
        <a:p>
          <a:endParaRPr lang="en-GB"/>
        </a:p>
      </dgm:t>
    </dgm:pt>
    <dgm:pt modelId="{5FF56E0C-57E5-6A47-9172-7763EC52DBC7}">
      <dgm:prSet/>
      <dgm:spPr/>
      <dgm:t>
        <a:bodyPr/>
        <a:lstStyle/>
        <a:p>
          <a:r>
            <a:rPr lang="en-IE" b="0" i="0" dirty="0"/>
            <a:t>Land availability</a:t>
          </a:r>
        </a:p>
        <a:p>
          <a:r>
            <a:rPr lang="en-IE" dirty="0"/>
            <a:t>Limited space for large-scale SUDS in highly urbanized areas.</a:t>
          </a:r>
        </a:p>
      </dgm:t>
    </dgm:pt>
    <dgm:pt modelId="{66BF5C9B-D2CD-384E-8A74-D6952790D298}" type="parTrans" cxnId="{C81F46EC-BF94-A045-8B63-BF9D7B7A04CE}">
      <dgm:prSet/>
      <dgm:spPr/>
      <dgm:t>
        <a:bodyPr/>
        <a:lstStyle/>
        <a:p>
          <a:endParaRPr lang="en-GB"/>
        </a:p>
      </dgm:t>
    </dgm:pt>
    <dgm:pt modelId="{79451F91-8D14-7848-9EC7-7539F245F742}" type="sibTrans" cxnId="{C81F46EC-BF94-A045-8B63-BF9D7B7A04CE}">
      <dgm:prSet/>
      <dgm:spPr/>
      <dgm:t>
        <a:bodyPr/>
        <a:lstStyle/>
        <a:p>
          <a:endParaRPr lang="en-GB"/>
        </a:p>
      </dgm:t>
    </dgm:pt>
    <dgm:pt modelId="{6B58A788-09C1-EB43-BB68-06CD9C54D42D}">
      <dgm:prSet/>
      <dgm:spPr/>
      <dgm:t>
        <a:bodyPr/>
        <a:lstStyle/>
        <a:p>
          <a:r>
            <a:rPr lang="en-IE" b="0" i="0" dirty="0"/>
            <a:t>Costs and funding</a:t>
          </a:r>
        </a:p>
        <a:p>
          <a:r>
            <a:rPr lang="en-IE" dirty="0"/>
            <a:t>Installation and upfront costs can be high.</a:t>
          </a:r>
        </a:p>
      </dgm:t>
    </dgm:pt>
    <dgm:pt modelId="{A0CA4E93-CAAA-2543-A835-B4CFD3220CD1}" type="parTrans" cxnId="{79E73D5F-B071-6A48-AA0B-237D7BBBE7A3}">
      <dgm:prSet/>
      <dgm:spPr/>
      <dgm:t>
        <a:bodyPr/>
        <a:lstStyle/>
        <a:p>
          <a:endParaRPr lang="en-GB"/>
        </a:p>
      </dgm:t>
    </dgm:pt>
    <dgm:pt modelId="{1440972F-AAB8-6D44-A0B0-A512DA12FA2C}" type="sibTrans" cxnId="{79E73D5F-B071-6A48-AA0B-237D7BBBE7A3}">
      <dgm:prSet/>
      <dgm:spPr/>
      <dgm:t>
        <a:bodyPr/>
        <a:lstStyle/>
        <a:p>
          <a:endParaRPr lang="en-GB"/>
        </a:p>
      </dgm:t>
    </dgm:pt>
    <dgm:pt modelId="{97D349CD-660F-694A-96BF-6753595F1E8F}">
      <dgm:prSet/>
      <dgm:spPr/>
      <dgm:t>
        <a:bodyPr/>
        <a:lstStyle/>
        <a:p>
          <a:r>
            <a:rPr lang="en-IE" b="0" i="0" dirty="0"/>
            <a:t>Maintenance responsibilities</a:t>
          </a:r>
        </a:p>
        <a:p>
          <a:r>
            <a:rPr lang="en-IE" dirty="0"/>
            <a:t>SUDS require ongoing maintenance and monitoring to ensure optimal performance</a:t>
          </a:r>
        </a:p>
      </dgm:t>
    </dgm:pt>
    <dgm:pt modelId="{D74CD6BC-620E-6849-8077-837285E1E560}" type="parTrans" cxnId="{EEDD83E5-917D-994F-986C-E03C2BE2ECCE}">
      <dgm:prSet/>
      <dgm:spPr/>
      <dgm:t>
        <a:bodyPr/>
        <a:lstStyle/>
        <a:p>
          <a:endParaRPr lang="en-GB"/>
        </a:p>
      </dgm:t>
    </dgm:pt>
    <dgm:pt modelId="{85229F16-DB08-284B-8A37-29E863397417}" type="sibTrans" cxnId="{EEDD83E5-917D-994F-986C-E03C2BE2ECCE}">
      <dgm:prSet/>
      <dgm:spPr/>
      <dgm:t>
        <a:bodyPr/>
        <a:lstStyle/>
        <a:p>
          <a:endParaRPr lang="en-GB"/>
        </a:p>
      </dgm:t>
    </dgm:pt>
    <dgm:pt modelId="{5E5C8E22-951B-774A-9AEB-E484944DD3F7}">
      <dgm:prSet/>
      <dgm:spPr/>
      <dgm:t>
        <a:bodyPr/>
        <a:lstStyle/>
        <a:p>
          <a:r>
            <a:rPr lang="en-IE" b="0" i="0" dirty="0"/>
            <a:t>Public and stakeholder buy-in</a:t>
          </a:r>
        </a:p>
        <a:p>
          <a:r>
            <a:rPr lang="en-IE" dirty="0"/>
            <a:t>Stakeholders may be more comfortable with status quo approaches</a:t>
          </a:r>
        </a:p>
      </dgm:t>
    </dgm:pt>
    <dgm:pt modelId="{467F8D5E-8276-8949-AF8B-283337D3C254}" type="parTrans" cxnId="{64CDBAF2-092A-E44E-901D-75FCE657AF03}">
      <dgm:prSet/>
      <dgm:spPr/>
      <dgm:t>
        <a:bodyPr/>
        <a:lstStyle/>
        <a:p>
          <a:endParaRPr lang="en-GB"/>
        </a:p>
      </dgm:t>
    </dgm:pt>
    <dgm:pt modelId="{B960A115-B1EE-8C42-BDFD-58D37FF2EE05}" type="sibTrans" cxnId="{64CDBAF2-092A-E44E-901D-75FCE657AF03}">
      <dgm:prSet/>
      <dgm:spPr/>
      <dgm:t>
        <a:bodyPr/>
        <a:lstStyle/>
        <a:p>
          <a:endParaRPr lang="en-GB"/>
        </a:p>
      </dgm:t>
    </dgm:pt>
    <dgm:pt modelId="{FC3D6010-2390-4E4D-9D48-87FD0A44B299}">
      <dgm:prSet/>
      <dgm:spPr/>
      <dgm:t>
        <a:bodyPr/>
        <a:lstStyle/>
        <a:p>
          <a:r>
            <a:rPr lang="en-GB" dirty="0"/>
            <a:t>Business as Usual</a:t>
          </a:r>
        </a:p>
      </dgm:t>
    </dgm:pt>
    <dgm:pt modelId="{C8309F33-B313-C74A-B8EB-33C7CBA4823C}" type="parTrans" cxnId="{DD0AD820-2999-734D-B2D1-A03768A25A67}">
      <dgm:prSet/>
      <dgm:spPr/>
      <dgm:t>
        <a:bodyPr/>
        <a:lstStyle/>
        <a:p>
          <a:endParaRPr lang="en-GB"/>
        </a:p>
      </dgm:t>
    </dgm:pt>
    <dgm:pt modelId="{A481A261-696B-024F-9FF5-4DA921485FBE}" type="sibTrans" cxnId="{DD0AD820-2999-734D-B2D1-A03768A25A67}">
      <dgm:prSet/>
      <dgm:spPr/>
      <dgm:t>
        <a:bodyPr/>
        <a:lstStyle/>
        <a:p>
          <a:endParaRPr lang="en-GB"/>
        </a:p>
      </dgm:t>
    </dgm:pt>
    <dgm:pt modelId="{636318A2-DF2E-4843-87E6-3FFC8B27339A}" type="pres">
      <dgm:prSet presAssocID="{A234BBCF-A554-244B-9431-39817ED97CB2}" presName="diagram" presStyleCnt="0">
        <dgm:presLayoutVars>
          <dgm:chMax val="1"/>
          <dgm:dir/>
          <dgm:animLvl val="ctr"/>
          <dgm:resizeHandles val="exact"/>
        </dgm:presLayoutVars>
      </dgm:prSet>
      <dgm:spPr/>
    </dgm:pt>
    <dgm:pt modelId="{BE8580FF-9125-E74C-889C-A76E000D14B2}" type="pres">
      <dgm:prSet presAssocID="{A234BBCF-A554-244B-9431-39817ED97CB2}" presName="matrix" presStyleCnt="0"/>
      <dgm:spPr/>
    </dgm:pt>
    <dgm:pt modelId="{CFC940D4-AA83-5A4D-B97D-0043B203A52B}" type="pres">
      <dgm:prSet presAssocID="{A234BBCF-A554-244B-9431-39817ED97CB2}" presName="tile1" presStyleLbl="node1" presStyleIdx="0" presStyleCnt="4"/>
      <dgm:spPr/>
    </dgm:pt>
    <dgm:pt modelId="{715B29CA-1E04-3C4C-9FA7-A3F2D3F997EF}" type="pres">
      <dgm:prSet presAssocID="{A234BBCF-A554-244B-9431-39817ED97CB2}" presName="tile1text" presStyleLbl="node1" presStyleIdx="0" presStyleCnt="4">
        <dgm:presLayoutVars>
          <dgm:chMax val="0"/>
          <dgm:chPref val="0"/>
          <dgm:bulletEnabled val="1"/>
        </dgm:presLayoutVars>
      </dgm:prSet>
      <dgm:spPr/>
    </dgm:pt>
    <dgm:pt modelId="{593A11FC-154F-3249-838F-190AB3A22987}" type="pres">
      <dgm:prSet presAssocID="{A234BBCF-A554-244B-9431-39817ED97CB2}" presName="tile2" presStyleLbl="node1" presStyleIdx="1" presStyleCnt="4"/>
      <dgm:spPr/>
    </dgm:pt>
    <dgm:pt modelId="{C9746F58-9597-A24B-B43A-28DD572A9B77}" type="pres">
      <dgm:prSet presAssocID="{A234BBCF-A554-244B-9431-39817ED97CB2}" presName="tile2text" presStyleLbl="node1" presStyleIdx="1" presStyleCnt="4">
        <dgm:presLayoutVars>
          <dgm:chMax val="0"/>
          <dgm:chPref val="0"/>
          <dgm:bulletEnabled val="1"/>
        </dgm:presLayoutVars>
      </dgm:prSet>
      <dgm:spPr/>
    </dgm:pt>
    <dgm:pt modelId="{87FA3C40-4C19-B04F-8987-D75349F811E2}" type="pres">
      <dgm:prSet presAssocID="{A234BBCF-A554-244B-9431-39817ED97CB2}" presName="tile3" presStyleLbl="node1" presStyleIdx="2" presStyleCnt="4"/>
      <dgm:spPr/>
    </dgm:pt>
    <dgm:pt modelId="{9354523A-1AA1-644A-8CF9-9C56CBF17F59}" type="pres">
      <dgm:prSet presAssocID="{A234BBCF-A554-244B-9431-39817ED97CB2}" presName="tile3text" presStyleLbl="node1" presStyleIdx="2" presStyleCnt="4">
        <dgm:presLayoutVars>
          <dgm:chMax val="0"/>
          <dgm:chPref val="0"/>
          <dgm:bulletEnabled val="1"/>
        </dgm:presLayoutVars>
      </dgm:prSet>
      <dgm:spPr/>
    </dgm:pt>
    <dgm:pt modelId="{E2E2BA46-18DF-B84C-9130-C231F5D769E7}" type="pres">
      <dgm:prSet presAssocID="{A234BBCF-A554-244B-9431-39817ED97CB2}" presName="tile4" presStyleLbl="node1" presStyleIdx="3" presStyleCnt="4"/>
      <dgm:spPr/>
    </dgm:pt>
    <dgm:pt modelId="{B41EDF62-4BB8-5E4B-B681-29E64AAC051B}" type="pres">
      <dgm:prSet presAssocID="{A234BBCF-A554-244B-9431-39817ED97CB2}" presName="tile4text" presStyleLbl="node1" presStyleIdx="3" presStyleCnt="4">
        <dgm:presLayoutVars>
          <dgm:chMax val="0"/>
          <dgm:chPref val="0"/>
          <dgm:bulletEnabled val="1"/>
        </dgm:presLayoutVars>
      </dgm:prSet>
      <dgm:spPr/>
    </dgm:pt>
    <dgm:pt modelId="{2B9134F7-C432-3D45-AA77-B7A5BFBDFE71}" type="pres">
      <dgm:prSet presAssocID="{A234BBCF-A554-244B-9431-39817ED97CB2}" presName="centerTile" presStyleLbl="fgShp" presStyleIdx="0" presStyleCnt="1">
        <dgm:presLayoutVars>
          <dgm:chMax val="0"/>
          <dgm:chPref val="0"/>
        </dgm:presLayoutVars>
      </dgm:prSet>
      <dgm:spPr/>
    </dgm:pt>
  </dgm:ptLst>
  <dgm:cxnLst>
    <dgm:cxn modelId="{DD0AD820-2999-734D-B2D1-A03768A25A67}" srcId="{A234BBCF-A554-244B-9431-39817ED97CB2}" destId="{FC3D6010-2390-4E4D-9D48-87FD0A44B299}" srcOrd="0" destOrd="0" parTransId="{C8309F33-B313-C74A-B8EB-33C7CBA4823C}" sibTransId="{A481A261-696B-024F-9FF5-4DA921485FBE}"/>
    <dgm:cxn modelId="{4371044A-45E6-DE49-98F2-E1069D4B3E5B}" type="presOf" srcId="{FC3D6010-2390-4E4D-9D48-87FD0A44B299}" destId="{2B9134F7-C432-3D45-AA77-B7A5BFBDFE71}" srcOrd="0" destOrd="0" presId="urn:microsoft.com/office/officeart/2005/8/layout/matrix1"/>
    <dgm:cxn modelId="{79E73D5F-B071-6A48-AA0B-237D7BBBE7A3}" srcId="{FC3D6010-2390-4E4D-9D48-87FD0A44B299}" destId="{6B58A788-09C1-EB43-BB68-06CD9C54D42D}" srcOrd="0" destOrd="0" parTransId="{A0CA4E93-CAAA-2543-A835-B4CFD3220CD1}" sibTransId="{1440972F-AAB8-6D44-A0B0-A512DA12FA2C}"/>
    <dgm:cxn modelId="{7EA69A62-CC3A-EA4F-8EA5-6C02FBBB60D4}" type="presOf" srcId="{5E5C8E22-951B-774A-9AEB-E484944DD3F7}" destId="{9354523A-1AA1-644A-8CF9-9C56CBF17F59}" srcOrd="1" destOrd="0" presId="urn:microsoft.com/office/officeart/2005/8/layout/matrix1"/>
    <dgm:cxn modelId="{E3F2C16A-3AEC-7C40-8698-02A9A17AC8EB}" type="presOf" srcId="{A234BBCF-A554-244B-9431-39817ED97CB2}" destId="{636318A2-DF2E-4843-87E6-3FFC8B27339A}" srcOrd="0" destOrd="0" presId="urn:microsoft.com/office/officeart/2005/8/layout/matrix1"/>
    <dgm:cxn modelId="{11CE8F79-65F2-1B4B-9BE4-C4B2FCCDEE5D}" type="presOf" srcId="{97D349CD-660F-694A-96BF-6753595F1E8F}" destId="{C9746F58-9597-A24B-B43A-28DD572A9B77}" srcOrd="1" destOrd="0" presId="urn:microsoft.com/office/officeart/2005/8/layout/matrix1"/>
    <dgm:cxn modelId="{505E7584-738D-884A-A7EC-C31F03D7367E}" type="presOf" srcId="{5FF56E0C-57E5-6A47-9172-7763EC52DBC7}" destId="{B41EDF62-4BB8-5E4B-B681-29E64AAC051B}" srcOrd="1" destOrd="0" presId="urn:microsoft.com/office/officeart/2005/8/layout/matrix1"/>
    <dgm:cxn modelId="{260A05A0-A4E9-164F-8DBB-4EDED16B530C}" type="presOf" srcId="{97D349CD-660F-694A-96BF-6753595F1E8F}" destId="{593A11FC-154F-3249-838F-190AB3A22987}" srcOrd="0" destOrd="0" presId="urn:microsoft.com/office/officeart/2005/8/layout/matrix1"/>
    <dgm:cxn modelId="{706998A3-BDDE-C745-AD1A-F6319781566C}" type="presOf" srcId="{6B58A788-09C1-EB43-BB68-06CD9C54D42D}" destId="{CFC940D4-AA83-5A4D-B97D-0043B203A52B}" srcOrd="0" destOrd="0" presId="urn:microsoft.com/office/officeart/2005/8/layout/matrix1"/>
    <dgm:cxn modelId="{85A576AA-C5C2-B44A-85C9-A43EFB6182FA}" type="presOf" srcId="{5FF56E0C-57E5-6A47-9172-7763EC52DBC7}" destId="{E2E2BA46-18DF-B84C-9130-C231F5D769E7}" srcOrd="0" destOrd="0" presId="urn:microsoft.com/office/officeart/2005/8/layout/matrix1"/>
    <dgm:cxn modelId="{90AF7CCB-275C-5744-A34C-3B91401F9094}" type="presOf" srcId="{5E5C8E22-951B-774A-9AEB-E484944DD3F7}" destId="{87FA3C40-4C19-B04F-8987-D75349F811E2}" srcOrd="0" destOrd="0" presId="urn:microsoft.com/office/officeart/2005/8/layout/matrix1"/>
    <dgm:cxn modelId="{D2B0F5CC-CE59-534A-858D-8C7B8E1B96A4}" type="presOf" srcId="{6B58A788-09C1-EB43-BB68-06CD9C54D42D}" destId="{715B29CA-1E04-3C4C-9FA7-A3F2D3F997EF}" srcOrd="1" destOrd="0" presId="urn:microsoft.com/office/officeart/2005/8/layout/matrix1"/>
    <dgm:cxn modelId="{EEDD83E5-917D-994F-986C-E03C2BE2ECCE}" srcId="{FC3D6010-2390-4E4D-9D48-87FD0A44B299}" destId="{97D349CD-660F-694A-96BF-6753595F1E8F}" srcOrd="1" destOrd="0" parTransId="{D74CD6BC-620E-6849-8077-837285E1E560}" sibTransId="{85229F16-DB08-284B-8A37-29E863397417}"/>
    <dgm:cxn modelId="{C81F46EC-BF94-A045-8B63-BF9D7B7A04CE}" srcId="{FC3D6010-2390-4E4D-9D48-87FD0A44B299}" destId="{5FF56E0C-57E5-6A47-9172-7763EC52DBC7}" srcOrd="3" destOrd="0" parTransId="{66BF5C9B-D2CD-384E-8A74-D6952790D298}" sibTransId="{79451F91-8D14-7848-9EC7-7539F245F742}"/>
    <dgm:cxn modelId="{64CDBAF2-092A-E44E-901D-75FCE657AF03}" srcId="{FC3D6010-2390-4E4D-9D48-87FD0A44B299}" destId="{5E5C8E22-951B-774A-9AEB-E484944DD3F7}" srcOrd="2" destOrd="0" parTransId="{467F8D5E-8276-8949-AF8B-283337D3C254}" sibTransId="{B960A115-B1EE-8C42-BDFD-58D37FF2EE05}"/>
    <dgm:cxn modelId="{0F7EEAED-2FE5-C843-8A18-1ACDBE8549E5}" type="presParOf" srcId="{636318A2-DF2E-4843-87E6-3FFC8B27339A}" destId="{BE8580FF-9125-E74C-889C-A76E000D14B2}" srcOrd="0" destOrd="0" presId="urn:microsoft.com/office/officeart/2005/8/layout/matrix1"/>
    <dgm:cxn modelId="{88C4DA79-29A0-5548-B34C-3DF5D589D237}" type="presParOf" srcId="{BE8580FF-9125-E74C-889C-A76E000D14B2}" destId="{CFC940D4-AA83-5A4D-B97D-0043B203A52B}" srcOrd="0" destOrd="0" presId="urn:microsoft.com/office/officeart/2005/8/layout/matrix1"/>
    <dgm:cxn modelId="{F9CB2DD4-DC64-FE46-B445-9A3F84E7C2F3}" type="presParOf" srcId="{BE8580FF-9125-E74C-889C-A76E000D14B2}" destId="{715B29CA-1E04-3C4C-9FA7-A3F2D3F997EF}" srcOrd="1" destOrd="0" presId="urn:microsoft.com/office/officeart/2005/8/layout/matrix1"/>
    <dgm:cxn modelId="{EB869548-FFE9-CE4F-8912-B164AC623F00}" type="presParOf" srcId="{BE8580FF-9125-E74C-889C-A76E000D14B2}" destId="{593A11FC-154F-3249-838F-190AB3A22987}" srcOrd="2" destOrd="0" presId="urn:microsoft.com/office/officeart/2005/8/layout/matrix1"/>
    <dgm:cxn modelId="{67A9843F-7F4D-5E46-BDD5-7AFAFAC087EA}" type="presParOf" srcId="{BE8580FF-9125-E74C-889C-A76E000D14B2}" destId="{C9746F58-9597-A24B-B43A-28DD572A9B77}" srcOrd="3" destOrd="0" presId="urn:microsoft.com/office/officeart/2005/8/layout/matrix1"/>
    <dgm:cxn modelId="{70FA5113-C964-DB46-9B6D-FD9FD99A35F6}" type="presParOf" srcId="{BE8580FF-9125-E74C-889C-A76E000D14B2}" destId="{87FA3C40-4C19-B04F-8987-D75349F811E2}" srcOrd="4" destOrd="0" presId="urn:microsoft.com/office/officeart/2005/8/layout/matrix1"/>
    <dgm:cxn modelId="{BC7E84E7-1B1D-D54A-8DBB-A0731825494D}" type="presParOf" srcId="{BE8580FF-9125-E74C-889C-A76E000D14B2}" destId="{9354523A-1AA1-644A-8CF9-9C56CBF17F59}" srcOrd="5" destOrd="0" presId="urn:microsoft.com/office/officeart/2005/8/layout/matrix1"/>
    <dgm:cxn modelId="{B3010AF4-05F7-8048-93AA-F7AFC4FADA7A}" type="presParOf" srcId="{BE8580FF-9125-E74C-889C-A76E000D14B2}" destId="{E2E2BA46-18DF-B84C-9130-C231F5D769E7}" srcOrd="6" destOrd="0" presId="urn:microsoft.com/office/officeart/2005/8/layout/matrix1"/>
    <dgm:cxn modelId="{0CEF085C-D1DF-D049-B999-0AF5C31C0E05}" type="presParOf" srcId="{BE8580FF-9125-E74C-889C-A76E000D14B2}" destId="{B41EDF62-4BB8-5E4B-B681-29E64AAC051B}" srcOrd="7" destOrd="0" presId="urn:microsoft.com/office/officeart/2005/8/layout/matrix1"/>
    <dgm:cxn modelId="{A4A0161D-A815-1E48-ADA1-289DE738EDAB}" type="presParOf" srcId="{636318A2-DF2E-4843-87E6-3FFC8B27339A}" destId="{2B9134F7-C432-3D45-AA77-B7A5BFBDFE7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F6F6D4-F1CD-CF4F-97E2-AECDEE4B16D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7300F7D4-8F4C-414E-B3A7-63EEA74C7263}">
      <dgm:prSet/>
      <dgm:spPr/>
      <dgm:t>
        <a:bodyPr/>
        <a:lstStyle/>
        <a:p>
          <a:r>
            <a:rPr lang="en-IE" b="0" i="0" dirty="0"/>
            <a:t>2</a:t>
          </a:r>
          <a:endParaRPr lang="en-IE" dirty="0"/>
        </a:p>
      </dgm:t>
    </dgm:pt>
    <dgm:pt modelId="{0C67BB2C-B3EE-4946-A423-D167F76F7053}" type="parTrans" cxnId="{2C32E5E3-58F8-1740-B015-E05F45075A78}">
      <dgm:prSet/>
      <dgm:spPr/>
      <dgm:t>
        <a:bodyPr/>
        <a:lstStyle/>
        <a:p>
          <a:endParaRPr lang="en-GB"/>
        </a:p>
      </dgm:t>
    </dgm:pt>
    <dgm:pt modelId="{608961C9-2173-A349-8491-E8856E98DCF4}" type="sibTrans" cxnId="{2C32E5E3-58F8-1740-B015-E05F45075A78}">
      <dgm:prSet/>
      <dgm:spPr/>
      <dgm:t>
        <a:bodyPr/>
        <a:lstStyle/>
        <a:p>
          <a:endParaRPr lang="en-GB"/>
        </a:p>
      </dgm:t>
    </dgm:pt>
    <dgm:pt modelId="{DBC0A469-B25C-D24F-880D-239BE2A36213}">
      <dgm:prSet/>
      <dgm:spPr/>
      <dgm:t>
        <a:bodyPr/>
        <a:lstStyle/>
        <a:p>
          <a:r>
            <a:rPr lang="en-IE" b="0" i="0" dirty="0"/>
            <a:t>1</a:t>
          </a:r>
          <a:endParaRPr lang="en-IE" dirty="0"/>
        </a:p>
      </dgm:t>
    </dgm:pt>
    <dgm:pt modelId="{74A6A0E0-540F-8F44-A26F-BEDB5076CE45}" type="parTrans" cxnId="{21E4FA59-B1B4-C14D-9417-ECEB3F7178CB}">
      <dgm:prSet/>
      <dgm:spPr/>
      <dgm:t>
        <a:bodyPr/>
        <a:lstStyle/>
        <a:p>
          <a:endParaRPr lang="en-GB"/>
        </a:p>
      </dgm:t>
    </dgm:pt>
    <dgm:pt modelId="{28E9B392-364E-D441-B0B6-46DC55689384}" type="sibTrans" cxnId="{21E4FA59-B1B4-C14D-9417-ECEB3F7178CB}">
      <dgm:prSet/>
      <dgm:spPr/>
      <dgm:t>
        <a:bodyPr/>
        <a:lstStyle/>
        <a:p>
          <a:endParaRPr lang="en-GB"/>
        </a:p>
      </dgm:t>
    </dgm:pt>
    <dgm:pt modelId="{64AAA9E3-C0D9-5C4B-9280-D2B05DD515B1}">
      <dgm:prSet/>
      <dgm:spPr/>
      <dgm:t>
        <a:bodyPr/>
        <a:lstStyle/>
        <a:p>
          <a:r>
            <a:rPr lang="en-IE" b="0" i="0" dirty="0"/>
            <a:t>3</a:t>
          </a:r>
          <a:endParaRPr lang="en-IE" dirty="0"/>
        </a:p>
      </dgm:t>
    </dgm:pt>
    <dgm:pt modelId="{924FB1C2-65EC-8441-9A52-2E5E6D512500}" type="parTrans" cxnId="{C061D72C-0ECE-E04A-AE60-0BF5ABC5491A}">
      <dgm:prSet/>
      <dgm:spPr/>
      <dgm:t>
        <a:bodyPr/>
        <a:lstStyle/>
        <a:p>
          <a:endParaRPr lang="en-GB"/>
        </a:p>
      </dgm:t>
    </dgm:pt>
    <dgm:pt modelId="{32696785-7439-D84E-ACF8-D4C19963A8D4}" type="sibTrans" cxnId="{C061D72C-0ECE-E04A-AE60-0BF5ABC5491A}">
      <dgm:prSet/>
      <dgm:spPr/>
      <dgm:t>
        <a:bodyPr/>
        <a:lstStyle/>
        <a:p>
          <a:endParaRPr lang="en-GB"/>
        </a:p>
      </dgm:t>
    </dgm:pt>
    <dgm:pt modelId="{62370F8F-476E-864A-9919-1774BEF76605}">
      <dgm:prSet/>
      <dgm:spPr/>
      <dgm:t>
        <a:bodyPr/>
        <a:lstStyle/>
        <a:p>
          <a:r>
            <a:rPr lang="en-IE" b="0" i="0" dirty="0"/>
            <a:t>4</a:t>
          </a:r>
          <a:endParaRPr lang="en-IE" dirty="0"/>
        </a:p>
      </dgm:t>
    </dgm:pt>
    <dgm:pt modelId="{61C2CBCD-F2AE-264B-9E97-0C42DB2E9A20}" type="parTrans" cxnId="{EFD32243-CA4F-7C4B-8774-0561F76B9CCC}">
      <dgm:prSet/>
      <dgm:spPr/>
      <dgm:t>
        <a:bodyPr/>
        <a:lstStyle/>
        <a:p>
          <a:endParaRPr lang="en-GB"/>
        </a:p>
      </dgm:t>
    </dgm:pt>
    <dgm:pt modelId="{A08A3ED8-A89A-AB4D-A81F-16BB68910535}" type="sibTrans" cxnId="{EFD32243-CA4F-7C4B-8774-0561F76B9CCC}">
      <dgm:prSet/>
      <dgm:spPr/>
      <dgm:t>
        <a:bodyPr/>
        <a:lstStyle/>
        <a:p>
          <a:endParaRPr lang="en-GB"/>
        </a:p>
      </dgm:t>
    </dgm:pt>
    <dgm:pt modelId="{9AC9DFEE-1BBC-9942-AAF6-409804943A7D}">
      <dgm:prSet/>
      <dgm:spPr/>
      <dgm:t>
        <a:bodyPr/>
        <a:lstStyle/>
        <a:p>
          <a:r>
            <a:rPr lang="en-IE" b="0" i="0" dirty="0"/>
            <a:t>Urban Context</a:t>
          </a:r>
          <a:endParaRPr lang="en-IE" dirty="0"/>
        </a:p>
      </dgm:t>
    </dgm:pt>
    <dgm:pt modelId="{76FF99B8-E45A-CC49-A712-762DEBCB21C0}" type="parTrans" cxnId="{7784A8B6-9E0A-1E48-AB01-808B77E924B4}">
      <dgm:prSet/>
      <dgm:spPr/>
      <dgm:t>
        <a:bodyPr/>
        <a:lstStyle/>
        <a:p>
          <a:endParaRPr lang="en-GB"/>
        </a:p>
      </dgm:t>
    </dgm:pt>
    <dgm:pt modelId="{3032120F-BCA4-5F4D-A6A4-878B7C890681}" type="sibTrans" cxnId="{7784A8B6-9E0A-1E48-AB01-808B77E924B4}">
      <dgm:prSet/>
      <dgm:spPr/>
      <dgm:t>
        <a:bodyPr/>
        <a:lstStyle/>
        <a:p>
          <a:endParaRPr lang="en-GB"/>
        </a:p>
      </dgm:t>
    </dgm:pt>
    <dgm:pt modelId="{9C4D9584-E950-894F-AF85-8FE52DECD140}">
      <dgm:prSet/>
      <dgm:spPr/>
      <dgm:t>
        <a:bodyPr/>
        <a:lstStyle/>
        <a:p>
          <a:r>
            <a:rPr lang="en-IE" b="0" i="0" dirty="0"/>
            <a:t>Climate resilience</a:t>
          </a:r>
          <a:endParaRPr lang="en-IE" dirty="0"/>
        </a:p>
      </dgm:t>
    </dgm:pt>
    <dgm:pt modelId="{F081B917-363A-3D43-9D82-C4C2AC2EE58F}" type="parTrans" cxnId="{1C892A12-4594-094E-90EB-37AA6C1C61F7}">
      <dgm:prSet/>
      <dgm:spPr/>
      <dgm:t>
        <a:bodyPr/>
        <a:lstStyle/>
        <a:p>
          <a:endParaRPr lang="en-GB"/>
        </a:p>
      </dgm:t>
    </dgm:pt>
    <dgm:pt modelId="{E6836221-4B21-B049-8BD5-4746FF80B99C}" type="sibTrans" cxnId="{1C892A12-4594-094E-90EB-37AA6C1C61F7}">
      <dgm:prSet/>
      <dgm:spPr/>
      <dgm:t>
        <a:bodyPr/>
        <a:lstStyle/>
        <a:p>
          <a:endParaRPr lang="en-GB"/>
        </a:p>
      </dgm:t>
    </dgm:pt>
    <dgm:pt modelId="{88F95E38-7331-674C-B9A4-D8E0C48B50D4}">
      <dgm:prSet/>
      <dgm:spPr/>
      <dgm:t>
        <a:bodyPr/>
        <a:lstStyle/>
        <a:p>
          <a:r>
            <a:rPr lang="en-IE" b="0" i="0" dirty="0"/>
            <a:t>Community needs</a:t>
          </a:r>
          <a:endParaRPr lang="en-IE" dirty="0"/>
        </a:p>
      </dgm:t>
    </dgm:pt>
    <dgm:pt modelId="{199D2AB1-F606-1E42-9A25-92B2B56424B9}" type="parTrans" cxnId="{1DB229AE-FA0A-3F4C-B9D5-AFBDF1B5A67A}">
      <dgm:prSet/>
      <dgm:spPr/>
      <dgm:t>
        <a:bodyPr/>
        <a:lstStyle/>
        <a:p>
          <a:endParaRPr lang="en-GB"/>
        </a:p>
      </dgm:t>
    </dgm:pt>
    <dgm:pt modelId="{021E071A-48B8-D149-8655-A6F04A813583}" type="sibTrans" cxnId="{1DB229AE-FA0A-3F4C-B9D5-AFBDF1B5A67A}">
      <dgm:prSet/>
      <dgm:spPr/>
      <dgm:t>
        <a:bodyPr/>
        <a:lstStyle/>
        <a:p>
          <a:endParaRPr lang="en-GB"/>
        </a:p>
      </dgm:t>
    </dgm:pt>
    <dgm:pt modelId="{6B650DEB-B9C9-EC4D-90DD-E67FAFB51EDC}">
      <dgm:prSet/>
      <dgm:spPr/>
      <dgm:t>
        <a:bodyPr/>
        <a:lstStyle/>
        <a:p>
          <a:r>
            <a:rPr lang="en-IE" b="0" i="0" dirty="0"/>
            <a:t>Site conditions (soil type, slope)</a:t>
          </a:r>
          <a:endParaRPr lang="en-IE" dirty="0"/>
        </a:p>
      </dgm:t>
    </dgm:pt>
    <dgm:pt modelId="{9025AA43-930F-A140-8FCC-405E947FBC04}" type="parTrans" cxnId="{732D8B47-F86C-B243-9B1B-ADEE8E813666}">
      <dgm:prSet/>
      <dgm:spPr/>
    </dgm:pt>
    <dgm:pt modelId="{97D7838D-82B8-7240-92FB-9654F5F1E320}" type="sibTrans" cxnId="{732D8B47-F86C-B243-9B1B-ADEE8E813666}">
      <dgm:prSet/>
      <dgm:spPr/>
    </dgm:pt>
    <dgm:pt modelId="{EC75F1E1-B9A4-1248-AA50-9137FCFFB217}" type="pres">
      <dgm:prSet presAssocID="{CFF6F6D4-F1CD-CF4F-97E2-AECDEE4B16DB}" presName="linearFlow" presStyleCnt="0">
        <dgm:presLayoutVars>
          <dgm:dir/>
          <dgm:animLvl val="lvl"/>
          <dgm:resizeHandles val="exact"/>
        </dgm:presLayoutVars>
      </dgm:prSet>
      <dgm:spPr/>
    </dgm:pt>
    <dgm:pt modelId="{6D8735BA-DC4A-5843-ADD1-0F4615356314}" type="pres">
      <dgm:prSet presAssocID="{DBC0A469-B25C-D24F-880D-239BE2A36213}" presName="composite" presStyleCnt="0"/>
      <dgm:spPr/>
    </dgm:pt>
    <dgm:pt modelId="{AA995F34-D5CE-6E46-8380-BC589652AEB1}" type="pres">
      <dgm:prSet presAssocID="{DBC0A469-B25C-D24F-880D-239BE2A36213}" presName="parentText" presStyleLbl="alignNode1" presStyleIdx="0" presStyleCnt="4">
        <dgm:presLayoutVars>
          <dgm:chMax val="1"/>
          <dgm:bulletEnabled val="1"/>
        </dgm:presLayoutVars>
      </dgm:prSet>
      <dgm:spPr/>
    </dgm:pt>
    <dgm:pt modelId="{1BF8AAA8-C8DA-4948-9685-6F5F6576E625}" type="pres">
      <dgm:prSet presAssocID="{DBC0A469-B25C-D24F-880D-239BE2A36213}" presName="descendantText" presStyleLbl="alignAcc1" presStyleIdx="0" presStyleCnt="4">
        <dgm:presLayoutVars>
          <dgm:bulletEnabled val="1"/>
        </dgm:presLayoutVars>
      </dgm:prSet>
      <dgm:spPr/>
    </dgm:pt>
    <dgm:pt modelId="{DE9FD655-5818-1940-AB41-2B3F9F8D361B}" type="pres">
      <dgm:prSet presAssocID="{28E9B392-364E-D441-B0B6-46DC55689384}" presName="sp" presStyleCnt="0"/>
      <dgm:spPr/>
    </dgm:pt>
    <dgm:pt modelId="{768C94B8-25DF-D545-820A-40BF29B4FFC5}" type="pres">
      <dgm:prSet presAssocID="{7300F7D4-8F4C-414E-B3A7-63EEA74C7263}" presName="composite" presStyleCnt="0"/>
      <dgm:spPr/>
    </dgm:pt>
    <dgm:pt modelId="{4C79E539-701F-3E4B-9F3D-B455D9D5C77E}" type="pres">
      <dgm:prSet presAssocID="{7300F7D4-8F4C-414E-B3A7-63EEA74C7263}" presName="parentText" presStyleLbl="alignNode1" presStyleIdx="1" presStyleCnt="4">
        <dgm:presLayoutVars>
          <dgm:chMax val="1"/>
          <dgm:bulletEnabled val="1"/>
        </dgm:presLayoutVars>
      </dgm:prSet>
      <dgm:spPr/>
    </dgm:pt>
    <dgm:pt modelId="{1F415970-FB82-E342-B78F-4A37BC3EDB7F}" type="pres">
      <dgm:prSet presAssocID="{7300F7D4-8F4C-414E-B3A7-63EEA74C7263}" presName="descendantText" presStyleLbl="alignAcc1" presStyleIdx="1" presStyleCnt="4">
        <dgm:presLayoutVars>
          <dgm:bulletEnabled val="1"/>
        </dgm:presLayoutVars>
      </dgm:prSet>
      <dgm:spPr/>
    </dgm:pt>
    <dgm:pt modelId="{E17A117D-9790-CF4F-9F8A-417BA1DCE500}" type="pres">
      <dgm:prSet presAssocID="{608961C9-2173-A349-8491-E8856E98DCF4}" presName="sp" presStyleCnt="0"/>
      <dgm:spPr/>
    </dgm:pt>
    <dgm:pt modelId="{4D2BDDBB-36A1-A44C-B057-01FFE8407C1C}" type="pres">
      <dgm:prSet presAssocID="{64AAA9E3-C0D9-5C4B-9280-D2B05DD515B1}" presName="composite" presStyleCnt="0"/>
      <dgm:spPr/>
    </dgm:pt>
    <dgm:pt modelId="{C538823E-B469-EF48-BDC3-BA433409C770}" type="pres">
      <dgm:prSet presAssocID="{64AAA9E3-C0D9-5C4B-9280-D2B05DD515B1}" presName="parentText" presStyleLbl="alignNode1" presStyleIdx="2" presStyleCnt="4">
        <dgm:presLayoutVars>
          <dgm:chMax val="1"/>
          <dgm:bulletEnabled val="1"/>
        </dgm:presLayoutVars>
      </dgm:prSet>
      <dgm:spPr/>
    </dgm:pt>
    <dgm:pt modelId="{6419EEC9-C6BE-AB47-9016-95BE268F1A61}" type="pres">
      <dgm:prSet presAssocID="{64AAA9E3-C0D9-5C4B-9280-D2B05DD515B1}" presName="descendantText" presStyleLbl="alignAcc1" presStyleIdx="2" presStyleCnt="4">
        <dgm:presLayoutVars>
          <dgm:bulletEnabled val="1"/>
        </dgm:presLayoutVars>
      </dgm:prSet>
      <dgm:spPr/>
    </dgm:pt>
    <dgm:pt modelId="{8F6E997D-E7A9-CC44-9C30-1BDA93BB5ECF}" type="pres">
      <dgm:prSet presAssocID="{32696785-7439-D84E-ACF8-D4C19963A8D4}" presName="sp" presStyleCnt="0"/>
      <dgm:spPr/>
    </dgm:pt>
    <dgm:pt modelId="{213F884B-8DEE-014C-B96F-21B21203BBB9}" type="pres">
      <dgm:prSet presAssocID="{62370F8F-476E-864A-9919-1774BEF76605}" presName="composite" presStyleCnt="0"/>
      <dgm:spPr/>
    </dgm:pt>
    <dgm:pt modelId="{A19C3C05-F64D-954E-9F84-A27BDF50472A}" type="pres">
      <dgm:prSet presAssocID="{62370F8F-476E-864A-9919-1774BEF76605}" presName="parentText" presStyleLbl="alignNode1" presStyleIdx="3" presStyleCnt="4">
        <dgm:presLayoutVars>
          <dgm:chMax val="1"/>
          <dgm:bulletEnabled val="1"/>
        </dgm:presLayoutVars>
      </dgm:prSet>
      <dgm:spPr/>
    </dgm:pt>
    <dgm:pt modelId="{D191F035-32DA-1F40-94D8-B80A97F6E9E5}" type="pres">
      <dgm:prSet presAssocID="{62370F8F-476E-864A-9919-1774BEF76605}" presName="descendantText" presStyleLbl="alignAcc1" presStyleIdx="3" presStyleCnt="4">
        <dgm:presLayoutVars>
          <dgm:bulletEnabled val="1"/>
        </dgm:presLayoutVars>
      </dgm:prSet>
      <dgm:spPr/>
    </dgm:pt>
  </dgm:ptLst>
  <dgm:cxnLst>
    <dgm:cxn modelId="{21AD6300-6D9F-5448-9535-34F899E00BFA}" type="presOf" srcId="{DBC0A469-B25C-D24F-880D-239BE2A36213}" destId="{AA995F34-D5CE-6E46-8380-BC589652AEB1}" srcOrd="0" destOrd="0" presId="urn:microsoft.com/office/officeart/2005/8/layout/chevron2"/>
    <dgm:cxn modelId="{1C892A12-4594-094E-90EB-37AA6C1C61F7}" srcId="{64AAA9E3-C0D9-5C4B-9280-D2B05DD515B1}" destId="{9C4D9584-E950-894F-AF85-8FE52DECD140}" srcOrd="0" destOrd="0" parTransId="{F081B917-363A-3D43-9D82-C4C2AC2EE58F}" sibTransId="{E6836221-4B21-B049-8BD5-4746FF80B99C}"/>
    <dgm:cxn modelId="{C061D72C-0ECE-E04A-AE60-0BF5ABC5491A}" srcId="{CFF6F6D4-F1CD-CF4F-97E2-AECDEE4B16DB}" destId="{64AAA9E3-C0D9-5C4B-9280-D2B05DD515B1}" srcOrd="2" destOrd="0" parTransId="{924FB1C2-65EC-8441-9A52-2E5E6D512500}" sibTransId="{32696785-7439-D84E-ACF8-D4C19963A8D4}"/>
    <dgm:cxn modelId="{EFD32243-CA4F-7C4B-8774-0561F76B9CCC}" srcId="{CFF6F6D4-F1CD-CF4F-97E2-AECDEE4B16DB}" destId="{62370F8F-476E-864A-9919-1774BEF76605}" srcOrd="3" destOrd="0" parTransId="{61C2CBCD-F2AE-264B-9E97-0C42DB2E9A20}" sibTransId="{A08A3ED8-A89A-AB4D-A81F-16BB68910535}"/>
    <dgm:cxn modelId="{732D8B47-F86C-B243-9B1B-ADEE8E813666}" srcId="{DBC0A469-B25C-D24F-880D-239BE2A36213}" destId="{6B650DEB-B9C9-EC4D-90DD-E67FAFB51EDC}" srcOrd="0" destOrd="0" parTransId="{9025AA43-930F-A140-8FCC-405E947FBC04}" sibTransId="{97D7838D-82B8-7240-92FB-9654F5F1E320}"/>
    <dgm:cxn modelId="{9E07A453-6CA5-3C4D-8D57-9E9C35A8C119}" type="presOf" srcId="{6B650DEB-B9C9-EC4D-90DD-E67FAFB51EDC}" destId="{1BF8AAA8-C8DA-4948-9685-6F5F6576E625}" srcOrd="0" destOrd="0" presId="urn:microsoft.com/office/officeart/2005/8/layout/chevron2"/>
    <dgm:cxn modelId="{21E4FA59-B1B4-C14D-9417-ECEB3F7178CB}" srcId="{CFF6F6D4-F1CD-CF4F-97E2-AECDEE4B16DB}" destId="{DBC0A469-B25C-D24F-880D-239BE2A36213}" srcOrd="0" destOrd="0" parTransId="{74A6A0E0-540F-8F44-A26F-BEDB5076CE45}" sibTransId="{28E9B392-364E-D441-B0B6-46DC55689384}"/>
    <dgm:cxn modelId="{D494646A-5680-D640-970A-4AA1613DC4FE}" type="presOf" srcId="{CFF6F6D4-F1CD-CF4F-97E2-AECDEE4B16DB}" destId="{EC75F1E1-B9A4-1248-AA50-9137FCFFB217}" srcOrd="0" destOrd="0" presId="urn:microsoft.com/office/officeart/2005/8/layout/chevron2"/>
    <dgm:cxn modelId="{A186A072-D782-FD4D-89DA-2A85523EC124}" type="presOf" srcId="{9C4D9584-E950-894F-AF85-8FE52DECD140}" destId="{6419EEC9-C6BE-AB47-9016-95BE268F1A61}" srcOrd="0" destOrd="0" presId="urn:microsoft.com/office/officeart/2005/8/layout/chevron2"/>
    <dgm:cxn modelId="{DEAFBE91-6BB4-2A4B-A778-C1DCBF8463BE}" type="presOf" srcId="{9AC9DFEE-1BBC-9942-AAF6-409804943A7D}" destId="{1F415970-FB82-E342-B78F-4A37BC3EDB7F}" srcOrd="0" destOrd="0" presId="urn:microsoft.com/office/officeart/2005/8/layout/chevron2"/>
    <dgm:cxn modelId="{58378BA8-3621-BF49-B766-DF710552CF35}" type="presOf" srcId="{88F95E38-7331-674C-B9A4-D8E0C48B50D4}" destId="{D191F035-32DA-1F40-94D8-B80A97F6E9E5}" srcOrd="0" destOrd="0" presId="urn:microsoft.com/office/officeart/2005/8/layout/chevron2"/>
    <dgm:cxn modelId="{1DB229AE-FA0A-3F4C-B9D5-AFBDF1B5A67A}" srcId="{62370F8F-476E-864A-9919-1774BEF76605}" destId="{88F95E38-7331-674C-B9A4-D8E0C48B50D4}" srcOrd="0" destOrd="0" parTransId="{199D2AB1-F606-1E42-9A25-92B2B56424B9}" sibTransId="{021E071A-48B8-D149-8655-A6F04A813583}"/>
    <dgm:cxn modelId="{D2A191B3-1089-DE4B-94EE-0ECB6EAF145F}" type="presOf" srcId="{64AAA9E3-C0D9-5C4B-9280-D2B05DD515B1}" destId="{C538823E-B469-EF48-BDC3-BA433409C770}" srcOrd="0" destOrd="0" presId="urn:microsoft.com/office/officeart/2005/8/layout/chevron2"/>
    <dgm:cxn modelId="{7784A8B6-9E0A-1E48-AB01-808B77E924B4}" srcId="{7300F7D4-8F4C-414E-B3A7-63EEA74C7263}" destId="{9AC9DFEE-1BBC-9942-AAF6-409804943A7D}" srcOrd="0" destOrd="0" parTransId="{76FF99B8-E45A-CC49-A712-762DEBCB21C0}" sibTransId="{3032120F-BCA4-5F4D-A6A4-878B7C890681}"/>
    <dgm:cxn modelId="{4C4754BB-2317-624E-95F4-3EE3B2A384DD}" type="presOf" srcId="{7300F7D4-8F4C-414E-B3A7-63EEA74C7263}" destId="{4C79E539-701F-3E4B-9F3D-B455D9D5C77E}" srcOrd="0" destOrd="0" presId="urn:microsoft.com/office/officeart/2005/8/layout/chevron2"/>
    <dgm:cxn modelId="{2C32E5E3-58F8-1740-B015-E05F45075A78}" srcId="{CFF6F6D4-F1CD-CF4F-97E2-AECDEE4B16DB}" destId="{7300F7D4-8F4C-414E-B3A7-63EEA74C7263}" srcOrd="1" destOrd="0" parTransId="{0C67BB2C-B3EE-4946-A423-D167F76F7053}" sibTransId="{608961C9-2173-A349-8491-E8856E98DCF4}"/>
    <dgm:cxn modelId="{A3AF35FC-7CD9-F642-91A7-B1027F3A7C2F}" type="presOf" srcId="{62370F8F-476E-864A-9919-1774BEF76605}" destId="{A19C3C05-F64D-954E-9F84-A27BDF50472A}" srcOrd="0" destOrd="0" presId="urn:microsoft.com/office/officeart/2005/8/layout/chevron2"/>
    <dgm:cxn modelId="{DEC12F64-EB96-A947-B4BA-234CAF1B301A}" type="presParOf" srcId="{EC75F1E1-B9A4-1248-AA50-9137FCFFB217}" destId="{6D8735BA-DC4A-5843-ADD1-0F4615356314}" srcOrd="0" destOrd="0" presId="urn:microsoft.com/office/officeart/2005/8/layout/chevron2"/>
    <dgm:cxn modelId="{ADBB19E1-4201-7D4C-BEAD-9607BBD96F06}" type="presParOf" srcId="{6D8735BA-DC4A-5843-ADD1-0F4615356314}" destId="{AA995F34-D5CE-6E46-8380-BC589652AEB1}" srcOrd="0" destOrd="0" presId="urn:microsoft.com/office/officeart/2005/8/layout/chevron2"/>
    <dgm:cxn modelId="{40245B09-F930-B643-8BCB-B39E8E73FEC9}" type="presParOf" srcId="{6D8735BA-DC4A-5843-ADD1-0F4615356314}" destId="{1BF8AAA8-C8DA-4948-9685-6F5F6576E625}" srcOrd="1" destOrd="0" presId="urn:microsoft.com/office/officeart/2005/8/layout/chevron2"/>
    <dgm:cxn modelId="{5DE37BF3-AF6C-7E40-8579-D841C334075F}" type="presParOf" srcId="{EC75F1E1-B9A4-1248-AA50-9137FCFFB217}" destId="{DE9FD655-5818-1940-AB41-2B3F9F8D361B}" srcOrd="1" destOrd="0" presId="urn:microsoft.com/office/officeart/2005/8/layout/chevron2"/>
    <dgm:cxn modelId="{5E8D73C1-AEF4-AC47-B804-D748A6C22E0F}" type="presParOf" srcId="{EC75F1E1-B9A4-1248-AA50-9137FCFFB217}" destId="{768C94B8-25DF-D545-820A-40BF29B4FFC5}" srcOrd="2" destOrd="0" presId="urn:microsoft.com/office/officeart/2005/8/layout/chevron2"/>
    <dgm:cxn modelId="{C445931C-F3BB-A04B-A376-C3D57D61027C}" type="presParOf" srcId="{768C94B8-25DF-D545-820A-40BF29B4FFC5}" destId="{4C79E539-701F-3E4B-9F3D-B455D9D5C77E}" srcOrd="0" destOrd="0" presId="urn:microsoft.com/office/officeart/2005/8/layout/chevron2"/>
    <dgm:cxn modelId="{6A8F6150-D459-2246-9100-A661D674D134}" type="presParOf" srcId="{768C94B8-25DF-D545-820A-40BF29B4FFC5}" destId="{1F415970-FB82-E342-B78F-4A37BC3EDB7F}" srcOrd="1" destOrd="0" presId="urn:microsoft.com/office/officeart/2005/8/layout/chevron2"/>
    <dgm:cxn modelId="{C5426417-1801-9045-96F6-3F939F79DFA6}" type="presParOf" srcId="{EC75F1E1-B9A4-1248-AA50-9137FCFFB217}" destId="{E17A117D-9790-CF4F-9F8A-417BA1DCE500}" srcOrd="3" destOrd="0" presId="urn:microsoft.com/office/officeart/2005/8/layout/chevron2"/>
    <dgm:cxn modelId="{45EB34ED-CF93-B946-A9AC-9DBFE59D01E6}" type="presParOf" srcId="{EC75F1E1-B9A4-1248-AA50-9137FCFFB217}" destId="{4D2BDDBB-36A1-A44C-B057-01FFE8407C1C}" srcOrd="4" destOrd="0" presId="urn:microsoft.com/office/officeart/2005/8/layout/chevron2"/>
    <dgm:cxn modelId="{7DA2CF18-58C1-9448-A8A8-B8F2CC4CE41D}" type="presParOf" srcId="{4D2BDDBB-36A1-A44C-B057-01FFE8407C1C}" destId="{C538823E-B469-EF48-BDC3-BA433409C770}" srcOrd="0" destOrd="0" presId="urn:microsoft.com/office/officeart/2005/8/layout/chevron2"/>
    <dgm:cxn modelId="{ECA21A56-4BD1-E54E-926E-39962EFF0AE0}" type="presParOf" srcId="{4D2BDDBB-36A1-A44C-B057-01FFE8407C1C}" destId="{6419EEC9-C6BE-AB47-9016-95BE268F1A61}" srcOrd="1" destOrd="0" presId="urn:microsoft.com/office/officeart/2005/8/layout/chevron2"/>
    <dgm:cxn modelId="{B270B837-985B-054F-91A8-5D68E6B97E93}" type="presParOf" srcId="{EC75F1E1-B9A4-1248-AA50-9137FCFFB217}" destId="{8F6E997D-E7A9-CC44-9C30-1BDA93BB5ECF}" srcOrd="5" destOrd="0" presId="urn:microsoft.com/office/officeart/2005/8/layout/chevron2"/>
    <dgm:cxn modelId="{F34D5CA8-6817-594D-A74F-9452404D608C}" type="presParOf" srcId="{EC75F1E1-B9A4-1248-AA50-9137FCFFB217}" destId="{213F884B-8DEE-014C-B96F-21B21203BBB9}" srcOrd="6" destOrd="0" presId="urn:microsoft.com/office/officeart/2005/8/layout/chevron2"/>
    <dgm:cxn modelId="{25387703-FBBB-C34B-B34D-AD7A55CBD1D0}" type="presParOf" srcId="{213F884B-8DEE-014C-B96F-21B21203BBB9}" destId="{A19C3C05-F64D-954E-9F84-A27BDF50472A}" srcOrd="0" destOrd="0" presId="urn:microsoft.com/office/officeart/2005/8/layout/chevron2"/>
    <dgm:cxn modelId="{E09EC6F2-4B5F-D945-8354-B714DB9C0D8D}" type="presParOf" srcId="{213F884B-8DEE-014C-B96F-21B21203BBB9}" destId="{D191F035-32DA-1F40-94D8-B80A97F6E9E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D8A7FF-3793-4E43-9398-979B3502E16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79509BE-0FB9-C04D-A3F8-0D2942B7283D}">
      <dgm:prSet/>
      <dgm:spPr/>
      <dgm:t>
        <a:bodyPr/>
        <a:lstStyle/>
        <a:p>
          <a:r>
            <a:rPr lang="en-IE" b="0" i="0" dirty="0"/>
            <a:t>Alignment with urban planning policies</a:t>
          </a:r>
          <a:endParaRPr lang="en-IE" dirty="0"/>
        </a:p>
      </dgm:t>
    </dgm:pt>
    <dgm:pt modelId="{D3EDF997-CF18-774B-A405-7BC4EB3C495B}" type="parTrans" cxnId="{9A5D60C3-8D54-6E42-91DC-8B377D0C5C0F}">
      <dgm:prSet/>
      <dgm:spPr/>
      <dgm:t>
        <a:bodyPr/>
        <a:lstStyle/>
        <a:p>
          <a:endParaRPr lang="en-GB"/>
        </a:p>
      </dgm:t>
    </dgm:pt>
    <dgm:pt modelId="{FA5A1EA5-0417-9448-8ED8-29746055BF49}" type="sibTrans" cxnId="{9A5D60C3-8D54-6E42-91DC-8B377D0C5C0F}">
      <dgm:prSet/>
      <dgm:spPr/>
      <dgm:t>
        <a:bodyPr/>
        <a:lstStyle/>
        <a:p>
          <a:endParaRPr lang="en-GB"/>
        </a:p>
      </dgm:t>
    </dgm:pt>
    <dgm:pt modelId="{533254AF-7B84-9F4C-8C5F-EF84C20AEEBD}">
      <dgm:prSet/>
      <dgm:spPr/>
      <dgm:t>
        <a:bodyPr/>
        <a:lstStyle/>
        <a:p>
          <a:r>
            <a:rPr lang="en-IE" b="0" i="0" dirty="0"/>
            <a:t>Clear guidelines and standards</a:t>
          </a:r>
          <a:endParaRPr lang="en-IE" dirty="0"/>
        </a:p>
      </dgm:t>
    </dgm:pt>
    <dgm:pt modelId="{86D2028B-D8B4-A14D-A90A-5B7C6E596423}" type="parTrans" cxnId="{0E71FA90-B553-C440-993E-B736A6DBFAE2}">
      <dgm:prSet/>
      <dgm:spPr/>
      <dgm:t>
        <a:bodyPr/>
        <a:lstStyle/>
        <a:p>
          <a:endParaRPr lang="en-GB"/>
        </a:p>
      </dgm:t>
    </dgm:pt>
    <dgm:pt modelId="{DA5C0058-9F10-0C4C-AFD5-D256913E1A65}" type="sibTrans" cxnId="{0E71FA90-B553-C440-993E-B736A6DBFAE2}">
      <dgm:prSet/>
      <dgm:spPr/>
      <dgm:t>
        <a:bodyPr/>
        <a:lstStyle/>
        <a:p>
          <a:endParaRPr lang="en-GB"/>
        </a:p>
      </dgm:t>
    </dgm:pt>
    <dgm:pt modelId="{18C3455C-CE81-F746-A6D5-AA3C51390F7F}">
      <dgm:prSet/>
      <dgm:spPr/>
      <dgm:t>
        <a:bodyPr/>
        <a:lstStyle/>
        <a:p>
          <a:r>
            <a:rPr lang="en-IE" b="0" i="0" dirty="0"/>
            <a:t>Incentives for developers</a:t>
          </a:r>
          <a:endParaRPr lang="en-IE" dirty="0"/>
        </a:p>
      </dgm:t>
    </dgm:pt>
    <dgm:pt modelId="{0A4CC6EE-418A-C543-9D4C-7C86E03A6E2A}" type="parTrans" cxnId="{D517209D-749B-F94A-AEA6-EF5CC7F39337}">
      <dgm:prSet/>
      <dgm:spPr/>
      <dgm:t>
        <a:bodyPr/>
        <a:lstStyle/>
        <a:p>
          <a:endParaRPr lang="en-GB"/>
        </a:p>
      </dgm:t>
    </dgm:pt>
    <dgm:pt modelId="{7C5C3AA0-455A-594B-B6B0-5D8C934CBEA0}" type="sibTrans" cxnId="{D517209D-749B-F94A-AEA6-EF5CC7F39337}">
      <dgm:prSet/>
      <dgm:spPr/>
      <dgm:t>
        <a:bodyPr/>
        <a:lstStyle/>
        <a:p>
          <a:endParaRPr lang="en-GB"/>
        </a:p>
      </dgm:t>
    </dgm:pt>
    <dgm:pt modelId="{28BA4FF9-ED9A-DB41-9DB1-B837368FE876}">
      <dgm:prSet/>
      <dgm:spPr/>
      <dgm:t>
        <a:bodyPr/>
        <a:lstStyle/>
        <a:p>
          <a:endParaRPr lang="en-IE" dirty="0"/>
        </a:p>
      </dgm:t>
    </dgm:pt>
    <dgm:pt modelId="{77A802D8-ED9E-4247-92E2-261491A20D55}" type="parTrans" cxnId="{7311FB93-C63D-9644-85D4-345292EE56DA}">
      <dgm:prSet/>
      <dgm:spPr/>
      <dgm:t>
        <a:bodyPr/>
        <a:lstStyle/>
        <a:p>
          <a:endParaRPr lang="en-GB"/>
        </a:p>
      </dgm:t>
    </dgm:pt>
    <dgm:pt modelId="{5A51925A-BCDD-6C49-818E-AE0022C38F98}" type="sibTrans" cxnId="{7311FB93-C63D-9644-85D4-345292EE56DA}">
      <dgm:prSet/>
      <dgm:spPr/>
      <dgm:t>
        <a:bodyPr/>
        <a:lstStyle/>
        <a:p>
          <a:endParaRPr lang="en-GB"/>
        </a:p>
      </dgm:t>
    </dgm:pt>
    <dgm:pt modelId="{4AF397A7-96DE-B241-8F95-300A4B0306A9}">
      <dgm:prSet/>
      <dgm:spPr/>
      <dgm:t>
        <a:bodyPr/>
        <a:lstStyle/>
        <a:p>
          <a:endParaRPr lang="en-IE" dirty="0"/>
        </a:p>
      </dgm:t>
    </dgm:pt>
    <dgm:pt modelId="{95210472-8E69-E64D-B181-ACC36542775B}" type="parTrans" cxnId="{07E01FE3-4BCB-EC49-A8F1-AD7416DAA7CE}">
      <dgm:prSet/>
      <dgm:spPr/>
      <dgm:t>
        <a:bodyPr/>
        <a:lstStyle/>
        <a:p>
          <a:endParaRPr lang="en-GB"/>
        </a:p>
      </dgm:t>
    </dgm:pt>
    <dgm:pt modelId="{0509FA28-72A9-D644-8D69-1C7EECE3DAFF}" type="sibTrans" cxnId="{07E01FE3-4BCB-EC49-A8F1-AD7416DAA7CE}">
      <dgm:prSet/>
      <dgm:spPr/>
      <dgm:t>
        <a:bodyPr/>
        <a:lstStyle/>
        <a:p>
          <a:endParaRPr lang="en-GB"/>
        </a:p>
      </dgm:t>
    </dgm:pt>
    <dgm:pt modelId="{0DCE3A5E-3130-D246-AE2C-C153255DBFE2}">
      <dgm:prSet/>
      <dgm:spPr/>
      <dgm:t>
        <a:bodyPr/>
        <a:lstStyle/>
        <a:p>
          <a:endParaRPr lang="en-IE" dirty="0"/>
        </a:p>
      </dgm:t>
    </dgm:pt>
    <dgm:pt modelId="{EB429A25-FA7F-CC4A-94BA-6CA850574BCB}" type="parTrans" cxnId="{9EA2FEFA-9AEE-6B44-B95A-A0A5C2305A27}">
      <dgm:prSet/>
      <dgm:spPr/>
      <dgm:t>
        <a:bodyPr/>
        <a:lstStyle/>
        <a:p>
          <a:endParaRPr lang="en-GB"/>
        </a:p>
      </dgm:t>
    </dgm:pt>
    <dgm:pt modelId="{E2DB47B4-BF57-7347-B05E-694EBF1B08C2}" type="sibTrans" cxnId="{9EA2FEFA-9AEE-6B44-B95A-A0A5C2305A27}">
      <dgm:prSet/>
      <dgm:spPr/>
      <dgm:t>
        <a:bodyPr/>
        <a:lstStyle/>
        <a:p>
          <a:endParaRPr lang="en-GB"/>
        </a:p>
      </dgm:t>
    </dgm:pt>
    <dgm:pt modelId="{DE9CCD37-5528-9B40-AD08-819B0DC5A0D9}" type="pres">
      <dgm:prSet presAssocID="{7BD8A7FF-3793-4E43-9398-979B3502E16C}" presName="Name0" presStyleCnt="0">
        <dgm:presLayoutVars>
          <dgm:dir/>
          <dgm:animLvl val="lvl"/>
          <dgm:resizeHandles val="exact"/>
        </dgm:presLayoutVars>
      </dgm:prSet>
      <dgm:spPr/>
    </dgm:pt>
    <dgm:pt modelId="{023466E2-E62E-7E45-AF65-5644C629D76E}" type="pres">
      <dgm:prSet presAssocID="{28BA4FF9-ED9A-DB41-9DB1-B837368FE876}" presName="linNode" presStyleCnt="0"/>
      <dgm:spPr/>
    </dgm:pt>
    <dgm:pt modelId="{3598C08B-7682-7B4C-9001-77128A5C446F}" type="pres">
      <dgm:prSet presAssocID="{28BA4FF9-ED9A-DB41-9DB1-B837368FE876}" presName="parentText" presStyleLbl="node1" presStyleIdx="0" presStyleCnt="3">
        <dgm:presLayoutVars>
          <dgm:chMax val="1"/>
          <dgm:bulletEnabled val="1"/>
        </dgm:presLayoutVars>
      </dgm:prSet>
      <dgm:spPr/>
    </dgm:pt>
    <dgm:pt modelId="{5B99BC32-AB2D-4C4D-AE35-EE56619CE3F4}" type="pres">
      <dgm:prSet presAssocID="{28BA4FF9-ED9A-DB41-9DB1-B837368FE876}" presName="descendantText" presStyleLbl="alignAccFollowNode1" presStyleIdx="0" presStyleCnt="3">
        <dgm:presLayoutVars>
          <dgm:bulletEnabled val="1"/>
        </dgm:presLayoutVars>
      </dgm:prSet>
      <dgm:spPr/>
    </dgm:pt>
    <dgm:pt modelId="{B7C0C1ED-5019-914B-87F4-FCC860D3F2F1}" type="pres">
      <dgm:prSet presAssocID="{5A51925A-BCDD-6C49-818E-AE0022C38F98}" presName="sp" presStyleCnt="0"/>
      <dgm:spPr/>
    </dgm:pt>
    <dgm:pt modelId="{82EA2FF8-29C1-3B4B-A9CC-5620AC155AE6}" type="pres">
      <dgm:prSet presAssocID="{4AF397A7-96DE-B241-8F95-300A4B0306A9}" presName="linNode" presStyleCnt="0"/>
      <dgm:spPr/>
    </dgm:pt>
    <dgm:pt modelId="{583CF194-133B-104D-809C-9CEE71675000}" type="pres">
      <dgm:prSet presAssocID="{4AF397A7-96DE-B241-8F95-300A4B0306A9}" presName="parentText" presStyleLbl="node1" presStyleIdx="1" presStyleCnt="3">
        <dgm:presLayoutVars>
          <dgm:chMax val="1"/>
          <dgm:bulletEnabled val="1"/>
        </dgm:presLayoutVars>
      </dgm:prSet>
      <dgm:spPr/>
    </dgm:pt>
    <dgm:pt modelId="{E0F1C19B-4ABE-F94A-94B5-5E077772EE6D}" type="pres">
      <dgm:prSet presAssocID="{4AF397A7-96DE-B241-8F95-300A4B0306A9}" presName="descendantText" presStyleLbl="alignAccFollowNode1" presStyleIdx="1" presStyleCnt="3">
        <dgm:presLayoutVars>
          <dgm:bulletEnabled val="1"/>
        </dgm:presLayoutVars>
      </dgm:prSet>
      <dgm:spPr/>
    </dgm:pt>
    <dgm:pt modelId="{2A2C7756-A08A-894F-8120-1D764916BEF7}" type="pres">
      <dgm:prSet presAssocID="{0509FA28-72A9-D644-8D69-1C7EECE3DAFF}" presName="sp" presStyleCnt="0"/>
      <dgm:spPr/>
    </dgm:pt>
    <dgm:pt modelId="{A475D192-9B10-4849-AB68-41E16885B211}" type="pres">
      <dgm:prSet presAssocID="{0DCE3A5E-3130-D246-AE2C-C153255DBFE2}" presName="linNode" presStyleCnt="0"/>
      <dgm:spPr/>
    </dgm:pt>
    <dgm:pt modelId="{3C32F12E-06FB-6E47-A863-7D508E9BBD85}" type="pres">
      <dgm:prSet presAssocID="{0DCE3A5E-3130-D246-AE2C-C153255DBFE2}" presName="parentText" presStyleLbl="node1" presStyleIdx="2" presStyleCnt="3" custLinFactNeighborX="-4423" custLinFactNeighborY="72071">
        <dgm:presLayoutVars>
          <dgm:chMax val="1"/>
          <dgm:bulletEnabled val="1"/>
        </dgm:presLayoutVars>
      </dgm:prSet>
      <dgm:spPr/>
    </dgm:pt>
    <dgm:pt modelId="{04A11674-066F-4D4C-B1AE-879B6C798345}" type="pres">
      <dgm:prSet presAssocID="{0DCE3A5E-3130-D246-AE2C-C153255DBFE2}" presName="descendantText" presStyleLbl="alignAccFollowNode1" presStyleIdx="2" presStyleCnt="3">
        <dgm:presLayoutVars>
          <dgm:bulletEnabled val="1"/>
        </dgm:presLayoutVars>
      </dgm:prSet>
      <dgm:spPr/>
    </dgm:pt>
  </dgm:ptLst>
  <dgm:cxnLst>
    <dgm:cxn modelId="{BFEFCA01-71C5-4F49-9CD2-53352B78144E}" type="presOf" srcId="{28BA4FF9-ED9A-DB41-9DB1-B837368FE876}" destId="{3598C08B-7682-7B4C-9001-77128A5C446F}" srcOrd="0" destOrd="0" presId="urn:microsoft.com/office/officeart/2005/8/layout/vList5"/>
    <dgm:cxn modelId="{080DB245-88AF-E742-9204-9BA2A16B9985}" type="presOf" srcId="{7BD8A7FF-3793-4E43-9398-979B3502E16C}" destId="{DE9CCD37-5528-9B40-AD08-819B0DC5A0D9}" srcOrd="0" destOrd="0" presId="urn:microsoft.com/office/officeart/2005/8/layout/vList5"/>
    <dgm:cxn modelId="{8DBECB4E-9DB2-234F-B1CC-5049B826A8A2}" type="presOf" srcId="{4AF397A7-96DE-B241-8F95-300A4B0306A9}" destId="{583CF194-133B-104D-809C-9CEE71675000}" srcOrd="0" destOrd="0" presId="urn:microsoft.com/office/officeart/2005/8/layout/vList5"/>
    <dgm:cxn modelId="{C4B69669-5415-E548-B035-862732158C32}" type="presOf" srcId="{533254AF-7B84-9F4C-8C5F-EF84C20AEEBD}" destId="{E0F1C19B-4ABE-F94A-94B5-5E077772EE6D}" srcOrd="0" destOrd="0" presId="urn:microsoft.com/office/officeart/2005/8/layout/vList5"/>
    <dgm:cxn modelId="{C9D0BA8E-C195-904B-A97D-910CC6DB2672}" type="presOf" srcId="{18C3455C-CE81-F746-A6D5-AA3C51390F7F}" destId="{04A11674-066F-4D4C-B1AE-879B6C798345}" srcOrd="0" destOrd="0" presId="urn:microsoft.com/office/officeart/2005/8/layout/vList5"/>
    <dgm:cxn modelId="{0E71FA90-B553-C440-993E-B736A6DBFAE2}" srcId="{4AF397A7-96DE-B241-8F95-300A4B0306A9}" destId="{533254AF-7B84-9F4C-8C5F-EF84C20AEEBD}" srcOrd="0" destOrd="0" parTransId="{86D2028B-D8B4-A14D-A90A-5B7C6E596423}" sibTransId="{DA5C0058-9F10-0C4C-AFD5-D256913E1A65}"/>
    <dgm:cxn modelId="{7311FB93-C63D-9644-85D4-345292EE56DA}" srcId="{7BD8A7FF-3793-4E43-9398-979B3502E16C}" destId="{28BA4FF9-ED9A-DB41-9DB1-B837368FE876}" srcOrd="0" destOrd="0" parTransId="{77A802D8-ED9E-4247-92E2-261491A20D55}" sibTransId="{5A51925A-BCDD-6C49-818E-AE0022C38F98}"/>
    <dgm:cxn modelId="{D517209D-749B-F94A-AEA6-EF5CC7F39337}" srcId="{0DCE3A5E-3130-D246-AE2C-C153255DBFE2}" destId="{18C3455C-CE81-F746-A6D5-AA3C51390F7F}" srcOrd="0" destOrd="0" parTransId="{0A4CC6EE-418A-C543-9D4C-7C86E03A6E2A}" sibTransId="{7C5C3AA0-455A-594B-B6B0-5D8C934CBEA0}"/>
    <dgm:cxn modelId="{A12DEAAF-2E31-9646-8139-5A47B846E4F2}" type="presOf" srcId="{0DCE3A5E-3130-D246-AE2C-C153255DBFE2}" destId="{3C32F12E-06FB-6E47-A863-7D508E9BBD85}" srcOrd="0" destOrd="0" presId="urn:microsoft.com/office/officeart/2005/8/layout/vList5"/>
    <dgm:cxn modelId="{9A5D60C3-8D54-6E42-91DC-8B377D0C5C0F}" srcId="{28BA4FF9-ED9A-DB41-9DB1-B837368FE876}" destId="{E79509BE-0FB9-C04D-A3F8-0D2942B7283D}" srcOrd="0" destOrd="0" parTransId="{D3EDF997-CF18-774B-A405-7BC4EB3C495B}" sibTransId="{FA5A1EA5-0417-9448-8ED8-29746055BF49}"/>
    <dgm:cxn modelId="{07E01FE3-4BCB-EC49-A8F1-AD7416DAA7CE}" srcId="{7BD8A7FF-3793-4E43-9398-979B3502E16C}" destId="{4AF397A7-96DE-B241-8F95-300A4B0306A9}" srcOrd="1" destOrd="0" parTransId="{95210472-8E69-E64D-B181-ACC36542775B}" sibTransId="{0509FA28-72A9-D644-8D69-1C7EECE3DAFF}"/>
    <dgm:cxn modelId="{049C28E5-AAA0-C042-B561-892DD1F92AE7}" type="presOf" srcId="{E79509BE-0FB9-C04D-A3F8-0D2942B7283D}" destId="{5B99BC32-AB2D-4C4D-AE35-EE56619CE3F4}" srcOrd="0" destOrd="0" presId="urn:microsoft.com/office/officeart/2005/8/layout/vList5"/>
    <dgm:cxn modelId="{9EA2FEFA-9AEE-6B44-B95A-A0A5C2305A27}" srcId="{7BD8A7FF-3793-4E43-9398-979B3502E16C}" destId="{0DCE3A5E-3130-D246-AE2C-C153255DBFE2}" srcOrd="2" destOrd="0" parTransId="{EB429A25-FA7F-CC4A-94BA-6CA850574BCB}" sibTransId="{E2DB47B4-BF57-7347-B05E-694EBF1B08C2}"/>
    <dgm:cxn modelId="{079A6B6C-0892-3042-922C-FC4CC567A2DB}" type="presParOf" srcId="{DE9CCD37-5528-9B40-AD08-819B0DC5A0D9}" destId="{023466E2-E62E-7E45-AF65-5644C629D76E}" srcOrd="0" destOrd="0" presId="urn:microsoft.com/office/officeart/2005/8/layout/vList5"/>
    <dgm:cxn modelId="{9835DBCD-8983-C04C-A30A-14F28ECAB4E4}" type="presParOf" srcId="{023466E2-E62E-7E45-AF65-5644C629D76E}" destId="{3598C08B-7682-7B4C-9001-77128A5C446F}" srcOrd="0" destOrd="0" presId="urn:microsoft.com/office/officeart/2005/8/layout/vList5"/>
    <dgm:cxn modelId="{8DBAC097-072A-C94C-97BF-F281A5295FD6}" type="presParOf" srcId="{023466E2-E62E-7E45-AF65-5644C629D76E}" destId="{5B99BC32-AB2D-4C4D-AE35-EE56619CE3F4}" srcOrd="1" destOrd="0" presId="urn:microsoft.com/office/officeart/2005/8/layout/vList5"/>
    <dgm:cxn modelId="{7DD6114E-A901-EC4C-B2FC-7C0971FB6226}" type="presParOf" srcId="{DE9CCD37-5528-9B40-AD08-819B0DC5A0D9}" destId="{B7C0C1ED-5019-914B-87F4-FCC860D3F2F1}" srcOrd="1" destOrd="0" presId="urn:microsoft.com/office/officeart/2005/8/layout/vList5"/>
    <dgm:cxn modelId="{66384907-D577-E045-B3A4-343DDABF5639}" type="presParOf" srcId="{DE9CCD37-5528-9B40-AD08-819B0DC5A0D9}" destId="{82EA2FF8-29C1-3B4B-A9CC-5620AC155AE6}" srcOrd="2" destOrd="0" presId="urn:microsoft.com/office/officeart/2005/8/layout/vList5"/>
    <dgm:cxn modelId="{20CB69AC-354A-4841-9EA0-3CD3AEE9118A}" type="presParOf" srcId="{82EA2FF8-29C1-3B4B-A9CC-5620AC155AE6}" destId="{583CF194-133B-104D-809C-9CEE71675000}" srcOrd="0" destOrd="0" presId="urn:microsoft.com/office/officeart/2005/8/layout/vList5"/>
    <dgm:cxn modelId="{22D8E038-1CA3-4946-B660-CFF4682FDC15}" type="presParOf" srcId="{82EA2FF8-29C1-3B4B-A9CC-5620AC155AE6}" destId="{E0F1C19B-4ABE-F94A-94B5-5E077772EE6D}" srcOrd="1" destOrd="0" presId="urn:microsoft.com/office/officeart/2005/8/layout/vList5"/>
    <dgm:cxn modelId="{9C6B143F-C5BB-7A4D-AF9B-8B00A31D417B}" type="presParOf" srcId="{DE9CCD37-5528-9B40-AD08-819B0DC5A0D9}" destId="{2A2C7756-A08A-894F-8120-1D764916BEF7}" srcOrd="3" destOrd="0" presId="urn:microsoft.com/office/officeart/2005/8/layout/vList5"/>
    <dgm:cxn modelId="{D47EEAEA-5338-5D4E-8FD6-64DA395E6F38}" type="presParOf" srcId="{DE9CCD37-5528-9B40-AD08-819B0DC5A0D9}" destId="{A475D192-9B10-4849-AB68-41E16885B211}" srcOrd="4" destOrd="0" presId="urn:microsoft.com/office/officeart/2005/8/layout/vList5"/>
    <dgm:cxn modelId="{E4E6DC3F-0977-7143-BE30-13AC8A8B3A60}" type="presParOf" srcId="{A475D192-9B10-4849-AB68-41E16885B211}" destId="{3C32F12E-06FB-6E47-A863-7D508E9BBD85}" srcOrd="0" destOrd="0" presId="urn:microsoft.com/office/officeart/2005/8/layout/vList5"/>
    <dgm:cxn modelId="{05AAA922-84AF-CC4F-8361-81B4C9D4D5D8}" type="presParOf" srcId="{A475D192-9B10-4849-AB68-41E16885B211}" destId="{04A11674-066F-4D4C-B1AE-879B6C79834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173EE-80F6-3343-AEB6-96C7D6BE7B06}">
      <dsp:nvSpPr>
        <dsp:cNvPr id="0" name=""/>
        <dsp:cNvSpPr/>
      </dsp:nvSpPr>
      <dsp:spPr>
        <a:xfrm>
          <a:off x="4764956" y="1354"/>
          <a:ext cx="1613256" cy="1613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i="0" kern="1200" dirty="0"/>
            <a:t>Managing water quantity</a:t>
          </a:r>
          <a:endParaRPr lang="en-IE" sz="1600" kern="1200" dirty="0"/>
        </a:p>
      </dsp:txBody>
      <dsp:txXfrm>
        <a:off x="5001212" y="237610"/>
        <a:ext cx="1140744" cy="1140744"/>
      </dsp:txXfrm>
    </dsp:sp>
    <dsp:sp modelId="{69437270-5E26-7F4D-B332-36606B382F19}">
      <dsp:nvSpPr>
        <dsp:cNvPr id="0" name=""/>
        <dsp:cNvSpPr/>
      </dsp:nvSpPr>
      <dsp:spPr>
        <a:xfrm rot="2700000">
          <a:off x="6205123" y="1384034"/>
          <a:ext cx="429499" cy="5444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223993" y="1447374"/>
        <a:ext cx="300649" cy="326684"/>
      </dsp:txXfrm>
    </dsp:sp>
    <dsp:sp modelId="{123A0E10-CAAE-3445-9603-E10E242C7464}">
      <dsp:nvSpPr>
        <dsp:cNvPr id="0" name=""/>
        <dsp:cNvSpPr/>
      </dsp:nvSpPr>
      <dsp:spPr>
        <a:xfrm>
          <a:off x="6478723" y="1715122"/>
          <a:ext cx="1613256" cy="1613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i="0" kern="1200" dirty="0"/>
            <a:t>Improving water quality</a:t>
          </a:r>
          <a:endParaRPr lang="en-IE" sz="1600" kern="1200" dirty="0"/>
        </a:p>
      </dsp:txBody>
      <dsp:txXfrm>
        <a:off x="6714979" y="1951378"/>
        <a:ext cx="1140744" cy="1140744"/>
      </dsp:txXfrm>
    </dsp:sp>
    <dsp:sp modelId="{C319074D-5CA2-EE4E-9134-8C0FDB072440}">
      <dsp:nvSpPr>
        <dsp:cNvPr id="0" name=""/>
        <dsp:cNvSpPr/>
      </dsp:nvSpPr>
      <dsp:spPr>
        <a:xfrm rot="8100000">
          <a:off x="6222313" y="3097801"/>
          <a:ext cx="429499" cy="5444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6332293" y="3161141"/>
        <a:ext cx="300649" cy="326684"/>
      </dsp:txXfrm>
    </dsp:sp>
    <dsp:sp modelId="{69E8561F-7402-8D4A-A045-40ACE42476D0}">
      <dsp:nvSpPr>
        <dsp:cNvPr id="0" name=""/>
        <dsp:cNvSpPr/>
      </dsp:nvSpPr>
      <dsp:spPr>
        <a:xfrm>
          <a:off x="4764956" y="3428889"/>
          <a:ext cx="1613256" cy="1613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i="0" kern="1200" dirty="0"/>
            <a:t>Enhancing amenity and biodiversity</a:t>
          </a:r>
          <a:endParaRPr lang="en-IE" sz="1600" kern="1200" dirty="0"/>
        </a:p>
      </dsp:txBody>
      <dsp:txXfrm>
        <a:off x="5001212" y="3665145"/>
        <a:ext cx="1140744" cy="1140744"/>
      </dsp:txXfrm>
    </dsp:sp>
    <dsp:sp modelId="{8DD7396C-8D4B-7D42-9F1E-B76E6244A2A5}">
      <dsp:nvSpPr>
        <dsp:cNvPr id="0" name=""/>
        <dsp:cNvSpPr/>
      </dsp:nvSpPr>
      <dsp:spPr>
        <a:xfrm rot="13500000">
          <a:off x="4508546" y="3114992"/>
          <a:ext cx="429499" cy="5444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4618526" y="3269442"/>
        <a:ext cx="300649" cy="326684"/>
      </dsp:txXfrm>
    </dsp:sp>
    <dsp:sp modelId="{58A5A200-5369-2A4B-B791-0BD94BA2A573}">
      <dsp:nvSpPr>
        <dsp:cNvPr id="0" name=""/>
        <dsp:cNvSpPr/>
      </dsp:nvSpPr>
      <dsp:spPr>
        <a:xfrm>
          <a:off x="3051188" y="1715122"/>
          <a:ext cx="1613256" cy="1613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i="0" kern="1200" dirty="0"/>
            <a:t>Adaptability to local conditions</a:t>
          </a:r>
          <a:endParaRPr lang="en-IE" sz="1600" kern="1200" dirty="0"/>
        </a:p>
      </dsp:txBody>
      <dsp:txXfrm>
        <a:off x="3287444" y="1951378"/>
        <a:ext cx="1140744" cy="1140744"/>
      </dsp:txXfrm>
    </dsp:sp>
    <dsp:sp modelId="{50F5A5CC-707A-3148-9373-80E0A4A75DC7}">
      <dsp:nvSpPr>
        <dsp:cNvPr id="0" name=""/>
        <dsp:cNvSpPr/>
      </dsp:nvSpPr>
      <dsp:spPr>
        <a:xfrm rot="18900000">
          <a:off x="4491355" y="1401225"/>
          <a:ext cx="429499" cy="5444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510225" y="1555675"/>
        <a:ext cx="300649" cy="326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1787E-F4E3-A142-8024-46AA6A4A13FD}">
      <dsp:nvSpPr>
        <dsp:cNvPr id="0" name=""/>
        <dsp:cNvSpPr/>
      </dsp:nvSpPr>
      <dsp:spPr>
        <a:xfrm>
          <a:off x="3349" y="80034"/>
          <a:ext cx="3265422"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IE" sz="3000" b="1" i="0" kern="1200"/>
            <a:t>Environmental:</a:t>
          </a:r>
          <a:endParaRPr lang="en-IE" sz="3000" kern="1200"/>
        </a:p>
      </dsp:txBody>
      <dsp:txXfrm>
        <a:off x="3349" y="80034"/>
        <a:ext cx="3265422" cy="864000"/>
      </dsp:txXfrm>
    </dsp:sp>
    <dsp:sp modelId="{C09110B8-99C0-494F-9730-7C50B8839BFD}">
      <dsp:nvSpPr>
        <dsp:cNvPr id="0" name=""/>
        <dsp:cNvSpPr/>
      </dsp:nvSpPr>
      <dsp:spPr>
        <a:xfrm>
          <a:off x="3349" y="944034"/>
          <a:ext cx="3265422" cy="33351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IE" sz="3000" b="0" i="0" kern="1200"/>
            <a:t>Reduced flooding</a:t>
          </a:r>
          <a:endParaRPr lang="en-IE" sz="3000" kern="1200"/>
        </a:p>
        <a:p>
          <a:pPr marL="285750" lvl="1" indent="-285750" algn="l" defTabSz="1333500">
            <a:lnSpc>
              <a:spcPct val="90000"/>
            </a:lnSpc>
            <a:spcBef>
              <a:spcPct val="0"/>
            </a:spcBef>
            <a:spcAft>
              <a:spcPct val="15000"/>
            </a:spcAft>
            <a:buChar char="•"/>
          </a:pPr>
          <a:r>
            <a:rPr lang="en-IE" sz="3000" b="0" i="0" kern="1200"/>
            <a:t>Improved water quality</a:t>
          </a:r>
          <a:endParaRPr lang="en-IE" sz="3000" kern="1200"/>
        </a:p>
        <a:p>
          <a:pPr marL="285750" lvl="1" indent="-285750" algn="l" defTabSz="1333500">
            <a:lnSpc>
              <a:spcPct val="90000"/>
            </a:lnSpc>
            <a:spcBef>
              <a:spcPct val="0"/>
            </a:spcBef>
            <a:spcAft>
              <a:spcPct val="15000"/>
            </a:spcAft>
            <a:buChar char="•"/>
          </a:pPr>
          <a:r>
            <a:rPr lang="en-IE" sz="3000" b="0" i="0" kern="1200"/>
            <a:t>Increased green spaces</a:t>
          </a:r>
          <a:endParaRPr lang="en-IE" sz="3000" kern="1200"/>
        </a:p>
      </dsp:txBody>
      <dsp:txXfrm>
        <a:off x="3349" y="944034"/>
        <a:ext cx="3265422" cy="3335175"/>
      </dsp:txXfrm>
    </dsp:sp>
    <dsp:sp modelId="{F42DD399-3114-2A4B-BBF0-5C3B90DA1029}">
      <dsp:nvSpPr>
        <dsp:cNvPr id="0" name=""/>
        <dsp:cNvSpPr/>
      </dsp:nvSpPr>
      <dsp:spPr>
        <a:xfrm>
          <a:off x="3725930" y="80034"/>
          <a:ext cx="3265422"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IE" sz="3000" b="1" i="0" kern="1200"/>
            <a:t>Social:</a:t>
          </a:r>
          <a:endParaRPr lang="en-IE" sz="3000" kern="1200"/>
        </a:p>
      </dsp:txBody>
      <dsp:txXfrm>
        <a:off x="3725930" y="80034"/>
        <a:ext cx="3265422" cy="864000"/>
      </dsp:txXfrm>
    </dsp:sp>
    <dsp:sp modelId="{54E46423-3641-024B-93E3-1E4742BA6C37}">
      <dsp:nvSpPr>
        <dsp:cNvPr id="0" name=""/>
        <dsp:cNvSpPr/>
      </dsp:nvSpPr>
      <dsp:spPr>
        <a:xfrm>
          <a:off x="3725930" y="944034"/>
          <a:ext cx="3265422" cy="33351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IE" sz="3000" b="0" i="0" kern="1200"/>
            <a:t>Enhanced urban aesthetics</a:t>
          </a:r>
          <a:endParaRPr lang="en-IE" sz="3000" kern="1200"/>
        </a:p>
        <a:p>
          <a:pPr marL="285750" lvl="1" indent="-285750" algn="l" defTabSz="1333500">
            <a:lnSpc>
              <a:spcPct val="90000"/>
            </a:lnSpc>
            <a:spcBef>
              <a:spcPct val="0"/>
            </a:spcBef>
            <a:spcAft>
              <a:spcPct val="15000"/>
            </a:spcAft>
            <a:buChar char="•"/>
          </a:pPr>
          <a:r>
            <a:rPr lang="en-IE" sz="3000" b="0" i="0" kern="1200"/>
            <a:t>Improved mental health</a:t>
          </a:r>
          <a:endParaRPr lang="en-IE" sz="3000" kern="1200"/>
        </a:p>
        <a:p>
          <a:pPr marL="285750" lvl="1" indent="-285750" algn="l" defTabSz="1333500">
            <a:lnSpc>
              <a:spcPct val="90000"/>
            </a:lnSpc>
            <a:spcBef>
              <a:spcPct val="0"/>
            </a:spcBef>
            <a:spcAft>
              <a:spcPct val="15000"/>
            </a:spcAft>
            <a:buChar char="•"/>
          </a:pPr>
          <a:r>
            <a:rPr lang="en-IE" sz="3000" b="0" i="0" kern="1200"/>
            <a:t>Community engagement</a:t>
          </a:r>
          <a:endParaRPr lang="en-IE" sz="3000" kern="1200"/>
        </a:p>
      </dsp:txBody>
      <dsp:txXfrm>
        <a:off x="3725930" y="944034"/>
        <a:ext cx="3265422" cy="3335175"/>
      </dsp:txXfrm>
    </dsp:sp>
    <dsp:sp modelId="{729878F6-EBFF-7C4A-B38A-7A5D8109E243}">
      <dsp:nvSpPr>
        <dsp:cNvPr id="0" name=""/>
        <dsp:cNvSpPr/>
      </dsp:nvSpPr>
      <dsp:spPr>
        <a:xfrm>
          <a:off x="7448512" y="80034"/>
          <a:ext cx="3265422"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IE" sz="3000" b="1" i="0" kern="1200"/>
            <a:t>Economic:</a:t>
          </a:r>
          <a:endParaRPr lang="en-IE" sz="3000" kern="1200"/>
        </a:p>
      </dsp:txBody>
      <dsp:txXfrm>
        <a:off x="7448512" y="80034"/>
        <a:ext cx="3265422" cy="864000"/>
      </dsp:txXfrm>
    </dsp:sp>
    <dsp:sp modelId="{D8BAF9BD-336E-9E45-9524-3F9CE633382B}">
      <dsp:nvSpPr>
        <dsp:cNvPr id="0" name=""/>
        <dsp:cNvSpPr/>
      </dsp:nvSpPr>
      <dsp:spPr>
        <a:xfrm>
          <a:off x="7448512" y="944034"/>
          <a:ext cx="3265422" cy="33351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IE" sz="3000" b="0" i="0" kern="1200"/>
            <a:t>Cost-effective water management</a:t>
          </a:r>
          <a:endParaRPr lang="en-IE" sz="3000" kern="1200"/>
        </a:p>
        <a:p>
          <a:pPr marL="285750" lvl="1" indent="-285750" algn="l" defTabSz="1333500">
            <a:lnSpc>
              <a:spcPct val="90000"/>
            </a:lnSpc>
            <a:spcBef>
              <a:spcPct val="0"/>
            </a:spcBef>
            <a:spcAft>
              <a:spcPct val="15000"/>
            </a:spcAft>
            <a:buChar char="•"/>
          </a:pPr>
          <a:r>
            <a:rPr lang="en-IE" sz="3000" b="0" i="0" kern="1200" dirty="0"/>
            <a:t>Increased property values</a:t>
          </a:r>
          <a:endParaRPr lang="en-IE" sz="3000" kern="1200" dirty="0"/>
        </a:p>
      </dsp:txBody>
      <dsp:txXfrm>
        <a:off x="7448512" y="944034"/>
        <a:ext cx="3265422" cy="3335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940D4-AA83-5A4D-B97D-0043B203A52B}">
      <dsp:nvSpPr>
        <dsp:cNvPr id="0" name=""/>
        <dsp:cNvSpPr/>
      </dsp:nvSpPr>
      <dsp:spPr>
        <a:xfrm rot="16200000">
          <a:off x="770350" y="-770350"/>
          <a:ext cx="2029216" cy="35699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IE" sz="1900" b="0" i="0" kern="1200" dirty="0"/>
            <a:t>Costs and funding</a:t>
          </a:r>
        </a:p>
        <a:p>
          <a:pPr marL="0" lvl="0" indent="0" algn="ctr" defTabSz="844550">
            <a:lnSpc>
              <a:spcPct val="90000"/>
            </a:lnSpc>
            <a:spcBef>
              <a:spcPct val="0"/>
            </a:spcBef>
            <a:spcAft>
              <a:spcPct val="35000"/>
            </a:spcAft>
            <a:buNone/>
          </a:pPr>
          <a:r>
            <a:rPr lang="en-IE" sz="1900" kern="1200" dirty="0"/>
            <a:t>Installation and upfront costs can be high.</a:t>
          </a:r>
        </a:p>
      </dsp:txBody>
      <dsp:txXfrm rot="5400000">
        <a:off x="-1" y="1"/>
        <a:ext cx="3569918" cy="1521912"/>
      </dsp:txXfrm>
    </dsp:sp>
    <dsp:sp modelId="{593A11FC-154F-3249-838F-190AB3A22987}">
      <dsp:nvSpPr>
        <dsp:cNvPr id="0" name=""/>
        <dsp:cNvSpPr/>
      </dsp:nvSpPr>
      <dsp:spPr>
        <a:xfrm>
          <a:off x="3569918" y="0"/>
          <a:ext cx="3569918" cy="202921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IE" sz="1900" b="0" i="0" kern="1200" dirty="0"/>
            <a:t>Maintenance responsibilities</a:t>
          </a:r>
        </a:p>
        <a:p>
          <a:pPr marL="0" lvl="0" indent="0" algn="ctr" defTabSz="844550">
            <a:lnSpc>
              <a:spcPct val="90000"/>
            </a:lnSpc>
            <a:spcBef>
              <a:spcPct val="0"/>
            </a:spcBef>
            <a:spcAft>
              <a:spcPct val="35000"/>
            </a:spcAft>
            <a:buNone/>
          </a:pPr>
          <a:r>
            <a:rPr lang="en-IE" sz="1900" kern="1200" dirty="0"/>
            <a:t>SUDS require ongoing maintenance and monitoring to ensure optimal performance</a:t>
          </a:r>
        </a:p>
      </dsp:txBody>
      <dsp:txXfrm>
        <a:off x="3569918" y="0"/>
        <a:ext cx="3569918" cy="1521912"/>
      </dsp:txXfrm>
    </dsp:sp>
    <dsp:sp modelId="{87FA3C40-4C19-B04F-8987-D75349F811E2}">
      <dsp:nvSpPr>
        <dsp:cNvPr id="0" name=""/>
        <dsp:cNvSpPr/>
      </dsp:nvSpPr>
      <dsp:spPr>
        <a:xfrm rot="10800000">
          <a:off x="0" y="2029216"/>
          <a:ext cx="3569918" cy="202921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IE" sz="1900" b="0" i="0" kern="1200" dirty="0"/>
            <a:t>Public and stakeholder buy-in</a:t>
          </a:r>
        </a:p>
        <a:p>
          <a:pPr marL="0" lvl="0" indent="0" algn="ctr" defTabSz="844550">
            <a:lnSpc>
              <a:spcPct val="90000"/>
            </a:lnSpc>
            <a:spcBef>
              <a:spcPct val="0"/>
            </a:spcBef>
            <a:spcAft>
              <a:spcPct val="35000"/>
            </a:spcAft>
            <a:buNone/>
          </a:pPr>
          <a:r>
            <a:rPr lang="en-IE" sz="1900" kern="1200" dirty="0"/>
            <a:t>Stakeholders may be more comfortable with status quo approaches</a:t>
          </a:r>
        </a:p>
      </dsp:txBody>
      <dsp:txXfrm rot="10800000">
        <a:off x="0" y="2536520"/>
        <a:ext cx="3569918" cy="1521912"/>
      </dsp:txXfrm>
    </dsp:sp>
    <dsp:sp modelId="{E2E2BA46-18DF-B84C-9130-C231F5D769E7}">
      <dsp:nvSpPr>
        <dsp:cNvPr id="0" name=""/>
        <dsp:cNvSpPr/>
      </dsp:nvSpPr>
      <dsp:spPr>
        <a:xfrm rot="5400000">
          <a:off x="4340268" y="1258865"/>
          <a:ext cx="2029216" cy="35699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IE" sz="1900" b="0" i="0" kern="1200" dirty="0"/>
            <a:t>Land availability</a:t>
          </a:r>
        </a:p>
        <a:p>
          <a:pPr marL="0" lvl="0" indent="0" algn="ctr" defTabSz="844550">
            <a:lnSpc>
              <a:spcPct val="90000"/>
            </a:lnSpc>
            <a:spcBef>
              <a:spcPct val="0"/>
            </a:spcBef>
            <a:spcAft>
              <a:spcPct val="35000"/>
            </a:spcAft>
            <a:buNone/>
          </a:pPr>
          <a:r>
            <a:rPr lang="en-IE" sz="1900" kern="1200" dirty="0"/>
            <a:t>Limited space for large-scale SUDS in highly urbanized areas.</a:t>
          </a:r>
        </a:p>
      </dsp:txBody>
      <dsp:txXfrm rot="-5400000">
        <a:off x="3569917" y="2536520"/>
        <a:ext cx="3569918" cy="1521912"/>
      </dsp:txXfrm>
    </dsp:sp>
    <dsp:sp modelId="{2B9134F7-C432-3D45-AA77-B7A5BFBDFE71}">
      <dsp:nvSpPr>
        <dsp:cNvPr id="0" name=""/>
        <dsp:cNvSpPr/>
      </dsp:nvSpPr>
      <dsp:spPr>
        <a:xfrm>
          <a:off x="2498942" y="1521912"/>
          <a:ext cx="2141950" cy="101460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Business as Usual</a:t>
          </a:r>
        </a:p>
      </dsp:txBody>
      <dsp:txXfrm>
        <a:off x="2548471" y="1571441"/>
        <a:ext cx="2042892" cy="915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95F34-D5CE-6E46-8380-BC589652AEB1}">
      <dsp:nvSpPr>
        <dsp:cNvPr id="0" name=""/>
        <dsp:cNvSpPr/>
      </dsp:nvSpPr>
      <dsp:spPr>
        <a:xfrm rot="5400000">
          <a:off x="-150933" y="153318"/>
          <a:ext cx="1006220" cy="7043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b="0" i="0" kern="1200" dirty="0"/>
            <a:t>1</a:t>
          </a:r>
          <a:endParaRPr lang="en-IE" sz="2000" kern="1200" dirty="0"/>
        </a:p>
      </dsp:txBody>
      <dsp:txXfrm rot="-5400000">
        <a:off x="0" y="354562"/>
        <a:ext cx="704354" cy="301866"/>
      </dsp:txXfrm>
    </dsp:sp>
    <dsp:sp modelId="{1BF8AAA8-C8DA-4948-9685-6F5F6576E625}">
      <dsp:nvSpPr>
        <dsp:cNvPr id="0" name=""/>
        <dsp:cNvSpPr/>
      </dsp:nvSpPr>
      <dsp:spPr>
        <a:xfrm rot="5400000">
          <a:off x="4863347" y="-4156607"/>
          <a:ext cx="654043" cy="89720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IE" sz="4000" b="0" i="0" kern="1200" dirty="0"/>
            <a:t>Site conditions (soil type, slope)</a:t>
          </a:r>
          <a:endParaRPr lang="en-IE" sz="4000" kern="1200" dirty="0"/>
        </a:p>
      </dsp:txBody>
      <dsp:txXfrm rot="-5400000">
        <a:off x="704355" y="34313"/>
        <a:ext cx="8940100" cy="590187"/>
      </dsp:txXfrm>
    </dsp:sp>
    <dsp:sp modelId="{4C79E539-701F-3E4B-9F3D-B455D9D5C77E}">
      <dsp:nvSpPr>
        <dsp:cNvPr id="0" name=""/>
        <dsp:cNvSpPr/>
      </dsp:nvSpPr>
      <dsp:spPr>
        <a:xfrm rot="5400000">
          <a:off x="-150933" y="1008879"/>
          <a:ext cx="1006220" cy="7043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b="0" i="0" kern="1200" dirty="0"/>
            <a:t>2</a:t>
          </a:r>
          <a:endParaRPr lang="en-IE" sz="2000" kern="1200" dirty="0"/>
        </a:p>
      </dsp:txBody>
      <dsp:txXfrm rot="-5400000">
        <a:off x="0" y="1210123"/>
        <a:ext cx="704354" cy="301866"/>
      </dsp:txXfrm>
    </dsp:sp>
    <dsp:sp modelId="{1F415970-FB82-E342-B78F-4A37BC3EDB7F}">
      <dsp:nvSpPr>
        <dsp:cNvPr id="0" name=""/>
        <dsp:cNvSpPr/>
      </dsp:nvSpPr>
      <dsp:spPr>
        <a:xfrm rot="5400000">
          <a:off x="4863347" y="-3301046"/>
          <a:ext cx="654043" cy="89720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IE" sz="4000" b="0" i="0" kern="1200" dirty="0"/>
            <a:t>Urban Context</a:t>
          </a:r>
          <a:endParaRPr lang="en-IE" sz="4000" kern="1200" dirty="0"/>
        </a:p>
      </dsp:txBody>
      <dsp:txXfrm rot="-5400000">
        <a:off x="704355" y="889874"/>
        <a:ext cx="8940100" cy="590187"/>
      </dsp:txXfrm>
    </dsp:sp>
    <dsp:sp modelId="{C538823E-B469-EF48-BDC3-BA433409C770}">
      <dsp:nvSpPr>
        <dsp:cNvPr id="0" name=""/>
        <dsp:cNvSpPr/>
      </dsp:nvSpPr>
      <dsp:spPr>
        <a:xfrm rot="5400000">
          <a:off x="-150933" y="1864439"/>
          <a:ext cx="1006220" cy="7043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b="0" i="0" kern="1200" dirty="0"/>
            <a:t>3</a:t>
          </a:r>
          <a:endParaRPr lang="en-IE" sz="2000" kern="1200" dirty="0"/>
        </a:p>
      </dsp:txBody>
      <dsp:txXfrm rot="-5400000">
        <a:off x="0" y="2065683"/>
        <a:ext cx="704354" cy="301866"/>
      </dsp:txXfrm>
    </dsp:sp>
    <dsp:sp modelId="{6419EEC9-C6BE-AB47-9016-95BE268F1A61}">
      <dsp:nvSpPr>
        <dsp:cNvPr id="0" name=""/>
        <dsp:cNvSpPr/>
      </dsp:nvSpPr>
      <dsp:spPr>
        <a:xfrm rot="5400000">
          <a:off x="4863347" y="-2445486"/>
          <a:ext cx="654043" cy="89720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IE" sz="4000" b="0" i="0" kern="1200" dirty="0"/>
            <a:t>Climate resilience</a:t>
          </a:r>
          <a:endParaRPr lang="en-IE" sz="4000" kern="1200" dirty="0"/>
        </a:p>
      </dsp:txBody>
      <dsp:txXfrm rot="-5400000">
        <a:off x="704355" y="1745434"/>
        <a:ext cx="8940100" cy="590187"/>
      </dsp:txXfrm>
    </dsp:sp>
    <dsp:sp modelId="{A19C3C05-F64D-954E-9F84-A27BDF50472A}">
      <dsp:nvSpPr>
        <dsp:cNvPr id="0" name=""/>
        <dsp:cNvSpPr/>
      </dsp:nvSpPr>
      <dsp:spPr>
        <a:xfrm rot="5400000">
          <a:off x="-150933" y="2720000"/>
          <a:ext cx="1006220" cy="7043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b="0" i="0" kern="1200" dirty="0"/>
            <a:t>4</a:t>
          </a:r>
          <a:endParaRPr lang="en-IE" sz="2000" kern="1200" dirty="0"/>
        </a:p>
      </dsp:txBody>
      <dsp:txXfrm rot="-5400000">
        <a:off x="0" y="2921244"/>
        <a:ext cx="704354" cy="301866"/>
      </dsp:txXfrm>
    </dsp:sp>
    <dsp:sp modelId="{D191F035-32DA-1F40-94D8-B80A97F6E9E5}">
      <dsp:nvSpPr>
        <dsp:cNvPr id="0" name=""/>
        <dsp:cNvSpPr/>
      </dsp:nvSpPr>
      <dsp:spPr>
        <a:xfrm rot="5400000">
          <a:off x="4863347" y="-1589925"/>
          <a:ext cx="654043" cy="89720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IE" sz="4000" b="0" i="0" kern="1200" dirty="0"/>
            <a:t>Community needs</a:t>
          </a:r>
          <a:endParaRPr lang="en-IE" sz="4000" kern="1200" dirty="0"/>
        </a:p>
      </dsp:txBody>
      <dsp:txXfrm rot="-5400000">
        <a:off x="704355" y="2600995"/>
        <a:ext cx="8940100" cy="590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9BC32-AB2D-4C4D-AE35-EE56619CE3F4}">
      <dsp:nvSpPr>
        <dsp:cNvPr id="0" name=""/>
        <dsp:cNvSpPr/>
      </dsp:nvSpPr>
      <dsp:spPr>
        <a:xfrm rot="5400000">
          <a:off x="4647653" y="-1969320"/>
          <a:ext cx="556207" cy="46360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E" sz="1900" b="0" i="0" kern="1200" dirty="0"/>
            <a:t>Alignment with urban planning policies</a:t>
          </a:r>
          <a:endParaRPr lang="en-IE" sz="1900" kern="1200" dirty="0"/>
        </a:p>
      </dsp:txBody>
      <dsp:txXfrm rot="-5400000">
        <a:off x="2607753" y="97732"/>
        <a:ext cx="4608855" cy="501903"/>
      </dsp:txXfrm>
    </dsp:sp>
    <dsp:sp modelId="{3598C08B-7682-7B4C-9001-77128A5C446F}">
      <dsp:nvSpPr>
        <dsp:cNvPr id="0" name=""/>
        <dsp:cNvSpPr/>
      </dsp:nvSpPr>
      <dsp:spPr>
        <a:xfrm>
          <a:off x="0" y="1053"/>
          <a:ext cx="2607753" cy="695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endParaRPr lang="en-IE" sz="3700" kern="1200" dirty="0"/>
        </a:p>
      </dsp:txBody>
      <dsp:txXfrm>
        <a:off x="33940" y="34993"/>
        <a:ext cx="2539873" cy="627379"/>
      </dsp:txXfrm>
    </dsp:sp>
    <dsp:sp modelId="{E0F1C19B-4ABE-F94A-94B5-5E077772EE6D}">
      <dsp:nvSpPr>
        <dsp:cNvPr id="0" name=""/>
        <dsp:cNvSpPr/>
      </dsp:nvSpPr>
      <dsp:spPr>
        <a:xfrm rot="5400000">
          <a:off x="4647653" y="-1239297"/>
          <a:ext cx="556207" cy="46360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E" sz="1900" b="0" i="0" kern="1200" dirty="0"/>
            <a:t>Clear guidelines and standards</a:t>
          </a:r>
          <a:endParaRPr lang="en-IE" sz="1900" kern="1200" dirty="0"/>
        </a:p>
      </dsp:txBody>
      <dsp:txXfrm rot="-5400000">
        <a:off x="2607753" y="827755"/>
        <a:ext cx="4608855" cy="501903"/>
      </dsp:txXfrm>
    </dsp:sp>
    <dsp:sp modelId="{583CF194-133B-104D-809C-9CEE71675000}">
      <dsp:nvSpPr>
        <dsp:cNvPr id="0" name=""/>
        <dsp:cNvSpPr/>
      </dsp:nvSpPr>
      <dsp:spPr>
        <a:xfrm>
          <a:off x="0" y="731076"/>
          <a:ext cx="2607753" cy="695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endParaRPr lang="en-IE" sz="3700" kern="1200" dirty="0"/>
        </a:p>
      </dsp:txBody>
      <dsp:txXfrm>
        <a:off x="33940" y="765016"/>
        <a:ext cx="2539873" cy="627379"/>
      </dsp:txXfrm>
    </dsp:sp>
    <dsp:sp modelId="{04A11674-066F-4D4C-B1AE-879B6C798345}">
      <dsp:nvSpPr>
        <dsp:cNvPr id="0" name=""/>
        <dsp:cNvSpPr/>
      </dsp:nvSpPr>
      <dsp:spPr>
        <a:xfrm rot="5400000">
          <a:off x="4647653" y="-509274"/>
          <a:ext cx="556207" cy="46360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E" sz="1900" b="0" i="0" kern="1200" dirty="0"/>
            <a:t>Incentives for developers</a:t>
          </a:r>
          <a:endParaRPr lang="en-IE" sz="1900" kern="1200" dirty="0"/>
        </a:p>
      </dsp:txBody>
      <dsp:txXfrm rot="-5400000">
        <a:off x="2607753" y="1557778"/>
        <a:ext cx="4608855" cy="501903"/>
      </dsp:txXfrm>
    </dsp:sp>
    <dsp:sp modelId="{3C32F12E-06FB-6E47-A863-7D508E9BBD85}">
      <dsp:nvSpPr>
        <dsp:cNvPr id="0" name=""/>
        <dsp:cNvSpPr/>
      </dsp:nvSpPr>
      <dsp:spPr>
        <a:xfrm>
          <a:off x="0" y="1462152"/>
          <a:ext cx="2607753" cy="695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endParaRPr lang="en-IE" sz="3700" kern="1200" dirty="0"/>
        </a:p>
      </dsp:txBody>
      <dsp:txXfrm>
        <a:off x="33940" y="1496092"/>
        <a:ext cx="2539873" cy="62737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c.europa.eu/easme/en/section/lif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ivitas.eu/"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IE" b="1" dirty="0"/>
              <a:t>Sustainable Urban Drainage Systems (</a:t>
            </a:r>
            <a:r>
              <a:rPr lang="en-IE" b="1" dirty="0" err="1"/>
              <a:t>SuDS</a:t>
            </a:r>
            <a:r>
              <a:rPr lang="en-IE" b="1" dirty="0"/>
              <a:t>): An Integrated Approach to Stormwater Management</a:t>
            </a:r>
            <a:endParaRPr lang="en-IE" dirty="0"/>
          </a:p>
          <a:p>
            <a:pPr>
              <a:buFont typeface="Arial" panose="020B0604020202020204" pitchFamily="34" charset="0"/>
              <a:buChar char="•"/>
            </a:pPr>
            <a:r>
              <a:rPr lang="en-IE" b="1" dirty="0"/>
              <a:t>Objective</a:t>
            </a:r>
            <a:r>
              <a:rPr lang="en-IE" dirty="0"/>
              <a:t>: Understand the role of </a:t>
            </a:r>
            <a:r>
              <a:rPr lang="en-IE" b="1" dirty="0" err="1"/>
              <a:t>SuDS</a:t>
            </a:r>
            <a:r>
              <a:rPr lang="en-IE" dirty="0"/>
              <a:t> in urban environments for effective stormwater management, flood prevention, and water quality improvement.</a:t>
            </a:r>
          </a:p>
          <a:p>
            <a:pPr>
              <a:buFont typeface="Arial" panose="020B0604020202020204" pitchFamily="34" charset="0"/>
              <a:buChar char="•"/>
            </a:pPr>
            <a:r>
              <a:rPr lang="en-IE" b="1" dirty="0"/>
              <a:t>Goal</a:t>
            </a:r>
            <a:r>
              <a:rPr lang="en-IE" dirty="0"/>
              <a:t>: Provide students with a clear understanding of the development, design principles, and real-world applications of </a:t>
            </a:r>
            <a:r>
              <a:rPr lang="en-IE" dirty="0" err="1"/>
              <a:t>SuDS</a:t>
            </a:r>
            <a:r>
              <a:rPr lang="en-IE" dirty="0"/>
              <a:t> in urban areas.</a:t>
            </a:r>
          </a:p>
          <a:p>
            <a:pPr marL="0" lvl="0" indent="0" algn="l" rtl="0">
              <a:spcBef>
                <a:spcPts val="0"/>
              </a:spcBef>
              <a:spcAft>
                <a:spcPts val="0"/>
              </a:spcAft>
              <a:buNone/>
            </a:pP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D81B51A5-1688-E741-B3EB-0EEE5ED0E97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F2DC76E1-831F-5432-5F19-BA61539B55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13C0EEE4-82D1-3A99-4BDA-04194F93680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Photo Credit: Aalto University </a:t>
            </a:r>
          </a:p>
          <a:p>
            <a:pPr marL="171450" lvl="0" indent="-171450" algn="l" rtl="0">
              <a:spcBef>
                <a:spcPts val="0"/>
              </a:spcBef>
              <a:spcAft>
                <a:spcPts val="0"/>
              </a:spcAft>
              <a:buClr>
                <a:srgbClr val="3D3D3D"/>
              </a:buClr>
              <a:buSzPts val="1200"/>
              <a:buFont typeface="Arial"/>
              <a:buChar char="•"/>
            </a:pPr>
            <a:r>
              <a:rPr lang="en-IE" dirty="0"/>
              <a:t>Photo Credit: The Architects Journal</a:t>
            </a:r>
            <a:endParaRPr dirty="0"/>
          </a:p>
        </p:txBody>
      </p:sp>
      <p:sp>
        <p:nvSpPr>
          <p:cNvPr id="225" name="Google Shape;225;g2ca2507d12e_0_0:notes">
            <a:extLst>
              <a:ext uri="{FF2B5EF4-FFF2-40B4-BE49-F238E27FC236}">
                <a16:creationId xmlns:a16="http://schemas.microsoft.com/office/drawing/2014/main" id="{A3DE247E-D85F-1E9C-DDC4-DB6FD32B3D8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416621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DCE87F8-E3E0-00E3-C441-F6B03F91BAD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D186FD34-D9B8-7016-A82D-107C889016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AD2E4ED9-4271-5F4D-E86C-D9D5BF5002F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9B3A2830-3F4D-08B9-27CD-D74052A9919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188688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7C5C6137-16E8-AF9F-E88A-B975D4C79F9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65C5DB00-5760-D5F6-C3EB-BDBB34C3E9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0F9F733-1B68-FCBA-C18F-D100AFA65E3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lang="en-IE" dirty="0"/>
          </a:p>
        </p:txBody>
      </p:sp>
      <p:sp>
        <p:nvSpPr>
          <p:cNvPr id="225" name="Google Shape;225;g2ca2507d12e_0_0:notes">
            <a:extLst>
              <a:ext uri="{FF2B5EF4-FFF2-40B4-BE49-F238E27FC236}">
                <a16:creationId xmlns:a16="http://schemas.microsoft.com/office/drawing/2014/main" id="{CC726B66-C3C1-07E3-FA1E-A2163525BDB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8319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8BA68-C15C-6276-F6F8-9A04FB5DA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EE4BF-2216-4A99-B134-4A3777C5D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4BBD2-9090-F1E5-BBDF-A00BE97F1853}"/>
              </a:ext>
            </a:extLst>
          </p:cNvPr>
          <p:cNvSpPr>
            <a:spLocks noGrp="1"/>
          </p:cNvSpPr>
          <p:nvPr>
            <p:ph type="body" idx="1"/>
          </p:nvPr>
        </p:nvSpPr>
        <p:spPr/>
        <p:txBody>
          <a:bodyPr/>
          <a:lstStyle/>
          <a:p>
            <a:r>
              <a:rPr lang="en-IE" b="1" dirty="0"/>
              <a:t>Group Exercise: Designing a SUDS System for an Urban Area</a:t>
            </a:r>
            <a:endParaRPr lang="en-IE" dirty="0"/>
          </a:p>
          <a:p>
            <a:pPr>
              <a:buFont typeface="Arial" panose="020B0604020202020204" pitchFamily="34" charset="0"/>
              <a:buChar char="•"/>
            </a:pPr>
            <a:r>
              <a:rPr lang="en-IE" b="1" dirty="0"/>
              <a:t>Objective</a:t>
            </a:r>
            <a:r>
              <a:rPr lang="en-IE" dirty="0"/>
              <a:t>: Students will be divided into groups and tasked with designing a SUDS system for a specific urban area (e.g., a </a:t>
            </a:r>
            <a:r>
              <a:rPr lang="en-IE" dirty="0" err="1"/>
              <a:t>neighborhood</a:t>
            </a:r>
            <a:r>
              <a:rPr lang="en-IE" dirty="0"/>
              <a:t>, park, or school campus).</a:t>
            </a:r>
          </a:p>
          <a:p>
            <a:pPr>
              <a:buFont typeface="Arial" panose="020B0604020202020204" pitchFamily="34" charset="0"/>
              <a:buChar char="•"/>
            </a:pPr>
            <a:r>
              <a:rPr lang="en-IE" b="1" dirty="0"/>
              <a:t>Learning Outcome</a:t>
            </a:r>
            <a:r>
              <a:rPr lang="en-IE" dirty="0"/>
              <a:t>: Students will learn to design and assess the suitability of different </a:t>
            </a:r>
            <a:r>
              <a:rPr lang="en-IE" b="1" dirty="0"/>
              <a:t>SUDS components</a:t>
            </a:r>
            <a:r>
              <a:rPr lang="en-IE" dirty="0"/>
              <a:t> for real-world urban contexts.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b="1" dirty="0"/>
              <a:t>Materials</a:t>
            </a:r>
            <a:r>
              <a:rPr lang="en-IE" dirty="0"/>
              <a:t>: Use design tools, markers, and city maps for drawing solutions.</a:t>
            </a:r>
          </a:p>
          <a:p>
            <a:pPr>
              <a:buFont typeface="Arial" panose="020B0604020202020204" pitchFamily="34" charset="0"/>
              <a:buChar char="•"/>
            </a:pPr>
            <a:endParaRPr lang="en-IE" dirty="0"/>
          </a:p>
        </p:txBody>
      </p:sp>
      <p:sp>
        <p:nvSpPr>
          <p:cNvPr id="4" name="Slide Number Placeholder 3">
            <a:extLst>
              <a:ext uri="{FF2B5EF4-FFF2-40B4-BE49-F238E27FC236}">
                <a16:creationId xmlns:a16="http://schemas.microsoft.com/office/drawing/2014/main" id="{576CD203-41AB-D6A6-35DC-19A1A370B1D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60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734AE357-2CE7-C45D-0756-EC75A9A68CB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62DA7598-3CB7-4FBC-D58E-2946553C7A1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F2DD15A2-1D14-B970-32E4-2A9EDC08FF5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IE" b="1" dirty="0"/>
              <a:t>How to Develop a SUDS System</a:t>
            </a:r>
            <a:endParaRPr lang="en-IE" dirty="0"/>
          </a:p>
          <a:p>
            <a:pPr>
              <a:buFont typeface="+mj-lt"/>
              <a:buAutoNum type="arabicPeriod"/>
            </a:pPr>
            <a:r>
              <a:rPr lang="en-IE" b="1" dirty="0"/>
              <a:t>Site Assessment</a:t>
            </a:r>
            <a:r>
              <a:rPr lang="en-IE" dirty="0"/>
              <a:t>:</a:t>
            </a:r>
          </a:p>
          <a:p>
            <a:pPr marL="742950" lvl="1" indent="-285750">
              <a:buFont typeface="+mj-lt"/>
              <a:buAutoNum type="arabicPeriod"/>
            </a:pPr>
            <a:r>
              <a:rPr lang="en-IE" b="1" dirty="0"/>
              <a:t>Topography</a:t>
            </a:r>
            <a:r>
              <a:rPr lang="en-IE" dirty="0"/>
              <a:t>: Assessing the landscape to identify suitable areas for SUDS integration.</a:t>
            </a:r>
          </a:p>
          <a:p>
            <a:pPr marL="742950" lvl="1" indent="-285750">
              <a:buFont typeface="+mj-lt"/>
              <a:buAutoNum type="arabicPeriod"/>
            </a:pPr>
            <a:r>
              <a:rPr lang="en-IE" b="1" dirty="0"/>
              <a:t>Soil Permeability</a:t>
            </a:r>
            <a:r>
              <a:rPr lang="en-IE" dirty="0"/>
              <a:t>: Determines the type of SUDS best suited for the site (e.g., swales, infiltration basins).</a:t>
            </a:r>
          </a:p>
          <a:p>
            <a:pPr marL="742950" lvl="1" indent="-285750">
              <a:buFont typeface="+mj-lt"/>
              <a:buAutoNum type="arabicPeriod"/>
            </a:pPr>
            <a:r>
              <a:rPr lang="en-IE" b="1" dirty="0"/>
              <a:t>Hydrology</a:t>
            </a:r>
            <a:r>
              <a:rPr lang="en-IE" dirty="0"/>
              <a:t>: </a:t>
            </a:r>
            <a:r>
              <a:rPr lang="en-IE" dirty="0" err="1"/>
              <a:t>Analyzing</a:t>
            </a:r>
            <a:r>
              <a:rPr lang="en-IE" dirty="0"/>
              <a:t> rainfall data and runoff patterns.</a:t>
            </a:r>
          </a:p>
          <a:p>
            <a:pPr>
              <a:buFont typeface="+mj-lt"/>
              <a:buAutoNum type="arabicPeriod"/>
            </a:pPr>
            <a:r>
              <a:rPr lang="en-IE" b="1" dirty="0"/>
              <a:t>Choosing SUDS Components</a:t>
            </a:r>
            <a:r>
              <a:rPr lang="en-IE" dirty="0"/>
              <a:t>:</a:t>
            </a:r>
          </a:p>
          <a:p>
            <a:pPr marL="742950" lvl="1" indent="-285750">
              <a:buFont typeface="+mj-lt"/>
              <a:buAutoNum type="arabicPeriod"/>
            </a:pPr>
            <a:r>
              <a:rPr lang="en-IE" dirty="0"/>
              <a:t>Decide on a combination of </a:t>
            </a:r>
            <a:r>
              <a:rPr lang="en-IE" b="1" dirty="0"/>
              <a:t>green roofs</a:t>
            </a:r>
            <a:r>
              <a:rPr lang="en-IE" dirty="0"/>
              <a:t>, </a:t>
            </a:r>
            <a:r>
              <a:rPr lang="en-IE" b="1" dirty="0"/>
              <a:t>permeable pavements</a:t>
            </a:r>
            <a:r>
              <a:rPr lang="en-IE" dirty="0"/>
              <a:t>, </a:t>
            </a:r>
            <a:r>
              <a:rPr lang="en-IE" b="1" dirty="0"/>
              <a:t>rain gardens</a:t>
            </a:r>
            <a:r>
              <a:rPr lang="en-IE" dirty="0"/>
              <a:t>, and </a:t>
            </a:r>
            <a:r>
              <a:rPr lang="en-IE" b="1" dirty="0"/>
              <a:t>detention basins</a:t>
            </a:r>
            <a:r>
              <a:rPr lang="en-IE" dirty="0"/>
              <a:t> based on the site’s needs.</a:t>
            </a:r>
          </a:p>
          <a:p>
            <a:pPr marL="742950" lvl="1" indent="-285750">
              <a:buFont typeface="+mj-lt"/>
              <a:buAutoNum type="arabicPeriod"/>
            </a:pPr>
            <a:r>
              <a:rPr lang="en-IE" b="1" dirty="0"/>
              <a:t>Example</a:t>
            </a:r>
            <a:r>
              <a:rPr lang="en-IE" dirty="0"/>
              <a:t>: Use of </a:t>
            </a:r>
            <a:r>
              <a:rPr lang="en-IE" b="1" dirty="0"/>
              <a:t>swales</a:t>
            </a:r>
            <a:r>
              <a:rPr lang="en-IE" dirty="0"/>
              <a:t> in areas with high runoff, or </a:t>
            </a:r>
            <a:r>
              <a:rPr lang="en-IE" b="1" dirty="0"/>
              <a:t>rainwater harvesting</a:t>
            </a:r>
            <a:r>
              <a:rPr lang="en-IE" dirty="0"/>
              <a:t> in residential areas.</a:t>
            </a:r>
          </a:p>
          <a:p>
            <a:pPr>
              <a:buFont typeface="+mj-lt"/>
              <a:buAutoNum type="arabicPeriod"/>
            </a:pPr>
            <a:r>
              <a:rPr lang="en-IE" b="1" dirty="0"/>
              <a:t>Designing for Maintenance</a:t>
            </a:r>
            <a:r>
              <a:rPr lang="en-IE" dirty="0"/>
              <a:t>:</a:t>
            </a:r>
          </a:p>
          <a:p>
            <a:pPr marL="742950" lvl="1" indent="-285750">
              <a:buFont typeface="+mj-lt"/>
              <a:buAutoNum type="arabicPeriod"/>
            </a:pPr>
            <a:r>
              <a:rPr lang="en-IE" dirty="0"/>
              <a:t>Ensure </a:t>
            </a:r>
            <a:r>
              <a:rPr lang="en-IE" b="1" dirty="0"/>
              <a:t>easy access</a:t>
            </a:r>
            <a:r>
              <a:rPr lang="en-IE" dirty="0"/>
              <a:t> for ongoing maintenance and cleaning of SUDS components.</a:t>
            </a:r>
          </a:p>
          <a:p>
            <a:pPr marL="742950" lvl="1" indent="-285750">
              <a:buFont typeface="+mj-lt"/>
              <a:buAutoNum type="arabicPeriod"/>
            </a:pPr>
            <a:r>
              <a:rPr lang="en-IE" dirty="0"/>
              <a:t>Design systems that are resilient to changing weather conditions and increased storm events due to climate change.</a:t>
            </a:r>
          </a:p>
          <a:p>
            <a:pPr>
              <a:buFont typeface="+mj-lt"/>
              <a:buAutoNum type="arabicPeriod"/>
            </a:pPr>
            <a:r>
              <a:rPr lang="en-IE" b="1" dirty="0"/>
              <a:t>Installation and Monitoring</a:t>
            </a:r>
            <a:r>
              <a:rPr lang="en-IE" dirty="0"/>
              <a:t>:</a:t>
            </a:r>
          </a:p>
          <a:p>
            <a:pPr marL="742950" lvl="1" indent="-285750">
              <a:buFont typeface="+mj-lt"/>
              <a:buAutoNum type="arabicPeriod"/>
            </a:pPr>
            <a:r>
              <a:rPr lang="en-IE" b="1" dirty="0"/>
              <a:t>Installation</a:t>
            </a:r>
            <a:r>
              <a:rPr lang="en-IE" dirty="0"/>
              <a:t>: Professional installation of SUDS components, ensuring they meet local regulations and environmental standards.</a:t>
            </a:r>
          </a:p>
          <a:p>
            <a:pPr marL="742950" lvl="1" indent="-285750">
              <a:buFont typeface="+mj-lt"/>
              <a:buAutoNum type="arabicPeriod"/>
            </a:pPr>
            <a:r>
              <a:rPr lang="en-IE" b="1" dirty="0"/>
              <a:t>Monitoring</a:t>
            </a:r>
            <a:r>
              <a:rPr lang="en-IE" dirty="0"/>
              <a:t>: Use of </a:t>
            </a:r>
            <a:r>
              <a:rPr lang="en-IE" b="1" dirty="0"/>
              <a:t>smart sensors</a:t>
            </a:r>
            <a:r>
              <a:rPr lang="en-IE" dirty="0"/>
              <a:t> to track the performance of SUDS systems, ensuring they function as designed over time.</a:t>
            </a: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AA3410E1-F6E4-ED3E-4F3A-867C18872B4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1686379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72C6BF5A-7361-61C6-1732-AD26E090AB4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92461B5E-4BE4-83EB-ECF9-6B79916025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13753AFE-A963-34B0-C0FA-4BFE5A57A26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The EU's policy framework encourages the integration of </a:t>
            </a:r>
            <a:r>
              <a:rPr lang="en-IE" b="1" dirty="0"/>
              <a:t>NBS </a:t>
            </a:r>
            <a:r>
              <a:rPr lang="en-IE" dirty="0"/>
              <a:t>across sectors such as </a:t>
            </a:r>
            <a:r>
              <a:rPr lang="en-IE" b="1" dirty="0"/>
              <a:t>climate adaptation</a:t>
            </a:r>
            <a:r>
              <a:rPr lang="en-IE" dirty="0"/>
              <a:t>, </a:t>
            </a:r>
            <a:r>
              <a:rPr lang="en-IE" b="1" dirty="0"/>
              <a:t>biodiversity</a:t>
            </a:r>
            <a:r>
              <a:rPr lang="en-IE" dirty="0"/>
              <a:t>, and </a:t>
            </a:r>
            <a:r>
              <a:rPr lang="en-IE" b="1" dirty="0"/>
              <a:t>water management</a:t>
            </a:r>
            <a:r>
              <a:rPr lang="en-IE" dirty="0"/>
              <a:t>. These policies recognize NBS as essential for building </a:t>
            </a:r>
            <a:r>
              <a:rPr lang="en-IE" b="1" dirty="0"/>
              <a:t>sustainable, resilient cities</a:t>
            </a:r>
            <a:r>
              <a:rPr lang="en-IE" dirty="0"/>
              <a:t> that mitigate climate change and enhance </a:t>
            </a:r>
            <a:r>
              <a:rPr lang="en-IE" b="1" dirty="0"/>
              <a:t>ecosystem services</a:t>
            </a:r>
            <a:endParaRPr dirty="0"/>
          </a:p>
        </p:txBody>
      </p:sp>
      <p:sp>
        <p:nvSpPr>
          <p:cNvPr id="225" name="Google Shape;225;g2ca2507d12e_0_0:notes">
            <a:extLst>
              <a:ext uri="{FF2B5EF4-FFF2-40B4-BE49-F238E27FC236}">
                <a16:creationId xmlns:a16="http://schemas.microsoft.com/office/drawing/2014/main" id="{5E494C0B-EB25-4C1B-6A11-59A01E72638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2473678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1F1113FB-CD7C-B688-5F88-A1A85C7B142B}"/>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56DB4DA-471C-497F-3F41-1126FB344F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819EB84D-A78E-8070-E30A-07DF0531098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6C0C60BA-A109-6AD9-BD60-262C755BCB6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655789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DB7A-983C-A65E-4B24-77D22ADE8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C183D-067C-C5D0-D7C7-4D3F9895A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CF7D4-9C7A-82D1-DAEE-6A6541B070F2}"/>
              </a:ext>
            </a:extLst>
          </p:cNvPr>
          <p:cNvSpPr>
            <a:spLocks noGrp="1"/>
          </p:cNvSpPr>
          <p:nvPr>
            <p:ph type="body" idx="1"/>
          </p:nvPr>
        </p:nvSpPr>
        <p:spPr/>
        <p:txBody>
          <a:bodyPr/>
          <a:lstStyle/>
          <a:p>
            <a:r>
              <a:rPr lang="en-IE" b="1" dirty="0"/>
              <a:t>Group Exercise: Designing a SUDS System for an Urban Area</a:t>
            </a:r>
            <a:endParaRPr lang="en-IE" dirty="0"/>
          </a:p>
          <a:p>
            <a:pPr>
              <a:buFont typeface="Arial" panose="020B0604020202020204" pitchFamily="34" charset="0"/>
              <a:buChar char="•"/>
            </a:pPr>
            <a:r>
              <a:rPr lang="en-IE" b="1" dirty="0"/>
              <a:t>Objective</a:t>
            </a:r>
            <a:r>
              <a:rPr lang="en-IE" dirty="0"/>
              <a:t>: Discuss how public perception and community engagement can affect the adoption of SUDS projects in cities.</a:t>
            </a:r>
          </a:p>
          <a:p>
            <a:pPr>
              <a:buFont typeface="Arial" panose="020B0604020202020204" pitchFamily="34" charset="0"/>
              <a:buChar char="•"/>
            </a:pPr>
            <a:r>
              <a:rPr lang="en-IE" b="1" dirty="0"/>
              <a:t>Learning Outcome</a:t>
            </a:r>
            <a:r>
              <a:rPr lang="en-IE" dirty="0"/>
              <a:t>: Develop communication strategies for engaging the public and fostering support for </a:t>
            </a:r>
            <a:r>
              <a:rPr lang="en-IE" b="1" dirty="0"/>
              <a:t>SUDS projects</a:t>
            </a:r>
            <a:r>
              <a:rPr lang="en-IE" dirty="0"/>
              <a:t>.</a:t>
            </a:r>
          </a:p>
          <a:p>
            <a:pPr>
              <a:buFont typeface="Arial" panose="020B0604020202020204" pitchFamily="34" charset="0"/>
              <a:buChar char="•"/>
            </a:pPr>
            <a:endParaRPr lang="en-IE" dirty="0"/>
          </a:p>
        </p:txBody>
      </p:sp>
      <p:sp>
        <p:nvSpPr>
          <p:cNvPr id="4" name="Slide Number Placeholder 3">
            <a:extLst>
              <a:ext uri="{FF2B5EF4-FFF2-40B4-BE49-F238E27FC236}">
                <a16:creationId xmlns:a16="http://schemas.microsoft.com/office/drawing/2014/main" id="{14D8B826-B71D-0B07-EF89-FAC84B10150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5136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E1004867-1AB0-7C8C-D9C6-491D3614648C}"/>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883B64CE-40A6-4364-5B4A-6FF41339C52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8FB9BA7C-0745-D8D7-A501-3DA95294271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IE" sz="1200" b="1" dirty="0"/>
              <a:t>Example</a:t>
            </a:r>
            <a:r>
              <a:rPr lang="en-IE" sz="1200" dirty="0"/>
              <a:t>:</a:t>
            </a:r>
          </a:p>
          <a:p>
            <a:pPr>
              <a:buFont typeface="Arial" panose="020B0604020202020204" pitchFamily="34" charset="0"/>
              <a:buChar char="•"/>
            </a:pPr>
            <a:r>
              <a:rPr lang="en-IE" sz="1200" dirty="0"/>
              <a:t>The </a:t>
            </a:r>
            <a:r>
              <a:rPr lang="en-IE" sz="1200" b="1" dirty="0"/>
              <a:t>Green4CITIES</a:t>
            </a:r>
            <a:r>
              <a:rPr lang="en-IE" sz="1200" dirty="0"/>
              <a:t> project employs smart sensors to monitor the health and performance of green spaces and stormwater systems in real-time.</a:t>
            </a: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006A93D7-FEE1-94EB-D974-3045C78DB19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134223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C4749DFD-AB2B-6935-3A47-008D42D13584}"/>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B934EE06-D460-E075-0E88-7114DFFF8A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A8E34742-0EBB-0922-4F9C-61544285AA4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b="0" i="0" dirty="0">
                <a:solidFill>
                  <a:srgbClr val="222222"/>
                </a:solidFill>
                <a:effectLst/>
                <a:latin typeface="Arial" panose="020B0604020202020204" pitchFamily="34" charset="0"/>
              </a:rPr>
              <a:t>Neumann, J., Scheid, C. and Dittmer, U., 2024. Potential of Decentral Nature-Based Solutions for Mitigation of Pluvial Floods in Urban Areas—A Simulation Study Based on 1D/2D Coupled </a:t>
            </a:r>
            <a:r>
              <a:rPr lang="en-IE" b="0" i="0" dirty="0" err="1">
                <a:solidFill>
                  <a:srgbClr val="222222"/>
                </a:solidFill>
                <a:effectLst/>
                <a:latin typeface="Arial" panose="020B0604020202020204" pitchFamily="34" charset="0"/>
              </a:rPr>
              <a:t>Modeling</a:t>
            </a:r>
            <a:r>
              <a:rPr lang="en-IE" b="0" i="0" dirty="0">
                <a:solidFill>
                  <a:srgbClr val="222222"/>
                </a:solidFill>
                <a:effectLst/>
                <a:latin typeface="Arial" panose="020B0604020202020204" pitchFamily="34" charset="0"/>
              </a:rPr>
              <a:t>. </a:t>
            </a:r>
            <a:r>
              <a:rPr lang="en-IE" b="0" i="1" dirty="0">
                <a:solidFill>
                  <a:srgbClr val="222222"/>
                </a:solidFill>
                <a:effectLst/>
                <a:latin typeface="Arial" panose="020B0604020202020204" pitchFamily="34" charset="0"/>
              </a:rPr>
              <a:t>Water</a:t>
            </a:r>
            <a:r>
              <a:rPr lang="en-IE" b="0" i="0" dirty="0">
                <a:solidFill>
                  <a:srgbClr val="222222"/>
                </a:solidFill>
                <a:effectLst/>
                <a:latin typeface="Arial" panose="020B0604020202020204" pitchFamily="34" charset="0"/>
              </a:rPr>
              <a:t>, </a:t>
            </a:r>
            <a:r>
              <a:rPr lang="en-IE" b="0" i="1" dirty="0">
                <a:solidFill>
                  <a:srgbClr val="222222"/>
                </a:solidFill>
                <a:effectLst/>
                <a:latin typeface="Arial" panose="020B0604020202020204" pitchFamily="34" charset="0"/>
              </a:rPr>
              <a:t>16</a:t>
            </a:r>
            <a:r>
              <a:rPr lang="en-IE" b="0" i="0" dirty="0">
                <a:solidFill>
                  <a:srgbClr val="222222"/>
                </a:solidFill>
                <a:effectLst/>
                <a:latin typeface="Arial" panose="020B0604020202020204" pitchFamily="34" charset="0"/>
              </a:rPr>
              <a:t>(6), p.811.</a:t>
            </a:r>
            <a:endParaRPr dirty="0"/>
          </a:p>
        </p:txBody>
      </p:sp>
      <p:sp>
        <p:nvSpPr>
          <p:cNvPr id="225" name="Google Shape;225;g2ca2507d12e_0_0:notes">
            <a:extLst>
              <a:ext uri="{FF2B5EF4-FFF2-40B4-BE49-F238E27FC236}">
                <a16:creationId xmlns:a16="http://schemas.microsoft.com/office/drawing/2014/main" id="{40FBA422-57C1-DEE3-6BB0-FBCF085DF14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270224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67DCBD7-624E-4AFE-7E1C-8EA77897D5C0}"/>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CBA03CAE-867B-6A19-CBC8-4AEC52D5DD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CF0B3CB-DC36-A5E8-29B7-0B77DFC4086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err="1"/>
              <a:t>Esraz-Ul-Zannat</a:t>
            </a:r>
            <a:r>
              <a:rPr lang="en-IE" dirty="0"/>
              <a:t>, Md &amp; </a:t>
            </a:r>
            <a:r>
              <a:rPr lang="en-IE" dirty="0" err="1"/>
              <a:t>Dedekorkut</a:t>
            </a:r>
            <a:r>
              <a:rPr lang="en-IE" dirty="0"/>
              <a:t>-Howes, </a:t>
            </a:r>
            <a:r>
              <a:rPr lang="en-IE" dirty="0" err="1"/>
              <a:t>Aysin</a:t>
            </a:r>
            <a:r>
              <a:rPr lang="en-IE" dirty="0"/>
              <a:t> &amp; Morgan, Edward. (2024). A review of nature‐based infrastructures and their effectiveness for urban flood risk mitigation. Wiley Interdisciplinary Reviews: Climate Change. 15. 10.1002/wcc.889. </a:t>
            </a: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D7175AFE-B224-BF38-C56D-1A790EC77C1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726120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67EB7B61-2278-57F8-C1E6-623ED499E05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33B30848-1D62-8BE0-8D6D-6947AFBCB2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B86E6FE3-2672-2DDA-6FDA-201A4C2197B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lang="en-IE" dirty="0"/>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Reference: </a:t>
            </a:r>
            <a:r>
              <a:rPr lang="en-IE" dirty="0" err="1"/>
              <a:t>CityLoops</a:t>
            </a:r>
            <a:r>
              <a:rPr lang="en-IE" dirty="0"/>
              <a:t> - </a:t>
            </a:r>
            <a:r>
              <a:rPr lang="en-IE" dirty="0" err="1"/>
              <a:t>NetworkNature</a:t>
            </a:r>
            <a:endParaRPr lang="en-IE" dirty="0"/>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Reference: NATURE4CITIES - </a:t>
            </a:r>
            <a:r>
              <a:rPr lang="en-IE" dirty="0" err="1"/>
              <a:t>NetworkNature</a:t>
            </a:r>
            <a:endParaRPr lang="en-IE" dirty="0"/>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Reference: Green4CITIES – </a:t>
            </a:r>
            <a:r>
              <a:rPr lang="en-IE" dirty="0" err="1"/>
              <a:t>NetworkNature</a:t>
            </a:r>
            <a:endParaRPr lang="en-IE" dirty="0"/>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Reference: </a:t>
            </a:r>
            <a:r>
              <a:rPr lang="en-IE" dirty="0">
                <a:hlinkClick r:id="rId3"/>
              </a:rPr>
              <a:t>LIFE-IP UrbanGreening - NetworkNature</a:t>
            </a:r>
            <a:endParaRPr lang="en-IE" dirty="0"/>
          </a:p>
          <a:p>
            <a:pPr marL="171450" lvl="0" indent="-171450" algn="l" rtl="0">
              <a:spcBef>
                <a:spcPts val="0"/>
              </a:spcBef>
              <a:spcAft>
                <a:spcPts val="0"/>
              </a:spcAft>
              <a:buClr>
                <a:srgbClr val="3D3D3D"/>
              </a:buClr>
              <a:buSzPts val="1200"/>
              <a:buFont typeface="Arial"/>
              <a:buChar char="•"/>
            </a:pPr>
            <a:r>
              <a:rPr lang="en-IE" dirty="0"/>
              <a:t>Reference: </a:t>
            </a:r>
            <a:r>
              <a:rPr lang="en-IE" dirty="0">
                <a:hlinkClick r:id="rId4"/>
              </a:rPr>
              <a:t>CIVITAS - NetworkNature</a:t>
            </a:r>
            <a:endParaRPr dirty="0"/>
          </a:p>
        </p:txBody>
      </p:sp>
      <p:sp>
        <p:nvSpPr>
          <p:cNvPr id="225" name="Google Shape;225;g2ca2507d12e_0_0:notes">
            <a:extLst>
              <a:ext uri="{FF2B5EF4-FFF2-40B4-BE49-F238E27FC236}">
                <a16:creationId xmlns:a16="http://schemas.microsoft.com/office/drawing/2014/main" id="{E02D399B-BB21-D978-A46B-463A80918AC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1640320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BF50E591-2196-2629-5C04-3350289A0695}"/>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FD27EC5-AD11-2E40-D3A9-79D4818E06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92BEE5F7-3868-F49A-1728-FF6FE1B5CC0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D4ACC578-A729-DA21-EE62-270F1822C8C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1066931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6442573B-0D9E-CBFA-3F94-E7595066FC9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29799BBC-1AAF-3EFE-6431-EA8296AAB6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3992457F-0FAB-C0EB-30A0-BC255D11F2D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3DFE8116-3FFB-628A-2877-5F7F77362A5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1201464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57474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Think of an example</a:t>
            </a: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64078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B3B98002-9623-73C1-D07E-1AD0FA4CAF7B}"/>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4304C6EE-C40C-D603-D868-4D62B700CE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DDA93E03-EA80-0AE5-1A50-EAB834540C6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err="1"/>
              <a:t>Esraz-Ul-Zannat</a:t>
            </a:r>
            <a:r>
              <a:rPr lang="en-IE" dirty="0"/>
              <a:t>, Md &amp; </a:t>
            </a:r>
            <a:r>
              <a:rPr lang="en-IE" dirty="0" err="1"/>
              <a:t>Dedekorkut</a:t>
            </a:r>
            <a:r>
              <a:rPr lang="en-IE" dirty="0"/>
              <a:t>-Howes, </a:t>
            </a:r>
            <a:r>
              <a:rPr lang="en-IE" dirty="0" err="1"/>
              <a:t>Aysin</a:t>
            </a:r>
            <a:r>
              <a:rPr lang="en-IE" dirty="0"/>
              <a:t> &amp; Morgan, Edward. (2024). A review of nature‐based infrastructures and their effectiveness for urban flood risk mitigation. Wiley Interdisciplinary Reviews: Climate Change. 15. 10.1002/wcc.889. </a:t>
            </a:r>
            <a:endParaRPr dirty="0"/>
          </a:p>
        </p:txBody>
      </p:sp>
      <p:sp>
        <p:nvSpPr>
          <p:cNvPr id="225" name="Google Shape;225;g2ca2507d12e_0_0:notes">
            <a:extLst>
              <a:ext uri="{FF2B5EF4-FFF2-40B4-BE49-F238E27FC236}">
                <a16:creationId xmlns:a16="http://schemas.microsoft.com/office/drawing/2014/main" id="{2DA2D9AE-2B4D-7501-E849-4F7C971ACD7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415353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3B6D051F-34C3-27D3-C269-1F8DBAD9181C}"/>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9719421D-25FC-877C-0D5E-BA767E40AC7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C74B8EF7-32E5-E8FB-9725-46F5618B350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EC1D99A7-F64D-9480-AFF9-74E5480ABEA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75291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10DF68C-EB72-BF10-09E5-19368A6F7588}"/>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414BB7B-644D-6A3A-AC28-CD01C92245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B79E21B4-DA0B-9481-ED5D-C3662CA50DE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1 Promotes the integration of </a:t>
            </a:r>
            <a:r>
              <a:rPr lang="en-IE" b="1" dirty="0"/>
              <a:t>nature-based solutions</a:t>
            </a:r>
            <a:r>
              <a:rPr lang="en-IE" dirty="0"/>
              <a:t> into urban planning, energy systems, and agriculture to reduce emissions, enhance biodiversity, and promote sustainable development.</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2. NBS, such as </a:t>
            </a:r>
            <a:r>
              <a:rPr lang="en-IE" b="1" dirty="0"/>
              <a:t>urban forests</a:t>
            </a:r>
            <a:r>
              <a:rPr lang="en-IE" dirty="0"/>
              <a:t>, </a:t>
            </a:r>
            <a:r>
              <a:rPr lang="en-IE" b="1" dirty="0"/>
              <a:t>wetlands</a:t>
            </a:r>
            <a:r>
              <a:rPr lang="en-IE" dirty="0"/>
              <a:t>, and </a:t>
            </a:r>
            <a:r>
              <a:rPr lang="en-IE" b="1" dirty="0"/>
              <a:t>green corridors</a:t>
            </a:r>
            <a:r>
              <a:rPr lang="en-IE" dirty="0"/>
              <a:t>, are essential for biodiversity restoration and the creation of nature-based habitats within cities.</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3.</a:t>
            </a:r>
            <a:r>
              <a:rPr lang="en-IE" b="1" dirty="0"/>
              <a:t> </a:t>
            </a:r>
            <a:r>
              <a:rPr lang="en-IE" dirty="0"/>
              <a:t>Supports the use of </a:t>
            </a:r>
            <a:r>
              <a:rPr lang="en-IE" b="1" dirty="0"/>
              <a:t>NBS</a:t>
            </a:r>
            <a:r>
              <a:rPr lang="en-IE" dirty="0"/>
              <a:t> for climate change adaptation, such as </a:t>
            </a:r>
            <a:r>
              <a:rPr lang="en-IE" b="1" dirty="0"/>
              <a:t>green roofs</a:t>
            </a:r>
            <a:r>
              <a:rPr lang="en-IE" dirty="0"/>
              <a:t> and </a:t>
            </a:r>
            <a:r>
              <a:rPr lang="en-IE" b="1" dirty="0"/>
              <a:t>rain gardens</a:t>
            </a:r>
            <a:r>
              <a:rPr lang="en-IE" dirty="0"/>
              <a:t>, to mitigate urban heat islands, manage stormwater, and improve water quality.</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4. Encourages the use of </a:t>
            </a:r>
            <a:r>
              <a:rPr lang="en-IE" b="1" dirty="0"/>
              <a:t>sustainable drainage systems (SUDS)</a:t>
            </a:r>
            <a:r>
              <a:rPr lang="en-IE" dirty="0"/>
              <a:t> and other nature-based approaches to manage water quality and reduce the risk of flooding.</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5. Supports projects that develop and implement </a:t>
            </a:r>
            <a:r>
              <a:rPr lang="en-IE" b="1" dirty="0"/>
              <a:t>nature-based solutions</a:t>
            </a:r>
            <a:r>
              <a:rPr lang="en-IE" dirty="0"/>
              <a:t>, including those focusing on urban resilience, water management, and green infrastructure.</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t>6. Promotes the use of NBS, such as wetlands and floodplains, as </a:t>
            </a:r>
            <a:r>
              <a:rPr lang="en-IE" b="1" dirty="0"/>
              <a:t>natural flood management</a:t>
            </a:r>
            <a:r>
              <a:rPr lang="en-IE" dirty="0"/>
              <a:t> solutions that help prevent or mitigate flood risks.</a:t>
            </a:r>
          </a:p>
          <a:p>
            <a:pPr marL="171450" lvl="0" indent="-171450" algn="l" rtl="0">
              <a:spcBef>
                <a:spcPts val="0"/>
              </a:spcBef>
              <a:spcAft>
                <a:spcPts val="0"/>
              </a:spcAft>
              <a:buClr>
                <a:srgbClr val="3D3D3D"/>
              </a:buClr>
              <a:buSzPts val="1200"/>
              <a:buFont typeface="Arial"/>
              <a:buChar char="•"/>
            </a:pPr>
            <a:endParaRPr lang="en-IE" dirty="0"/>
          </a:p>
        </p:txBody>
      </p:sp>
      <p:sp>
        <p:nvSpPr>
          <p:cNvPr id="225" name="Google Shape;225;g2ca2507d12e_0_0:notes">
            <a:extLst>
              <a:ext uri="{FF2B5EF4-FFF2-40B4-BE49-F238E27FC236}">
                <a16:creationId xmlns:a16="http://schemas.microsoft.com/office/drawing/2014/main" id="{4E5955B0-A092-5337-00E0-66C1D91D78B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88958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98D2B0A-2803-A7EF-DDBB-B6484E35D44D}"/>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87E00C6C-34C7-F7DB-52CD-222CADC195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4B5A4C44-9AA0-5279-E07A-4D85014A8B6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err="1"/>
              <a:t>CityLoops</a:t>
            </a:r>
            <a:r>
              <a:rPr lang="en-IE" dirty="0"/>
              <a:t> Project - https://</a:t>
            </a:r>
            <a:r>
              <a:rPr lang="en-IE" dirty="0" err="1"/>
              <a:t>cityloops.eu</a:t>
            </a:r>
            <a:r>
              <a:rPr lang="en-IE" dirty="0"/>
              <a:t>/</a:t>
            </a: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57739AA1-A44B-B574-4F8A-9473F3E3968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14007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4EECD9B-66D4-1981-DFFF-311DD531255B}"/>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C6A3CE8A-DBE8-CDED-4F3F-3E210542BF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0C02564C-7259-81D5-5DEC-E8F043FAF1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525CA4B5-7EDB-C6F2-07F8-A80432C5B18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120241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2.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5"/>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45" name="Google Shape;45;p5"/>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46" name="Google Shape;46;p5"/>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47" name="Google Shape;47;p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8" name="Google Shape;48;p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7" r:id="rId3"/>
    <p:sldLayoutId id="2147483659" r:id="rId4"/>
    <p:sldLayoutId id="2147483663" r:id="rId5"/>
    <p:sldLayoutId id="2147483665" r:id="rId6"/>
    <p:sldLayoutId id="2147483666" r:id="rId7"/>
    <p:sldLayoutId id="2147483667" r:id="rId8"/>
    <p:sldLayoutId id="214748366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69196" y="3539904"/>
            <a:ext cx="11149192" cy="503295"/>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19266"/>
              </a:buClr>
              <a:buSzPct val="86630"/>
              <a:buFont typeface="Arial"/>
              <a:buNone/>
            </a:pPr>
            <a:r>
              <a:rPr lang="en-IE" sz="4155" b="1" dirty="0"/>
              <a:t>Sustainable Urban Drainage Systems</a:t>
            </a:r>
            <a:br>
              <a:rPr lang="en-IE" sz="4155" b="1" dirty="0"/>
            </a:br>
            <a:r>
              <a:rPr lang="en-IE" sz="4155" b="1" dirty="0"/>
              <a:t>Exemplar</a:t>
            </a:r>
            <a:endParaRPr sz="4155" b="1" dirty="0"/>
          </a:p>
          <a:p>
            <a:pPr marL="0" lvl="0" indent="0" algn="l" rtl="0">
              <a:spcBef>
                <a:spcPts val="0"/>
              </a:spcBef>
              <a:spcAft>
                <a:spcPts val="0"/>
              </a:spcAft>
              <a:buClr>
                <a:srgbClr val="019266"/>
              </a:buClr>
              <a:buSzPct val="100000"/>
              <a:buFont typeface="Arial"/>
              <a:buNone/>
            </a:pPr>
            <a:endParaRPr b="1" dirty="0"/>
          </a:p>
          <a:p>
            <a:pPr marL="0" lvl="0" indent="0" algn="l" rtl="0">
              <a:spcBef>
                <a:spcPts val="0"/>
              </a:spcBef>
              <a:spcAft>
                <a:spcPts val="0"/>
              </a:spcAft>
              <a:buClr>
                <a:srgbClr val="019266"/>
              </a:buClr>
              <a:buSzPct val="100000"/>
              <a:buFont typeface="Arial"/>
              <a:buNone/>
            </a:pPr>
            <a:r>
              <a:rPr lang="en-IE" b="1" dirty="0"/>
              <a:t>Lecture (online)</a:t>
            </a:r>
            <a:endParaRPr b="1" dirty="0"/>
          </a:p>
        </p:txBody>
      </p:sp>
      <p:sp>
        <p:nvSpPr>
          <p:cNvPr id="217" name="Google Shape;217;p23"/>
          <p:cNvSpPr txBox="1">
            <a:spLocks noGrp="1"/>
          </p:cNvSpPr>
          <p:nvPr>
            <p:ph type="body" idx="2"/>
          </p:nvPr>
        </p:nvSpPr>
        <p:spPr>
          <a:xfrm>
            <a:off x="647481" y="4572000"/>
            <a:ext cx="6200128" cy="61277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Learning Unit 41</a:t>
            </a:r>
          </a:p>
          <a:p>
            <a:pPr marL="0" lvl="0" indent="0" algn="l" rtl="0">
              <a:lnSpc>
                <a:spcPct val="150000"/>
              </a:lnSpc>
              <a:spcBef>
                <a:spcPts val="0"/>
              </a:spcBef>
              <a:spcAft>
                <a:spcPts val="0"/>
              </a:spcAft>
              <a:buSzPts val="1656"/>
              <a:buNone/>
            </a:pPr>
            <a:r>
              <a:rPr lang="en-GB" dirty="0"/>
              <a:t>Credit: Trinity College Dublin</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2" descr="Identity - Trinity College Dublin">
            <a:extLst>
              <a:ext uri="{FF2B5EF4-FFF2-40B4-BE49-F238E27FC236}">
                <a16:creationId xmlns:a16="http://schemas.microsoft.com/office/drawing/2014/main" id="{8CCDA099-1D4D-0F98-1077-5C933136C0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06" t="19995" r="8874" b="15456"/>
          <a:stretch/>
        </p:blipFill>
        <p:spPr bwMode="auto">
          <a:xfrm>
            <a:off x="8592260" y="459636"/>
            <a:ext cx="2925971" cy="79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4ECA85C5-DC14-3E50-DDFF-066B737F87E5}"/>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97B447AD-9C1A-EAD5-25F0-7D4357B341FD}"/>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Exemplar Cases</a:t>
            </a:r>
            <a:endParaRPr sz="3020" b="1" dirty="0"/>
          </a:p>
        </p:txBody>
      </p:sp>
      <p:sp>
        <p:nvSpPr>
          <p:cNvPr id="2" name="Text Placeholder 1">
            <a:extLst>
              <a:ext uri="{FF2B5EF4-FFF2-40B4-BE49-F238E27FC236}">
                <a16:creationId xmlns:a16="http://schemas.microsoft.com/office/drawing/2014/main" id="{F8C7A2AF-E163-9D83-D50A-961C3188A1C0}"/>
              </a:ext>
            </a:extLst>
          </p:cNvPr>
          <p:cNvSpPr>
            <a:spLocks noGrp="1"/>
          </p:cNvSpPr>
          <p:nvPr>
            <p:ph type="body" idx="1"/>
          </p:nvPr>
        </p:nvSpPr>
        <p:spPr>
          <a:xfrm>
            <a:off x="581193" y="1530035"/>
            <a:ext cx="9676383" cy="3577673"/>
          </a:xfrm>
        </p:spPr>
        <p:txBody>
          <a:bodyPr>
            <a:noAutofit/>
          </a:bodyPr>
          <a:lstStyle/>
          <a:p>
            <a:pPr>
              <a:buFont typeface="Arial" panose="020B0604020202020204" pitchFamily="34" charset="0"/>
              <a:buChar char="•"/>
            </a:pPr>
            <a:r>
              <a:rPr lang="en-IE" b="1" dirty="0"/>
              <a:t>Example 1:</a:t>
            </a:r>
            <a:r>
              <a:rPr lang="en-IE" dirty="0"/>
              <a:t> Copenhagen, Denmark</a:t>
            </a:r>
          </a:p>
          <a:p>
            <a:pPr marL="742950" lvl="1" indent="-285750">
              <a:buFont typeface="Arial" panose="020B0604020202020204" pitchFamily="34" charset="0"/>
              <a:buChar char="•"/>
            </a:pPr>
            <a:r>
              <a:rPr lang="en-IE" dirty="0"/>
              <a:t>Cloudburst Management Plan</a:t>
            </a:r>
          </a:p>
          <a:p>
            <a:pPr marL="742950" lvl="1" indent="-285750">
              <a:buFont typeface="Arial" panose="020B0604020202020204" pitchFamily="34" charset="0"/>
              <a:buChar char="•"/>
            </a:pPr>
            <a:r>
              <a:rPr lang="en-IE" dirty="0"/>
              <a:t>Integrating SUDS with public spaces</a:t>
            </a:r>
          </a:p>
          <a:p>
            <a:pPr>
              <a:buFont typeface="Arial" panose="020B0604020202020204" pitchFamily="34" charset="0"/>
              <a:buChar char="•"/>
            </a:pPr>
            <a:endParaRPr lang="en-IE" b="1" dirty="0"/>
          </a:p>
          <a:p>
            <a:pPr>
              <a:buFont typeface="Arial" panose="020B0604020202020204" pitchFamily="34" charset="0"/>
              <a:buChar char="•"/>
            </a:pPr>
            <a:r>
              <a:rPr lang="en-IE" b="1" dirty="0"/>
              <a:t>Example 2:</a:t>
            </a:r>
            <a:r>
              <a:rPr lang="en-IE" dirty="0"/>
              <a:t> Sheffield, UK</a:t>
            </a:r>
          </a:p>
          <a:p>
            <a:pPr marL="742950" lvl="1" indent="-285750">
              <a:buFont typeface="Arial" panose="020B0604020202020204" pitchFamily="34" charset="0"/>
              <a:buChar char="•"/>
            </a:pPr>
            <a:r>
              <a:rPr lang="en-IE" dirty="0"/>
              <a:t>Grey to green project</a:t>
            </a:r>
          </a:p>
          <a:p>
            <a:pPr marL="742950" lvl="1" indent="-285750">
              <a:buFont typeface="Arial" panose="020B0604020202020204" pitchFamily="34" charset="0"/>
              <a:buChar char="•"/>
            </a:pPr>
            <a:r>
              <a:rPr lang="en-IE" dirty="0"/>
              <a:t>Flood resilience and urban greening</a:t>
            </a:r>
          </a:p>
        </p:txBody>
      </p:sp>
      <p:sp>
        <p:nvSpPr>
          <p:cNvPr id="229" name="Google Shape;229;p24">
            <a:extLst>
              <a:ext uri="{FF2B5EF4-FFF2-40B4-BE49-F238E27FC236}">
                <a16:creationId xmlns:a16="http://schemas.microsoft.com/office/drawing/2014/main" id="{D78D0E08-B984-0911-37DC-15E857E9E4D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10</a:t>
            </a:fld>
            <a:endParaRPr/>
          </a:p>
        </p:txBody>
      </p:sp>
      <p:pic>
        <p:nvPicPr>
          <p:cNvPr id="6" name="Picture 5" descr="A garden with plants and trees in front of a building&#10;&#10;AI-generated content may be incorrect.">
            <a:extLst>
              <a:ext uri="{FF2B5EF4-FFF2-40B4-BE49-F238E27FC236}">
                <a16:creationId xmlns:a16="http://schemas.microsoft.com/office/drawing/2014/main" id="{62E806AD-534F-44C3-3F4C-44991DC04CAF}"/>
              </a:ext>
            </a:extLst>
          </p:cNvPr>
          <p:cNvPicPr>
            <a:picLocks noChangeAspect="1"/>
          </p:cNvPicPr>
          <p:nvPr/>
        </p:nvPicPr>
        <p:blipFill>
          <a:blip r:embed="rId3"/>
          <a:stretch>
            <a:fillRect/>
          </a:stretch>
        </p:blipFill>
        <p:spPr>
          <a:xfrm>
            <a:off x="6361010" y="52279"/>
            <a:ext cx="5249797" cy="3164696"/>
          </a:xfrm>
          <a:prstGeom prst="rect">
            <a:avLst/>
          </a:prstGeom>
        </p:spPr>
      </p:pic>
      <p:pic>
        <p:nvPicPr>
          <p:cNvPr id="3074" name="Picture 2" descr="Grey to Green: Sheffield's transformational flood defence scheme">
            <a:extLst>
              <a:ext uri="{FF2B5EF4-FFF2-40B4-BE49-F238E27FC236}">
                <a16:creationId xmlns:a16="http://schemas.microsoft.com/office/drawing/2014/main" id="{85F124D5-6B05-9977-A18B-F6B5F7D0D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753" y="3321637"/>
            <a:ext cx="5249797" cy="349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88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DF924538-0E97-C4E7-DA37-2BC766EA4E57}"/>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B3558249-A6C8-3FC6-9A77-DDCE12A52EC5}"/>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Benefits</a:t>
            </a:r>
            <a:endParaRPr sz="3020" b="1" dirty="0"/>
          </a:p>
        </p:txBody>
      </p:sp>
      <p:graphicFrame>
        <p:nvGraphicFramePr>
          <p:cNvPr id="3" name="Diagram 2">
            <a:extLst>
              <a:ext uri="{FF2B5EF4-FFF2-40B4-BE49-F238E27FC236}">
                <a16:creationId xmlns:a16="http://schemas.microsoft.com/office/drawing/2014/main" id="{FB59E542-86CD-4C2B-A820-FC16D310828A}"/>
              </a:ext>
            </a:extLst>
          </p:cNvPr>
          <p:cNvGraphicFramePr/>
          <p:nvPr>
            <p:extLst>
              <p:ext uri="{D42A27DB-BD31-4B8C-83A1-F6EECF244321}">
                <p14:modId xmlns:p14="http://schemas.microsoft.com/office/powerpoint/2010/main" val="3172504541"/>
              </p:ext>
            </p:extLst>
          </p:nvPr>
        </p:nvGraphicFramePr>
        <p:xfrm>
          <a:off x="581193" y="1530035"/>
          <a:ext cx="10717284" cy="4359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9" name="Google Shape;229;p24">
            <a:extLst>
              <a:ext uri="{FF2B5EF4-FFF2-40B4-BE49-F238E27FC236}">
                <a16:creationId xmlns:a16="http://schemas.microsoft.com/office/drawing/2014/main" id="{CE4521DA-BD97-7B2F-C9D2-0A890DAC538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52673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CB117347-CBC6-E645-F53C-3CE2B8C56EB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9140870F-9EED-C27F-28E8-4C36CDC75F58}"/>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Implementation Challenges</a:t>
            </a:r>
            <a:endParaRPr sz="3020" b="1" dirty="0"/>
          </a:p>
        </p:txBody>
      </p:sp>
      <p:sp>
        <p:nvSpPr>
          <p:cNvPr id="229" name="Google Shape;229;p24">
            <a:extLst>
              <a:ext uri="{FF2B5EF4-FFF2-40B4-BE49-F238E27FC236}">
                <a16:creationId xmlns:a16="http://schemas.microsoft.com/office/drawing/2014/main" id="{7CA2D514-E445-B31E-C558-5A89D53A86B9}"/>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12</a:t>
            </a:fld>
            <a:endParaRPr/>
          </a:p>
        </p:txBody>
      </p:sp>
      <p:graphicFrame>
        <p:nvGraphicFramePr>
          <p:cNvPr id="4" name="Diagram 3">
            <a:extLst>
              <a:ext uri="{FF2B5EF4-FFF2-40B4-BE49-F238E27FC236}">
                <a16:creationId xmlns:a16="http://schemas.microsoft.com/office/drawing/2014/main" id="{2C765536-DDE3-8321-CEE2-F202CBBC55B8}"/>
              </a:ext>
            </a:extLst>
          </p:cNvPr>
          <p:cNvGraphicFramePr/>
          <p:nvPr>
            <p:extLst>
              <p:ext uri="{D42A27DB-BD31-4B8C-83A1-F6EECF244321}">
                <p14:modId xmlns:p14="http://schemas.microsoft.com/office/powerpoint/2010/main" val="3433495985"/>
              </p:ext>
            </p:extLst>
          </p:nvPr>
        </p:nvGraphicFramePr>
        <p:xfrm>
          <a:off x="2526082" y="1954059"/>
          <a:ext cx="7139836" cy="405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63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D89F-A880-42A1-A9EE-A437F064345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9EE3CDC-C50E-13B0-4E85-610F33C13286}"/>
              </a:ext>
            </a:extLst>
          </p:cNvPr>
          <p:cNvSpPr txBox="1"/>
          <p:nvPr/>
        </p:nvSpPr>
        <p:spPr>
          <a:xfrm>
            <a:off x="8024011" y="976401"/>
            <a:ext cx="3448381" cy="2800767"/>
          </a:xfrm>
          <a:prstGeom prst="rect">
            <a:avLst/>
          </a:prstGeom>
          <a:noFill/>
        </p:spPr>
        <p:txBody>
          <a:bodyPr wrap="none" rtlCol="0">
            <a:spAutoFit/>
          </a:bodyPr>
          <a:lstStyle/>
          <a:p>
            <a:pPr algn="ctr"/>
            <a:r>
              <a:rPr lang="en-US" sz="8800" dirty="0">
                <a:solidFill>
                  <a:schemeClr val="accent2"/>
                </a:solidFill>
              </a:rPr>
              <a:t>TAKE </a:t>
            </a:r>
          </a:p>
          <a:p>
            <a:pPr algn="ctr"/>
            <a:r>
              <a:rPr lang="en-US" sz="8800" dirty="0">
                <a:solidFill>
                  <a:schemeClr val="accent2"/>
                </a:solidFill>
              </a:rPr>
              <a:t>FIVE</a:t>
            </a:r>
          </a:p>
        </p:txBody>
      </p:sp>
      <p:sp>
        <p:nvSpPr>
          <p:cNvPr id="2" name="Title 1">
            <a:extLst>
              <a:ext uri="{FF2B5EF4-FFF2-40B4-BE49-F238E27FC236}">
                <a16:creationId xmlns:a16="http://schemas.microsoft.com/office/drawing/2014/main" id="{D8447C33-6DE1-C72D-4F19-8F7D3ED679ED}"/>
              </a:ext>
            </a:extLst>
          </p:cNvPr>
          <p:cNvSpPr>
            <a:spLocks noGrp="1"/>
          </p:cNvSpPr>
          <p:nvPr>
            <p:ph type="title"/>
          </p:nvPr>
        </p:nvSpPr>
        <p:spPr>
          <a:xfrm>
            <a:off x="581192" y="1047191"/>
            <a:ext cx="11029616" cy="566738"/>
          </a:xfrm>
        </p:spPr>
        <p:txBody>
          <a:bodyPr wrap="square" anchor="b">
            <a:normAutofit/>
          </a:bodyPr>
          <a:lstStyle/>
          <a:p>
            <a:r>
              <a:rPr lang="en-IE" i="1" dirty="0"/>
              <a:t>Class Exercise 1: SUDS Design Challenge</a:t>
            </a:r>
            <a:endParaRPr lang="en-US" sz="4000" i="1" dirty="0"/>
          </a:p>
        </p:txBody>
      </p:sp>
      <p:sp>
        <p:nvSpPr>
          <p:cNvPr id="3" name="Text Placeholder 2">
            <a:extLst>
              <a:ext uri="{FF2B5EF4-FFF2-40B4-BE49-F238E27FC236}">
                <a16:creationId xmlns:a16="http://schemas.microsoft.com/office/drawing/2014/main" id="{5FBD997F-30EB-B2E1-2CA0-42DC7050AFC5}"/>
              </a:ext>
            </a:extLst>
          </p:cNvPr>
          <p:cNvSpPr>
            <a:spLocks noGrp="1"/>
          </p:cNvSpPr>
          <p:nvPr>
            <p:ph type="body" idx="1"/>
          </p:nvPr>
        </p:nvSpPr>
        <p:spPr>
          <a:xfrm>
            <a:off x="581192" y="2070098"/>
            <a:ext cx="9330251" cy="3414140"/>
          </a:xfrm>
        </p:spPr>
        <p:txBody>
          <a:bodyPr wrap="square" anchor="ctr">
            <a:noAutofit/>
          </a:bodyPr>
          <a:lstStyle/>
          <a:p>
            <a:pPr>
              <a:buFont typeface="Arial" panose="020B0604020202020204" pitchFamily="34" charset="0"/>
              <a:buChar char="•"/>
            </a:pPr>
            <a:r>
              <a:rPr lang="en-IE" sz="2000" b="1" dirty="0"/>
              <a:t>Guiding Questions</a:t>
            </a:r>
            <a:r>
              <a:rPr lang="en-IE" sz="2000" dirty="0"/>
              <a:t>:</a:t>
            </a:r>
          </a:p>
          <a:p>
            <a:pPr>
              <a:buFont typeface="Arial" panose="020B0604020202020204" pitchFamily="34" charset="0"/>
              <a:buChar char="•"/>
            </a:pPr>
            <a:r>
              <a:rPr lang="en-IE" sz="2000" dirty="0"/>
              <a:t>What type of </a:t>
            </a:r>
            <a:r>
              <a:rPr lang="en-IE" sz="2000" b="1" dirty="0"/>
              <a:t>SUDS components</a:t>
            </a:r>
            <a:r>
              <a:rPr lang="en-IE" sz="2000" dirty="0"/>
              <a:t> will be most effective in managing stormwater in this area?</a:t>
            </a:r>
          </a:p>
          <a:p>
            <a:pPr>
              <a:buFont typeface="Arial" panose="020B0604020202020204" pitchFamily="34" charset="0"/>
              <a:buChar char="•"/>
            </a:pPr>
            <a:r>
              <a:rPr lang="en-IE" sz="2000" dirty="0"/>
              <a:t>How will you address </a:t>
            </a:r>
            <a:r>
              <a:rPr lang="en-IE" sz="2000" b="1" dirty="0"/>
              <a:t>maintenance</a:t>
            </a:r>
            <a:r>
              <a:rPr lang="en-IE" sz="2000" dirty="0"/>
              <a:t> and ensure long-term functionality?</a:t>
            </a:r>
          </a:p>
          <a:p>
            <a:pPr>
              <a:buFont typeface="Arial" panose="020B0604020202020204" pitchFamily="34" charset="0"/>
              <a:buChar char="•"/>
            </a:pPr>
            <a:r>
              <a:rPr lang="en-IE" sz="2000" dirty="0"/>
              <a:t>What are the </a:t>
            </a:r>
            <a:r>
              <a:rPr lang="en-IE" sz="2000" b="1" dirty="0"/>
              <a:t>social</a:t>
            </a:r>
            <a:r>
              <a:rPr lang="en-IE" sz="2000" dirty="0"/>
              <a:t>, </a:t>
            </a:r>
            <a:r>
              <a:rPr lang="en-IE" sz="2000" b="1" dirty="0"/>
              <a:t>environmental</a:t>
            </a:r>
            <a:r>
              <a:rPr lang="en-IE" sz="2000" dirty="0"/>
              <a:t>, and </a:t>
            </a:r>
            <a:r>
              <a:rPr lang="en-IE" sz="2000" b="1" dirty="0"/>
              <a:t>economic benefits</a:t>
            </a:r>
            <a:r>
              <a:rPr lang="en-IE" sz="2000" dirty="0"/>
              <a:t> of the proposed SUDS?</a:t>
            </a:r>
          </a:p>
        </p:txBody>
      </p:sp>
      <p:sp>
        <p:nvSpPr>
          <p:cNvPr id="4" name="Slide Number Placeholder 3">
            <a:extLst>
              <a:ext uri="{FF2B5EF4-FFF2-40B4-BE49-F238E27FC236}">
                <a16:creationId xmlns:a16="http://schemas.microsoft.com/office/drawing/2014/main" id="{7B977A89-65B7-2B58-31C4-61A24E0E5D42}"/>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13</a:t>
            </a:fld>
            <a:endParaRPr lang="en-GB"/>
          </a:p>
        </p:txBody>
      </p:sp>
    </p:spTree>
    <p:extLst>
      <p:ext uri="{BB962C8B-B14F-4D97-AF65-F5344CB8AC3E}">
        <p14:creationId xmlns:p14="http://schemas.microsoft.com/office/powerpoint/2010/main" val="160271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E4797DD-CABF-1C40-F95F-AE33AB7CB027}"/>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FE8679C9-AECD-E5CD-3828-4BB3E80B4F73}"/>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Design Considerations</a:t>
            </a:r>
            <a:endParaRPr sz="3020" b="1" dirty="0"/>
          </a:p>
        </p:txBody>
      </p:sp>
      <p:graphicFrame>
        <p:nvGraphicFramePr>
          <p:cNvPr id="3" name="Diagram 2">
            <a:extLst>
              <a:ext uri="{FF2B5EF4-FFF2-40B4-BE49-F238E27FC236}">
                <a16:creationId xmlns:a16="http://schemas.microsoft.com/office/drawing/2014/main" id="{F1E80CAD-DC81-9703-BF10-4A0AB4FD03A6}"/>
              </a:ext>
            </a:extLst>
          </p:cNvPr>
          <p:cNvGraphicFramePr/>
          <p:nvPr>
            <p:extLst>
              <p:ext uri="{D42A27DB-BD31-4B8C-83A1-F6EECF244321}">
                <p14:modId xmlns:p14="http://schemas.microsoft.com/office/powerpoint/2010/main" val="944298213"/>
              </p:ext>
            </p:extLst>
          </p:nvPr>
        </p:nvGraphicFramePr>
        <p:xfrm>
          <a:off x="881916" y="1901510"/>
          <a:ext cx="9676383" cy="3577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9" name="Google Shape;229;p24">
            <a:extLst>
              <a:ext uri="{FF2B5EF4-FFF2-40B4-BE49-F238E27FC236}">
                <a16:creationId xmlns:a16="http://schemas.microsoft.com/office/drawing/2014/main" id="{B1825245-A69D-9B66-A67E-AAEA26D668EC}"/>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251733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1D22503A-73EC-44FC-315E-EFB777E84EB2}"/>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AA113637-5EBA-49B5-3B98-AF48DAFF73B0}"/>
              </a:ext>
            </a:extLst>
          </p:cNvPr>
          <p:cNvSpPr txBox="1">
            <a:spLocks noGrp="1"/>
          </p:cNvSpPr>
          <p:nvPr>
            <p:ph type="title"/>
          </p:nvPr>
        </p:nvSpPr>
        <p:spPr>
          <a:xfrm>
            <a:off x="581192" y="968721"/>
            <a:ext cx="625499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Regulatory and Policy Support</a:t>
            </a:r>
            <a:endParaRPr sz="3020" b="1" dirty="0"/>
          </a:p>
        </p:txBody>
      </p:sp>
      <p:sp>
        <p:nvSpPr>
          <p:cNvPr id="229" name="Google Shape;229;p24">
            <a:extLst>
              <a:ext uri="{FF2B5EF4-FFF2-40B4-BE49-F238E27FC236}">
                <a16:creationId xmlns:a16="http://schemas.microsoft.com/office/drawing/2014/main" id="{B1882485-3A09-0755-FC71-9840AEB96B8A}"/>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15</a:t>
            </a:fld>
            <a:endParaRPr/>
          </a:p>
        </p:txBody>
      </p:sp>
      <p:graphicFrame>
        <p:nvGraphicFramePr>
          <p:cNvPr id="3" name="Diagram 2">
            <a:extLst>
              <a:ext uri="{FF2B5EF4-FFF2-40B4-BE49-F238E27FC236}">
                <a16:creationId xmlns:a16="http://schemas.microsoft.com/office/drawing/2014/main" id="{8692177B-7084-7BDA-74E4-0BD015516688}"/>
              </a:ext>
            </a:extLst>
          </p:cNvPr>
          <p:cNvGraphicFramePr/>
          <p:nvPr>
            <p:extLst>
              <p:ext uri="{D42A27DB-BD31-4B8C-83A1-F6EECF244321}">
                <p14:modId xmlns:p14="http://schemas.microsoft.com/office/powerpoint/2010/main" val="460523409"/>
              </p:ext>
            </p:extLst>
          </p:nvPr>
        </p:nvGraphicFramePr>
        <p:xfrm>
          <a:off x="2671763" y="3043238"/>
          <a:ext cx="7243761" cy="215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Tick with solid fill">
            <a:extLst>
              <a:ext uri="{FF2B5EF4-FFF2-40B4-BE49-F238E27FC236}">
                <a16:creationId xmlns:a16="http://schemas.microsoft.com/office/drawing/2014/main" id="{81C41FF7-6B72-29AA-6FB7-7193649225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46762" y="2857500"/>
            <a:ext cx="914400" cy="914400"/>
          </a:xfrm>
          <a:prstGeom prst="rect">
            <a:avLst/>
          </a:prstGeom>
        </p:spPr>
      </p:pic>
      <p:pic>
        <p:nvPicPr>
          <p:cNvPr id="7" name="Graphic 6" descr="Tick with solid fill">
            <a:extLst>
              <a:ext uri="{FF2B5EF4-FFF2-40B4-BE49-F238E27FC236}">
                <a16:creationId xmlns:a16="http://schemas.microsoft.com/office/drawing/2014/main" id="{8C1B1620-7D51-4D82-BD4E-B083487511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46762" y="3571875"/>
            <a:ext cx="914400" cy="914400"/>
          </a:xfrm>
          <a:prstGeom prst="rect">
            <a:avLst/>
          </a:prstGeom>
        </p:spPr>
      </p:pic>
      <p:pic>
        <p:nvPicPr>
          <p:cNvPr id="8" name="Graphic 7" descr="Tick with solid fill">
            <a:extLst>
              <a:ext uri="{FF2B5EF4-FFF2-40B4-BE49-F238E27FC236}">
                <a16:creationId xmlns:a16="http://schemas.microsoft.com/office/drawing/2014/main" id="{D28A0085-7634-F9F5-4B30-6C3F781AAC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46762" y="4343400"/>
            <a:ext cx="914400" cy="914400"/>
          </a:xfrm>
          <a:prstGeom prst="rect">
            <a:avLst/>
          </a:prstGeom>
        </p:spPr>
      </p:pic>
    </p:spTree>
    <p:extLst>
      <p:ext uri="{BB962C8B-B14F-4D97-AF65-F5344CB8AC3E}">
        <p14:creationId xmlns:p14="http://schemas.microsoft.com/office/powerpoint/2010/main" val="120641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F7A0068-E903-399C-59EB-2B912822A9B9}"/>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9559D864-9A4B-AB8B-0DFD-05DC7671B576}"/>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Maintenance (Stewardship)</a:t>
            </a:r>
            <a:endParaRPr sz="3020" b="1" dirty="0"/>
          </a:p>
        </p:txBody>
      </p:sp>
      <p:sp>
        <p:nvSpPr>
          <p:cNvPr id="229" name="Google Shape;229;p24">
            <a:extLst>
              <a:ext uri="{FF2B5EF4-FFF2-40B4-BE49-F238E27FC236}">
                <a16:creationId xmlns:a16="http://schemas.microsoft.com/office/drawing/2014/main" id="{1D1EC854-1C4F-12A1-8AD4-3F8551B7257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16</a:t>
            </a:fld>
            <a:endParaRPr/>
          </a:p>
        </p:txBody>
      </p:sp>
      <p:sp>
        <p:nvSpPr>
          <p:cNvPr id="2" name="TextBox 1">
            <a:extLst>
              <a:ext uri="{FF2B5EF4-FFF2-40B4-BE49-F238E27FC236}">
                <a16:creationId xmlns:a16="http://schemas.microsoft.com/office/drawing/2014/main" id="{6C1C3899-6F33-EC8E-A4CE-6F60941A52F8}"/>
              </a:ext>
            </a:extLst>
          </p:cNvPr>
          <p:cNvSpPr txBox="1"/>
          <p:nvPr/>
        </p:nvSpPr>
        <p:spPr>
          <a:xfrm>
            <a:off x="1671638" y="2257425"/>
            <a:ext cx="6615112" cy="3046988"/>
          </a:xfrm>
          <a:prstGeom prst="rect">
            <a:avLst/>
          </a:prstGeom>
          <a:noFill/>
        </p:spPr>
        <p:txBody>
          <a:bodyPr wrap="square" rtlCol="0">
            <a:spAutoFit/>
          </a:bodyPr>
          <a:lstStyle/>
          <a:p>
            <a:r>
              <a:rPr lang="en-IE" sz="2400" b="1" dirty="0"/>
              <a:t>Best Practices:</a:t>
            </a:r>
            <a:endParaRPr lang="en-IE" sz="2400" dirty="0"/>
          </a:p>
          <a:p>
            <a:pPr marL="742950" lvl="1" indent="-285750">
              <a:buFont typeface="Arial" panose="020B0604020202020204" pitchFamily="34" charset="0"/>
              <a:buChar char="•"/>
            </a:pPr>
            <a:r>
              <a:rPr lang="en-IE" sz="2400" dirty="0"/>
              <a:t>Regular inspections</a:t>
            </a:r>
          </a:p>
          <a:p>
            <a:pPr marL="742950" lvl="1" indent="-285750">
              <a:buFont typeface="Arial" panose="020B0604020202020204" pitchFamily="34" charset="0"/>
              <a:buChar char="•"/>
            </a:pPr>
            <a:r>
              <a:rPr lang="en-IE" sz="2400" dirty="0"/>
              <a:t>Debris removal</a:t>
            </a:r>
          </a:p>
          <a:p>
            <a:pPr marL="742950" lvl="1" indent="-285750">
              <a:buFont typeface="Arial" panose="020B0604020202020204" pitchFamily="34" charset="0"/>
              <a:buChar char="•"/>
            </a:pPr>
            <a:r>
              <a:rPr lang="en-IE" sz="2400" dirty="0"/>
              <a:t>Vegetation management</a:t>
            </a:r>
          </a:p>
          <a:p>
            <a:pPr marL="742950" lvl="1" indent="-285750">
              <a:buFont typeface="Arial" panose="020B0604020202020204" pitchFamily="34" charset="0"/>
              <a:buChar char="•"/>
            </a:pPr>
            <a:endParaRPr lang="en-IE" sz="2400" dirty="0"/>
          </a:p>
          <a:p>
            <a:r>
              <a:rPr lang="en-IE" sz="2400" b="1" dirty="0"/>
              <a:t>Case Example:</a:t>
            </a:r>
            <a:r>
              <a:rPr lang="en-IE" sz="2400" dirty="0"/>
              <a:t> </a:t>
            </a:r>
          </a:p>
          <a:p>
            <a:r>
              <a:rPr lang="en-IE" sz="2400" dirty="0"/>
              <a:t>Wetland maintenance in the Netherlands</a:t>
            </a:r>
          </a:p>
          <a:p>
            <a:endParaRPr lang="en-US" sz="2400" dirty="0"/>
          </a:p>
        </p:txBody>
      </p:sp>
    </p:spTree>
    <p:extLst>
      <p:ext uri="{BB962C8B-B14F-4D97-AF65-F5344CB8AC3E}">
        <p14:creationId xmlns:p14="http://schemas.microsoft.com/office/powerpoint/2010/main" val="63802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892B-48B0-978E-8D88-581CFC7C29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4E733BD-2948-E080-BB40-E3990B4F7453}"/>
              </a:ext>
            </a:extLst>
          </p:cNvPr>
          <p:cNvSpPr txBox="1"/>
          <p:nvPr/>
        </p:nvSpPr>
        <p:spPr>
          <a:xfrm>
            <a:off x="8024011" y="976401"/>
            <a:ext cx="3448381" cy="2800767"/>
          </a:xfrm>
          <a:prstGeom prst="rect">
            <a:avLst/>
          </a:prstGeom>
          <a:noFill/>
        </p:spPr>
        <p:txBody>
          <a:bodyPr wrap="none" rtlCol="0">
            <a:spAutoFit/>
          </a:bodyPr>
          <a:lstStyle/>
          <a:p>
            <a:pPr algn="ctr"/>
            <a:r>
              <a:rPr lang="en-US" sz="8800" dirty="0">
                <a:solidFill>
                  <a:schemeClr val="accent2"/>
                </a:solidFill>
              </a:rPr>
              <a:t>TAKE </a:t>
            </a:r>
          </a:p>
          <a:p>
            <a:pPr algn="ctr"/>
            <a:r>
              <a:rPr lang="en-US" sz="8800" dirty="0">
                <a:solidFill>
                  <a:schemeClr val="accent2"/>
                </a:solidFill>
              </a:rPr>
              <a:t>FIVE</a:t>
            </a:r>
          </a:p>
        </p:txBody>
      </p:sp>
      <p:sp>
        <p:nvSpPr>
          <p:cNvPr id="2" name="Title 1">
            <a:extLst>
              <a:ext uri="{FF2B5EF4-FFF2-40B4-BE49-F238E27FC236}">
                <a16:creationId xmlns:a16="http://schemas.microsoft.com/office/drawing/2014/main" id="{CFF9C2E8-74EA-6C9D-4E87-27D4C63D52C7}"/>
              </a:ext>
            </a:extLst>
          </p:cNvPr>
          <p:cNvSpPr>
            <a:spLocks noGrp="1"/>
          </p:cNvSpPr>
          <p:nvPr>
            <p:ph type="title"/>
          </p:nvPr>
        </p:nvSpPr>
        <p:spPr>
          <a:xfrm>
            <a:off x="581192" y="1047191"/>
            <a:ext cx="11029616" cy="566738"/>
          </a:xfrm>
        </p:spPr>
        <p:txBody>
          <a:bodyPr wrap="square" anchor="b">
            <a:normAutofit/>
          </a:bodyPr>
          <a:lstStyle/>
          <a:p>
            <a:r>
              <a:rPr lang="en-IE" i="1" dirty="0"/>
              <a:t>Class Exercise 2: Public Engagement &amp; SUDS</a:t>
            </a:r>
            <a:endParaRPr lang="en-US" sz="4000" i="1" dirty="0"/>
          </a:p>
        </p:txBody>
      </p:sp>
      <p:sp>
        <p:nvSpPr>
          <p:cNvPr id="3" name="Text Placeholder 2">
            <a:extLst>
              <a:ext uri="{FF2B5EF4-FFF2-40B4-BE49-F238E27FC236}">
                <a16:creationId xmlns:a16="http://schemas.microsoft.com/office/drawing/2014/main" id="{1FC34FF0-0589-DC0E-A56F-FA60124E3C0D}"/>
              </a:ext>
            </a:extLst>
          </p:cNvPr>
          <p:cNvSpPr>
            <a:spLocks noGrp="1"/>
          </p:cNvSpPr>
          <p:nvPr>
            <p:ph type="body" idx="1"/>
          </p:nvPr>
        </p:nvSpPr>
        <p:spPr>
          <a:xfrm>
            <a:off x="581192" y="2070098"/>
            <a:ext cx="9330251" cy="3414140"/>
          </a:xfrm>
        </p:spPr>
        <p:txBody>
          <a:bodyPr wrap="square" anchor="ctr">
            <a:noAutofit/>
          </a:bodyPr>
          <a:lstStyle/>
          <a:p>
            <a:pPr marL="228600" indent="0"/>
            <a:r>
              <a:rPr lang="en-IE" sz="2400" b="1" dirty="0"/>
              <a:t>Guiding Questions</a:t>
            </a:r>
            <a:r>
              <a:rPr lang="en-IE" sz="2400" dirty="0"/>
              <a:t>:</a:t>
            </a:r>
          </a:p>
          <a:p>
            <a:pPr>
              <a:buFont typeface="Arial" panose="020B0604020202020204" pitchFamily="34" charset="0"/>
              <a:buChar char="•"/>
            </a:pPr>
            <a:r>
              <a:rPr lang="en-IE" sz="2000" dirty="0"/>
              <a:t>What concerns might the public have about </a:t>
            </a:r>
            <a:r>
              <a:rPr lang="en-IE" sz="2000" b="1" dirty="0"/>
              <a:t>SUDS implementation</a:t>
            </a:r>
            <a:r>
              <a:rPr lang="en-IE" sz="2000" dirty="0"/>
              <a:t> (e.g., loss of parking spaces, aesthetics)?How can local governments and project teams engage communities and increase awareness of the </a:t>
            </a:r>
            <a:r>
              <a:rPr lang="en-IE" sz="2000" b="1" dirty="0"/>
              <a:t>benefits</a:t>
            </a:r>
            <a:r>
              <a:rPr lang="en-IE" sz="2000" dirty="0"/>
              <a:t> of SUDS? </a:t>
            </a:r>
          </a:p>
          <a:p>
            <a:pPr>
              <a:buFont typeface="Arial" panose="020B0604020202020204" pitchFamily="34" charset="0"/>
              <a:buChar char="•"/>
            </a:pPr>
            <a:r>
              <a:rPr lang="en-IE" sz="2000" dirty="0"/>
              <a:t>What strategies can be used to </a:t>
            </a:r>
            <a:r>
              <a:rPr lang="en-IE" sz="2000" b="1" dirty="0"/>
              <a:t>overcome resistance</a:t>
            </a:r>
            <a:r>
              <a:rPr lang="en-IE" sz="2000" dirty="0"/>
              <a:t> and increase support for these green solutions?</a:t>
            </a:r>
            <a:endParaRPr lang="en-IE" sz="1400" dirty="0"/>
          </a:p>
        </p:txBody>
      </p:sp>
      <p:sp>
        <p:nvSpPr>
          <p:cNvPr id="4" name="Slide Number Placeholder 3">
            <a:extLst>
              <a:ext uri="{FF2B5EF4-FFF2-40B4-BE49-F238E27FC236}">
                <a16:creationId xmlns:a16="http://schemas.microsoft.com/office/drawing/2014/main" id="{E535D5A6-EB8F-B32F-23B1-2ABC0D503285}"/>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17</a:t>
            </a:fld>
            <a:endParaRPr lang="en-GB"/>
          </a:p>
        </p:txBody>
      </p:sp>
    </p:spTree>
    <p:extLst>
      <p:ext uri="{BB962C8B-B14F-4D97-AF65-F5344CB8AC3E}">
        <p14:creationId xmlns:p14="http://schemas.microsoft.com/office/powerpoint/2010/main" val="305009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5138A6B-E71C-3243-C736-8C368037D0B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51E8BDB2-2757-AAA8-5828-244561361E3B}"/>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Monitoring and Evaluation</a:t>
            </a:r>
            <a:endParaRPr sz="3020" b="1" dirty="0"/>
          </a:p>
        </p:txBody>
      </p:sp>
      <p:sp>
        <p:nvSpPr>
          <p:cNvPr id="229" name="Google Shape;229;p24">
            <a:extLst>
              <a:ext uri="{FF2B5EF4-FFF2-40B4-BE49-F238E27FC236}">
                <a16:creationId xmlns:a16="http://schemas.microsoft.com/office/drawing/2014/main" id="{F3394859-AAA0-B325-0D3E-854A94D47F69}"/>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18</a:t>
            </a:fld>
            <a:endParaRPr/>
          </a:p>
        </p:txBody>
      </p:sp>
      <p:sp>
        <p:nvSpPr>
          <p:cNvPr id="2" name="TextBox 1">
            <a:extLst>
              <a:ext uri="{FF2B5EF4-FFF2-40B4-BE49-F238E27FC236}">
                <a16:creationId xmlns:a16="http://schemas.microsoft.com/office/drawing/2014/main" id="{39381739-48B7-9F1B-4489-24BBD8AAB290}"/>
              </a:ext>
            </a:extLst>
          </p:cNvPr>
          <p:cNvSpPr txBox="1"/>
          <p:nvPr/>
        </p:nvSpPr>
        <p:spPr>
          <a:xfrm>
            <a:off x="7047512" y="2031790"/>
            <a:ext cx="6615112" cy="3416320"/>
          </a:xfrm>
          <a:prstGeom prst="rect">
            <a:avLst/>
          </a:prstGeom>
          <a:noFill/>
        </p:spPr>
        <p:txBody>
          <a:bodyPr wrap="square" rtlCol="0">
            <a:spAutoFit/>
          </a:bodyPr>
          <a:lstStyle/>
          <a:p>
            <a:r>
              <a:rPr lang="en-IE" sz="2400" b="1" dirty="0"/>
              <a:t>Why It Matters:</a:t>
            </a:r>
            <a:endParaRPr lang="en-IE" sz="2400" dirty="0"/>
          </a:p>
          <a:p>
            <a:pPr marL="742950" lvl="1" indent="-285750">
              <a:buFont typeface="Arial" panose="020B0604020202020204" pitchFamily="34" charset="0"/>
              <a:buChar char="•"/>
            </a:pPr>
            <a:r>
              <a:rPr lang="en-IE" sz="2400" dirty="0"/>
              <a:t>Assess effectiveness</a:t>
            </a:r>
          </a:p>
          <a:p>
            <a:pPr marL="742950" lvl="1" indent="-285750">
              <a:buFont typeface="Arial" panose="020B0604020202020204" pitchFamily="34" charset="0"/>
              <a:buChar char="•"/>
            </a:pPr>
            <a:r>
              <a:rPr lang="en-IE" sz="2400" dirty="0"/>
              <a:t>Inform future projects</a:t>
            </a:r>
          </a:p>
          <a:p>
            <a:pPr marL="742950" lvl="1" indent="-285750">
              <a:buFont typeface="Arial" panose="020B0604020202020204" pitchFamily="34" charset="0"/>
              <a:buChar char="•"/>
            </a:pPr>
            <a:r>
              <a:rPr lang="en-IE" sz="2400" dirty="0"/>
              <a:t>Meet compliance standards</a:t>
            </a:r>
          </a:p>
          <a:p>
            <a:pPr marL="457200" lvl="1"/>
            <a:endParaRPr lang="en-IE" sz="2400" dirty="0"/>
          </a:p>
          <a:p>
            <a:r>
              <a:rPr lang="en-IE" sz="2400" b="1" dirty="0"/>
              <a:t>Tools and Techniques:</a:t>
            </a:r>
            <a:endParaRPr lang="en-IE" sz="2400" dirty="0"/>
          </a:p>
          <a:p>
            <a:pPr marL="742950" lvl="1" indent="-285750">
              <a:buFont typeface="Arial" panose="020B0604020202020204" pitchFamily="34" charset="0"/>
              <a:buChar char="•"/>
            </a:pPr>
            <a:r>
              <a:rPr lang="en-IE" sz="2400" dirty="0"/>
              <a:t>Water quality sensors</a:t>
            </a:r>
          </a:p>
          <a:p>
            <a:pPr marL="742950" lvl="1" indent="-285750">
              <a:buFont typeface="Arial" panose="020B0604020202020204" pitchFamily="34" charset="0"/>
              <a:buChar char="•"/>
            </a:pPr>
            <a:r>
              <a:rPr lang="en-IE" sz="2400" dirty="0"/>
              <a:t>Remote sensing</a:t>
            </a:r>
          </a:p>
          <a:p>
            <a:pPr marL="742950" lvl="1" indent="-285750">
              <a:buFont typeface="Arial" panose="020B0604020202020204" pitchFamily="34" charset="0"/>
              <a:buChar char="•"/>
            </a:pPr>
            <a:r>
              <a:rPr lang="en-IE" sz="2400" dirty="0"/>
              <a:t>Citizen science initiatives</a:t>
            </a:r>
          </a:p>
        </p:txBody>
      </p:sp>
      <p:sp>
        <p:nvSpPr>
          <p:cNvPr id="3" name="TextBox 2">
            <a:extLst>
              <a:ext uri="{FF2B5EF4-FFF2-40B4-BE49-F238E27FC236}">
                <a16:creationId xmlns:a16="http://schemas.microsoft.com/office/drawing/2014/main" id="{1ED924B4-5F9E-8A41-22CD-0B920A127065}"/>
              </a:ext>
            </a:extLst>
          </p:cNvPr>
          <p:cNvSpPr txBox="1"/>
          <p:nvPr/>
        </p:nvSpPr>
        <p:spPr>
          <a:xfrm>
            <a:off x="741872" y="1846053"/>
            <a:ext cx="5701791" cy="4093428"/>
          </a:xfrm>
          <a:prstGeom prst="rect">
            <a:avLst/>
          </a:prstGeom>
          <a:noFill/>
        </p:spPr>
        <p:txBody>
          <a:bodyPr wrap="square" rtlCol="0">
            <a:spAutoFit/>
          </a:bodyPr>
          <a:lstStyle/>
          <a:p>
            <a:r>
              <a:rPr lang="en-IE" sz="2000" b="1" dirty="0"/>
              <a:t>Maintenance</a:t>
            </a:r>
            <a:r>
              <a:rPr lang="en-IE" sz="2000" dirty="0"/>
              <a:t>: Regular monitoring and maintenance of SUDS components are essential for ensuring long-term success.</a:t>
            </a:r>
          </a:p>
          <a:p>
            <a:pPr marL="742950" lvl="1" indent="-285750">
              <a:buFont typeface="Arial" panose="020B0604020202020204" pitchFamily="34" charset="0"/>
              <a:buChar char="•"/>
            </a:pPr>
            <a:r>
              <a:rPr lang="en-IE" sz="2000" b="1" dirty="0"/>
              <a:t>Green roofs</a:t>
            </a:r>
            <a:r>
              <a:rPr lang="en-IE" sz="2000" dirty="0"/>
              <a:t> require vegetation upkeep, irrigation, and cleaning.</a:t>
            </a:r>
          </a:p>
          <a:p>
            <a:pPr marL="742950" lvl="1" indent="-285750">
              <a:buFont typeface="Arial" panose="020B0604020202020204" pitchFamily="34" charset="0"/>
              <a:buChar char="•"/>
            </a:pPr>
            <a:r>
              <a:rPr lang="en-IE" sz="2000" b="1" dirty="0"/>
              <a:t>Rain gardens</a:t>
            </a:r>
            <a:r>
              <a:rPr lang="en-IE" sz="2000" dirty="0"/>
              <a:t> need regular removal of debris and management of plant health.</a:t>
            </a:r>
          </a:p>
          <a:p>
            <a:endParaRPr lang="en-IE" sz="2000" b="1" dirty="0"/>
          </a:p>
          <a:p>
            <a:r>
              <a:rPr lang="en-IE" sz="2000" b="1" dirty="0"/>
              <a:t>Smart Technology</a:t>
            </a:r>
            <a:r>
              <a:rPr lang="en-IE" sz="2000" dirty="0"/>
              <a:t>: Integrating </a:t>
            </a:r>
            <a:r>
              <a:rPr lang="en-IE" sz="2000" b="1" dirty="0"/>
              <a:t>IoT</a:t>
            </a:r>
            <a:r>
              <a:rPr lang="en-IE" sz="2000" dirty="0"/>
              <a:t> sensors and </a:t>
            </a:r>
            <a:r>
              <a:rPr lang="en-IE" sz="2000" b="1" dirty="0"/>
              <a:t>smart meters</a:t>
            </a:r>
            <a:r>
              <a:rPr lang="en-IE" sz="2000" dirty="0"/>
              <a:t> to monitor SUDS performance, allowing real-time adjustments and data collection.</a:t>
            </a:r>
          </a:p>
          <a:p>
            <a:endParaRPr lang="en-US" sz="2000" dirty="0"/>
          </a:p>
        </p:txBody>
      </p:sp>
    </p:spTree>
    <p:extLst>
      <p:ext uri="{BB962C8B-B14F-4D97-AF65-F5344CB8AC3E}">
        <p14:creationId xmlns:p14="http://schemas.microsoft.com/office/powerpoint/2010/main" val="272156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E9E8E38A-60E2-38D7-7506-63FA7D666779}"/>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0E7EEF8B-7C3C-2134-9BF3-E20DA43341E4}"/>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Integration with NBS</a:t>
            </a:r>
            <a:endParaRPr sz="3020" b="1" dirty="0"/>
          </a:p>
        </p:txBody>
      </p:sp>
      <p:sp>
        <p:nvSpPr>
          <p:cNvPr id="229" name="Google Shape;229;p24">
            <a:extLst>
              <a:ext uri="{FF2B5EF4-FFF2-40B4-BE49-F238E27FC236}">
                <a16:creationId xmlns:a16="http://schemas.microsoft.com/office/drawing/2014/main" id="{411363A9-64EC-5A01-47E9-35565BAB1E6B}"/>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19</a:t>
            </a:fld>
            <a:endParaRPr/>
          </a:p>
        </p:txBody>
      </p:sp>
      <p:sp>
        <p:nvSpPr>
          <p:cNvPr id="2" name="TextBox 1">
            <a:extLst>
              <a:ext uri="{FF2B5EF4-FFF2-40B4-BE49-F238E27FC236}">
                <a16:creationId xmlns:a16="http://schemas.microsoft.com/office/drawing/2014/main" id="{82DA9827-0AD5-0C69-F3CF-792617ABF67E}"/>
              </a:ext>
            </a:extLst>
          </p:cNvPr>
          <p:cNvSpPr txBox="1"/>
          <p:nvPr/>
        </p:nvSpPr>
        <p:spPr>
          <a:xfrm>
            <a:off x="378219" y="1964071"/>
            <a:ext cx="8272462" cy="4031873"/>
          </a:xfrm>
          <a:prstGeom prst="rect">
            <a:avLst/>
          </a:prstGeom>
          <a:noFill/>
        </p:spPr>
        <p:txBody>
          <a:bodyPr wrap="square" rtlCol="0">
            <a:spAutoFit/>
          </a:bodyPr>
          <a:lstStyle/>
          <a:p>
            <a:r>
              <a:rPr lang="en-IE" sz="3200" b="1" dirty="0"/>
              <a:t>Synergies:</a:t>
            </a:r>
            <a:endParaRPr lang="en-IE" sz="3200" dirty="0"/>
          </a:p>
          <a:p>
            <a:pPr>
              <a:buFont typeface="Arial" panose="020B0604020202020204" pitchFamily="34" charset="0"/>
              <a:buChar char="•"/>
            </a:pPr>
            <a:r>
              <a:rPr lang="en-IE" sz="3200" dirty="0"/>
              <a:t>Combining SUDS with urban greening</a:t>
            </a:r>
          </a:p>
          <a:p>
            <a:pPr>
              <a:buFont typeface="Arial" panose="020B0604020202020204" pitchFamily="34" charset="0"/>
              <a:buChar char="•"/>
            </a:pPr>
            <a:endParaRPr lang="en-IE" sz="3200" dirty="0"/>
          </a:p>
          <a:p>
            <a:pPr>
              <a:buFont typeface="Arial" panose="020B0604020202020204" pitchFamily="34" charset="0"/>
              <a:buChar char="•"/>
            </a:pPr>
            <a:r>
              <a:rPr lang="en-IE" sz="3200" dirty="0"/>
              <a:t>Biodiversity corridors</a:t>
            </a:r>
          </a:p>
          <a:p>
            <a:pPr>
              <a:buFont typeface="Arial" panose="020B0604020202020204" pitchFamily="34" charset="0"/>
              <a:buChar char="•"/>
            </a:pPr>
            <a:endParaRPr lang="en-IE" sz="3200" dirty="0"/>
          </a:p>
          <a:p>
            <a:pPr>
              <a:buFont typeface="Arial" panose="020B0604020202020204" pitchFamily="34" charset="0"/>
              <a:buChar char="•"/>
            </a:pPr>
            <a:r>
              <a:rPr lang="en-IE" sz="3200" dirty="0"/>
              <a:t>Multi-functional landscapes</a:t>
            </a:r>
          </a:p>
          <a:p>
            <a:pPr>
              <a:buFont typeface="Arial" panose="020B0604020202020204" pitchFamily="34" charset="0"/>
              <a:buChar char="•"/>
            </a:pPr>
            <a:endParaRPr lang="en-IE" sz="3200" dirty="0"/>
          </a:p>
          <a:p>
            <a:pPr>
              <a:buFont typeface="Arial" panose="020B0604020202020204" pitchFamily="34" charset="0"/>
              <a:buChar char="•"/>
            </a:pPr>
            <a:endParaRPr lang="en-IE" sz="3200" dirty="0"/>
          </a:p>
        </p:txBody>
      </p:sp>
      <p:pic>
        <p:nvPicPr>
          <p:cNvPr id="4098" name="Picture 2" descr="Potential of Decentral Nature-Based Solutions for Mitigation of Pluvial  Floods in Urban Areas&amp;mdash;A Simulation Study Based on 1D/2D Coupled  Modeling">
            <a:extLst>
              <a:ext uri="{FF2B5EF4-FFF2-40B4-BE49-F238E27FC236}">
                <a16:creationId xmlns:a16="http://schemas.microsoft.com/office/drawing/2014/main" id="{91502718-278E-BF27-2846-EC79F37D9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551" y="1841207"/>
            <a:ext cx="4514449" cy="3942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EC628C-15DE-809A-1947-081BA39A06A1}"/>
              </a:ext>
            </a:extLst>
          </p:cNvPr>
          <p:cNvSpPr txBox="1"/>
          <p:nvPr/>
        </p:nvSpPr>
        <p:spPr>
          <a:xfrm>
            <a:off x="8987239" y="5842056"/>
            <a:ext cx="1895071" cy="307777"/>
          </a:xfrm>
          <a:prstGeom prst="rect">
            <a:avLst/>
          </a:prstGeom>
          <a:noFill/>
        </p:spPr>
        <p:txBody>
          <a:bodyPr wrap="none" rtlCol="0">
            <a:spAutoFit/>
          </a:bodyPr>
          <a:lstStyle/>
          <a:p>
            <a:r>
              <a:rPr lang="en-US" dirty="0"/>
              <a:t>Neumann et al., 2024</a:t>
            </a:r>
          </a:p>
        </p:txBody>
      </p:sp>
    </p:spTree>
    <p:extLst>
      <p:ext uri="{BB962C8B-B14F-4D97-AF65-F5344CB8AC3E}">
        <p14:creationId xmlns:p14="http://schemas.microsoft.com/office/powerpoint/2010/main" val="152923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758B0A1E-21E2-07D7-5478-288F5C5D77A4}"/>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948429E5-8149-904C-C541-4776B39133D8}"/>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What are SUDS?</a:t>
            </a:r>
            <a:endParaRPr sz="3020" b="1" dirty="0"/>
          </a:p>
        </p:txBody>
      </p:sp>
      <p:sp>
        <p:nvSpPr>
          <p:cNvPr id="2" name="Text Placeholder 1">
            <a:extLst>
              <a:ext uri="{FF2B5EF4-FFF2-40B4-BE49-F238E27FC236}">
                <a16:creationId xmlns:a16="http://schemas.microsoft.com/office/drawing/2014/main" id="{1CBB69A0-875E-93A1-AB0B-80A1581A1B1C}"/>
              </a:ext>
            </a:extLst>
          </p:cNvPr>
          <p:cNvSpPr>
            <a:spLocks noGrp="1"/>
          </p:cNvSpPr>
          <p:nvPr>
            <p:ph type="body" idx="1"/>
          </p:nvPr>
        </p:nvSpPr>
        <p:spPr>
          <a:xfrm>
            <a:off x="581193" y="1530035"/>
            <a:ext cx="9676383" cy="3577673"/>
          </a:xfrm>
        </p:spPr>
        <p:txBody>
          <a:bodyPr>
            <a:noAutofit/>
          </a:bodyPr>
          <a:lstStyle/>
          <a:p>
            <a:pPr>
              <a:buFont typeface="Arial" panose="020B0604020202020204" pitchFamily="34" charset="0"/>
              <a:buChar char="•"/>
            </a:pPr>
            <a:r>
              <a:rPr lang="en-IE" b="1" dirty="0"/>
              <a:t>Definition:</a:t>
            </a:r>
            <a:r>
              <a:rPr lang="en-IE" dirty="0"/>
              <a:t> Sustainable Urban Drainage Systems (SUDS) are designed to manage surface water runoff sustainably, mimicking natural water cycles.</a:t>
            </a:r>
          </a:p>
          <a:p>
            <a:pPr>
              <a:buFont typeface="Arial" panose="020B0604020202020204" pitchFamily="34" charset="0"/>
              <a:buChar char="•"/>
            </a:pPr>
            <a:r>
              <a:rPr lang="en-IE" b="1" dirty="0"/>
              <a:t>Key Features:</a:t>
            </a:r>
            <a:endParaRPr lang="en-IE" dirty="0"/>
          </a:p>
          <a:p>
            <a:pPr marL="742950" lvl="1" indent="-285750">
              <a:buFont typeface="Arial" panose="020B0604020202020204" pitchFamily="34" charset="0"/>
              <a:buChar char="•"/>
            </a:pPr>
            <a:r>
              <a:rPr lang="en-IE" dirty="0"/>
              <a:t>Slow water flow</a:t>
            </a:r>
          </a:p>
          <a:p>
            <a:pPr marL="742950" lvl="1" indent="-285750">
              <a:buFont typeface="Arial" panose="020B0604020202020204" pitchFamily="34" charset="0"/>
              <a:buChar char="•"/>
            </a:pPr>
            <a:r>
              <a:rPr lang="en-IE" dirty="0"/>
              <a:t>Filter pollutants</a:t>
            </a:r>
          </a:p>
          <a:p>
            <a:pPr marL="742950" lvl="1" indent="-285750">
              <a:buFont typeface="Arial" panose="020B0604020202020204" pitchFamily="34" charset="0"/>
              <a:buChar char="•"/>
            </a:pPr>
            <a:r>
              <a:rPr lang="en-IE" dirty="0"/>
              <a:t>Enhance biodiversity</a:t>
            </a:r>
          </a:p>
        </p:txBody>
      </p:sp>
      <p:sp>
        <p:nvSpPr>
          <p:cNvPr id="229" name="Google Shape;229;p24">
            <a:extLst>
              <a:ext uri="{FF2B5EF4-FFF2-40B4-BE49-F238E27FC236}">
                <a16:creationId xmlns:a16="http://schemas.microsoft.com/office/drawing/2014/main" id="{03C2839A-76C7-A898-E0B8-2D10CDCF0CD9}"/>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pic>
        <p:nvPicPr>
          <p:cNvPr id="4" name="Picture 2" descr="a) Urban NbS Infrastructures across diverse scales in infographic... |  Download Scientific Diagram">
            <a:extLst>
              <a:ext uri="{FF2B5EF4-FFF2-40B4-BE49-F238E27FC236}">
                <a16:creationId xmlns:a16="http://schemas.microsoft.com/office/drawing/2014/main" id="{913A2F76-8ABD-56C4-DAB3-6133003D51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61" b="52389"/>
          <a:stretch/>
        </p:blipFill>
        <p:spPr bwMode="auto">
          <a:xfrm>
            <a:off x="3795386" y="2627003"/>
            <a:ext cx="8171145" cy="259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7830B8-D5F8-2DCD-1C77-71FEB5A06076}"/>
              </a:ext>
            </a:extLst>
          </p:cNvPr>
          <p:cNvSpPr txBox="1"/>
          <p:nvPr/>
        </p:nvSpPr>
        <p:spPr>
          <a:xfrm>
            <a:off x="10151611" y="5254741"/>
            <a:ext cx="1814920" cy="307777"/>
          </a:xfrm>
          <a:prstGeom prst="rect">
            <a:avLst/>
          </a:prstGeom>
          <a:noFill/>
        </p:spPr>
        <p:txBody>
          <a:bodyPr wrap="none" rtlCol="0">
            <a:spAutoFit/>
          </a:bodyPr>
          <a:lstStyle/>
          <a:p>
            <a:r>
              <a:rPr lang="en-US" dirty="0"/>
              <a:t>(</a:t>
            </a:r>
            <a:r>
              <a:rPr lang="en-US" dirty="0" err="1"/>
              <a:t>Zannat</a:t>
            </a:r>
            <a:r>
              <a:rPr lang="en-US" dirty="0"/>
              <a:t> Et al., 2024)</a:t>
            </a:r>
          </a:p>
        </p:txBody>
      </p:sp>
    </p:spTree>
    <p:extLst>
      <p:ext uri="{BB962C8B-B14F-4D97-AF65-F5344CB8AC3E}">
        <p14:creationId xmlns:p14="http://schemas.microsoft.com/office/powerpoint/2010/main" val="364170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912829A-8D05-C659-1A3E-B3D697DF9FC9}"/>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0C04C7AF-3446-846D-C684-7FE59998A682}"/>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1600" b="1" dirty="0"/>
              <a:t>EU Research Insights</a:t>
            </a:r>
          </a:p>
        </p:txBody>
      </p:sp>
      <p:sp>
        <p:nvSpPr>
          <p:cNvPr id="229" name="Google Shape;229;p24">
            <a:extLst>
              <a:ext uri="{FF2B5EF4-FFF2-40B4-BE49-F238E27FC236}">
                <a16:creationId xmlns:a16="http://schemas.microsoft.com/office/drawing/2014/main" id="{150CC87E-9AC0-755D-806C-D22BB3E96298}"/>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20</a:t>
            </a:fld>
            <a:endParaRPr/>
          </a:p>
        </p:txBody>
      </p:sp>
      <p:sp>
        <p:nvSpPr>
          <p:cNvPr id="2" name="TextBox 1">
            <a:extLst>
              <a:ext uri="{FF2B5EF4-FFF2-40B4-BE49-F238E27FC236}">
                <a16:creationId xmlns:a16="http://schemas.microsoft.com/office/drawing/2014/main" id="{BAAB007C-44EA-FD72-D2A5-B9460B232FFE}"/>
              </a:ext>
            </a:extLst>
          </p:cNvPr>
          <p:cNvSpPr txBox="1"/>
          <p:nvPr/>
        </p:nvSpPr>
        <p:spPr>
          <a:xfrm>
            <a:off x="581192" y="1488074"/>
            <a:ext cx="8272462" cy="4401205"/>
          </a:xfrm>
          <a:prstGeom prst="rect">
            <a:avLst/>
          </a:prstGeom>
          <a:noFill/>
        </p:spPr>
        <p:txBody>
          <a:bodyPr wrap="square" rtlCol="0">
            <a:spAutoFit/>
          </a:bodyPr>
          <a:lstStyle/>
          <a:p>
            <a:r>
              <a:rPr lang="en-IE" b="1" dirty="0" err="1"/>
              <a:t>CityLoops</a:t>
            </a:r>
            <a:br>
              <a:rPr lang="en-IE" dirty="0"/>
            </a:br>
            <a:r>
              <a:rPr lang="en-IE" dirty="0"/>
              <a:t>Focus: Enhancing circularity in urban water systems using </a:t>
            </a:r>
            <a:r>
              <a:rPr lang="en-IE" b="1" dirty="0"/>
              <a:t>nature-based solutions</a:t>
            </a:r>
            <a:r>
              <a:rPr lang="en-IE" dirty="0"/>
              <a:t> to reduce runoff and improve water quality.</a:t>
            </a:r>
          </a:p>
          <a:p>
            <a:br>
              <a:rPr lang="en-IE" dirty="0"/>
            </a:br>
            <a:r>
              <a:rPr lang="en-IE" b="1" dirty="0"/>
              <a:t>NATURE4CITIES</a:t>
            </a:r>
            <a:br>
              <a:rPr lang="en-IE" dirty="0"/>
            </a:br>
            <a:r>
              <a:rPr lang="en-IE" dirty="0"/>
              <a:t>Focus: Integrating </a:t>
            </a:r>
            <a:r>
              <a:rPr lang="en-IE" b="1" dirty="0"/>
              <a:t>nature-based solutions</a:t>
            </a:r>
            <a:r>
              <a:rPr lang="en-IE" dirty="0"/>
              <a:t> into city planning to improve </a:t>
            </a:r>
            <a:r>
              <a:rPr lang="en-IE" b="1" dirty="0"/>
              <a:t>resilience</a:t>
            </a:r>
            <a:r>
              <a:rPr lang="en-IE" dirty="0"/>
              <a:t> to climate change, with a focus on green infrastructure, urban cooling, and stormwater management.</a:t>
            </a:r>
            <a:br>
              <a:rPr lang="en-IE" dirty="0"/>
            </a:br>
            <a:endParaRPr lang="en-IE" dirty="0"/>
          </a:p>
          <a:p>
            <a:r>
              <a:rPr lang="en-IE" b="1" dirty="0"/>
              <a:t>Green4CITIES</a:t>
            </a:r>
            <a:br>
              <a:rPr lang="en-IE" dirty="0"/>
            </a:br>
            <a:r>
              <a:rPr lang="en-IE" dirty="0"/>
              <a:t>Focus: Promoting </a:t>
            </a:r>
            <a:r>
              <a:rPr lang="en-IE" b="1" dirty="0"/>
              <a:t>green urban infrastructure</a:t>
            </a:r>
            <a:r>
              <a:rPr lang="en-IE" dirty="0"/>
              <a:t> for </a:t>
            </a:r>
            <a:r>
              <a:rPr lang="en-IE" b="1" dirty="0"/>
              <a:t>biodiversity</a:t>
            </a:r>
            <a:r>
              <a:rPr lang="en-IE" dirty="0"/>
              <a:t>, </a:t>
            </a:r>
            <a:r>
              <a:rPr lang="en-IE" b="1" dirty="0"/>
              <a:t>public health</a:t>
            </a:r>
            <a:r>
              <a:rPr lang="en-IE" dirty="0"/>
              <a:t>, and </a:t>
            </a:r>
            <a:r>
              <a:rPr lang="en-IE" b="1" dirty="0"/>
              <a:t>economic development</a:t>
            </a:r>
            <a:r>
              <a:rPr lang="en-IE" dirty="0"/>
              <a:t>, focusing on NBS like </a:t>
            </a:r>
            <a:r>
              <a:rPr lang="en-IE" b="1" dirty="0"/>
              <a:t>green roofs</a:t>
            </a:r>
            <a:r>
              <a:rPr lang="en-IE" dirty="0"/>
              <a:t>, </a:t>
            </a:r>
            <a:r>
              <a:rPr lang="en-IE" b="1" dirty="0"/>
              <a:t>rain gardens</a:t>
            </a:r>
            <a:r>
              <a:rPr lang="en-IE" dirty="0"/>
              <a:t>, and </a:t>
            </a:r>
            <a:r>
              <a:rPr lang="en-IE" b="1" dirty="0"/>
              <a:t>sustainable drainage systems</a:t>
            </a:r>
            <a:r>
              <a:rPr lang="en-IE" dirty="0"/>
              <a:t>.</a:t>
            </a:r>
            <a:br>
              <a:rPr lang="en-IE" dirty="0"/>
            </a:br>
            <a:endParaRPr lang="en-IE" dirty="0"/>
          </a:p>
          <a:p>
            <a:r>
              <a:rPr lang="en-IE" b="1" dirty="0"/>
              <a:t>LIFE-IP </a:t>
            </a:r>
            <a:r>
              <a:rPr lang="en-IE" b="1" dirty="0" err="1"/>
              <a:t>UrbanGreening</a:t>
            </a:r>
            <a:br>
              <a:rPr lang="en-IE" dirty="0"/>
            </a:br>
            <a:r>
              <a:rPr lang="en-IE" dirty="0"/>
              <a:t>Focus: Implementing </a:t>
            </a:r>
            <a:r>
              <a:rPr lang="en-IE" b="1" dirty="0"/>
              <a:t>nature-based solutions</a:t>
            </a:r>
            <a:r>
              <a:rPr lang="en-IE" dirty="0"/>
              <a:t> in cities to improve </a:t>
            </a:r>
            <a:r>
              <a:rPr lang="en-IE" b="1" dirty="0"/>
              <a:t>climate resilience</a:t>
            </a:r>
            <a:r>
              <a:rPr lang="en-IE" dirty="0"/>
              <a:t> and </a:t>
            </a:r>
            <a:r>
              <a:rPr lang="en-IE" b="1" dirty="0"/>
              <a:t>biodiversity</a:t>
            </a:r>
            <a:r>
              <a:rPr lang="en-IE" dirty="0"/>
              <a:t>, with emphasis on </a:t>
            </a:r>
            <a:r>
              <a:rPr lang="en-IE" b="1" dirty="0"/>
              <a:t>urban wetlands</a:t>
            </a:r>
            <a:r>
              <a:rPr lang="en-IE" dirty="0"/>
              <a:t> and </a:t>
            </a:r>
            <a:r>
              <a:rPr lang="en-IE" b="1" dirty="0"/>
              <a:t>green infrastructure</a:t>
            </a:r>
            <a:r>
              <a:rPr lang="en-IE" dirty="0"/>
              <a:t> for water management.</a:t>
            </a:r>
          </a:p>
          <a:p>
            <a:br>
              <a:rPr lang="en-IE" dirty="0"/>
            </a:br>
            <a:r>
              <a:rPr lang="en-IE" b="1" dirty="0"/>
              <a:t>CIVITAS</a:t>
            </a:r>
            <a:br>
              <a:rPr lang="en-IE" dirty="0"/>
            </a:br>
            <a:r>
              <a:rPr lang="en-IE" dirty="0"/>
              <a:t>Focus: Integrating </a:t>
            </a:r>
            <a:r>
              <a:rPr lang="en-IE" b="1" dirty="0"/>
              <a:t>smart transport systems</a:t>
            </a:r>
            <a:r>
              <a:rPr lang="en-IE" dirty="0"/>
              <a:t> with </a:t>
            </a:r>
            <a:r>
              <a:rPr lang="en-IE" b="1" dirty="0"/>
              <a:t>green infrastructure</a:t>
            </a:r>
            <a:r>
              <a:rPr lang="en-IE" dirty="0"/>
              <a:t>, aiming to improve urban mobility, air quality, and sustainability.</a:t>
            </a:r>
            <a:br>
              <a:rPr lang="en-IE" dirty="0"/>
            </a:br>
            <a:endParaRPr lang="en-IE" dirty="0"/>
          </a:p>
        </p:txBody>
      </p:sp>
    </p:spTree>
    <p:extLst>
      <p:ext uri="{BB962C8B-B14F-4D97-AF65-F5344CB8AC3E}">
        <p14:creationId xmlns:p14="http://schemas.microsoft.com/office/powerpoint/2010/main" val="2588545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3CEE043-39A7-D744-926E-7B6F8D6B0016}"/>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0B08A328-A32D-49DA-389F-EE33F330313F}"/>
              </a:ext>
            </a:extLst>
          </p:cNvPr>
          <p:cNvSpPr txBox="1">
            <a:spLocks noGrp="1"/>
          </p:cNvSpPr>
          <p:nvPr>
            <p:ph type="title"/>
          </p:nvPr>
        </p:nvSpPr>
        <p:spPr>
          <a:xfrm>
            <a:off x="680253" y="1296525"/>
            <a:ext cx="5415747" cy="479066"/>
          </a:xfrm>
          <a:prstGeom prst="rect">
            <a:avLst/>
          </a:prstGeom>
          <a:noFill/>
          <a:ln>
            <a:noFill/>
          </a:ln>
        </p:spPr>
        <p:txBody>
          <a:bodyPr spcFirstLastPara="1" wrap="square" lIns="91425" tIns="45700" rIns="91425" bIns="45700" anchor="b" anchorCtr="0">
            <a:noAutofit/>
          </a:bodyPr>
          <a:lstStyle/>
          <a:p>
            <a:r>
              <a:rPr lang="en-IE" sz="3200" b="1" dirty="0"/>
              <a:t>Future Trends</a:t>
            </a:r>
          </a:p>
        </p:txBody>
      </p:sp>
      <p:sp>
        <p:nvSpPr>
          <p:cNvPr id="229" name="Google Shape;229;p24">
            <a:extLst>
              <a:ext uri="{FF2B5EF4-FFF2-40B4-BE49-F238E27FC236}">
                <a16:creationId xmlns:a16="http://schemas.microsoft.com/office/drawing/2014/main" id="{B712067E-7BA3-E935-A372-9E73F38CB392}"/>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21</a:t>
            </a:fld>
            <a:endParaRPr/>
          </a:p>
        </p:txBody>
      </p:sp>
      <p:sp>
        <p:nvSpPr>
          <p:cNvPr id="2" name="TextBox 1">
            <a:extLst>
              <a:ext uri="{FF2B5EF4-FFF2-40B4-BE49-F238E27FC236}">
                <a16:creationId xmlns:a16="http://schemas.microsoft.com/office/drawing/2014/main" id="{0347A7C4-F678-A7E8-2FCD-FF901AE7B09B}"/>
              </a:ext>
            </a:extLst>
          </p:cNvPr>
          <p:cNvSpPr txBox="1"/>
          <p:nvPr/>
        </p:nvSpPr>
        <p:spPr>
          <a:xfrm>
            <a:off x="966158" y="1775591"/>
            <a:ext cx="9282023" cy="4278094"/>
          </a:xfrm>
          <a:prstGeom prst="rect">
            <a:avLst/>
          </a:prstGeom>
          <a:noFill/>
        </p:spPr>
        <p:txBody>
          <a:bodyPr wrap="square" rtlCol="0">
            <a:spAutoFit/>
          </a:bodyPr>
          <a:lstStyle/>
          <a:p>
            <a:r>
              <a:rPr lang="en-IE" sz="1600" b="1" dirty="0"/>
              <a:t>1. Integration of Smart Technologies</a:t>
            </a:r>
          </a:p>
          <a:p>
            <a:pPr>
              <a:buFont typeface="Arial" panose="020B0604020202020204" pitchFamily="34" charset="0"/>
              <a:buChar char="•"/>
            </a:pPr>
            <a:r>
              <a:rPr lang="en-IE" sz="1600" b="1" dirty="0"/>
              <a:t>Trend</a:t>
            </a:r>
            <a:r>
              <a:rPr lang="en-IE" sz="1600" dirty="0"/>
              <a:t>: Increasing use of </a:t>
            </a:r>
            <a:r>
              <a:rPr lang="en-IE" sz="1600" b="1" dirty="0"/>
              <a:t>IoT</a:t>
            </a:r>
            <a:r>
              <a:rPr lang="en-IE" sz="1600" dirty="0"/>
              <a:t> sensors, </a:t>
            </a:r>
            <a:r>
              <a:rPr lang="en-IE" sz="1600" b="1" dirty="0"/>
              <a:t>AI</a:t>
            </a:r>
            <a:r>
              <a:rPr lang="en-IE" sz="1600" dirty="0"/>
              <a:t>, and </a:t>
            </a:r>
            <a:r>
              <a:rPr lang="en-IE" sz="1600" b="1" dirty="0"/>
              <a:t>data analytics</a:t>
            </a:r>
            <a:r>
              <a:rPr lang="en-IE" sz="1600" dirty="0"/>
              <a:t> to monitor and manage SUDS in real-time.</a:t>
            </a:r>
          </a:p>
          <a:p>
            <a:pPr>
              <a:buFont typeface="Arial" panose="020B0604020202020204" pitchFamily="34" charset="0"/>
              <a:buChar char="•"/>
            </a:pPr>
            <a:r>
              <a:rPr lang="en-IE" sz="1600" b="1" dirty="0"/>
              <a:t>Impact</a:t>
            </a:r>
            <a:r>
              <a:rPr lang="en-IE" sz="1600" dirty="0"/>
              <a:t>: Enhanced performance of SUDS, with better tracking of </a:t>
            </a:r>
            <a:r>
              <a:rPr lang="en-IE" sz="1600" b="1" dirty="0"/>
              <a:t>stormwater management</a:t>
            </a:r>
            <a:r>
              <a:rPr lang="en-IE" sz="1600" dirty="0"/>
              <a:t>, water quality, and system efficiency.</a:t>
            </a:r>
          </a:p>
          <a:p>
            <a:pPr>
              <a:buFont typeface="Arial" panose="020B0604020202020204" pitchFamily="34" charset="0"/>
              <a:buChar char="•"/>
            </a:pPr>
            <a:endParaRPr lang="en-IE" sz="1600" dirty="0"/>
          </a:p>
          <a:p>
            <a:r>
              <a:rPr lang="en-IE" sz="1600" b="1" dirty="0"/>
              <a:t>2. Climate Change Resilience</a:t>
            </a:r>
          </a:p>
          <a:p>
            <a:pPr>
              <a:buFont typeface="Arial" panose="020B0604020202020204" pitchFamily="34" charset="0"/>
              <a:buChar char="•"/>
            </a:pPr>
            <a:r>
              <a:rPr lang="en-IE" sz="1600" b="1" dirty="0"/>
              <a:t>Trend</a:t>
            </a:r>
            <a:r>
              <a:rPr lang="en-IE" sz="1600" dirty="0"/>
              <a:t>: Greater emphasis on designing SUDS systems that can handle the </a:t>
            </a:r>
            <a:r>
              <a:rPr lang="en-IE" sz="1600" b="1" dirty="0"/>
              <a:t>increasing frequency of extreme weather events</a:t>
            </a:r>
            <a:r>
              <a:rPr lang="en-IE" sz="1600" dirty="0"/>
              <a:t> (e.g., heavy rainfall, droughts).</a:t>
            </a:r>
          </a:p>
          <a:p>
            <a:pPr>
              <a:buFont typeface="Arial" panose="020B0604020202020204" pitchFamily="34" charset="0"/>
              <a:buChar char="•"/>
            </a:pPr>
            <a:r>
              <a:rPr lang="en-IE" sz="1600" b="1" dirty="0"/>
              <a:t>Impact</a:t>
            </a:r>
            <a:r>
              <a:rPr lang="en-IE" sz="1600" dirty="0"/>
              <a:t>: SUDS will play a crucial role in </a:t>
            </a:r>
            <a:r>
              <a:rPr lang="en-IE" sz="1600" b="1" dirty="0"/>
              <a:t>climate change adaptation</a:t>
            </a:r>
            <a:r>
              <a:rPr lang="en-IE" sz="1600" dirty="0"/>
              <a:t>, managing flood risks and reducing </a:t>
            </a:r>
            <a:r>
              <a:rPr lang="en-IE" sz="1600" b="1" dirty="0"/>
              <a:t>urban heat islands</a:t>
            </a:r>
            <a:r>
              <a:rPr lang="en-IE" sz="1600" dirty="0"/>
              <a:t>.</a:t>
            </a:r>
          </a:p>
          <a:p>
            <a:endParaRPr lang="en-IE" sz="1600" b="1" dirty="0"/>
          </a:p>
          <a:p>
            <a:r>
              <a:rPr lang="en-IE" sz="1600" b="1" dirty="0"/>
              <a:t>3. Multifunctional and Green Infrastructure</a:t>
            </a:r>
          </a:p>
          <a:p>
            <a:pPr>
              <a:buFont typeface="Arial" panose="020B0604020202020204" pitchFamily="34" charset="0"/>
              <a:buChar char="•"/>
            </a:pPr>
            <a:r>
              <a:rPr lang="en-IE" sz="1600" b="1" dirty="0"/>
              <a:t>Trend</a:t>
            </a:r>
            <a:r>
              <a:rPr lang="en-IE" sz="1600" dirty="0"/>
              <a:t>: SUDS will be integrated more deeply into urban spaces as multifunctional </a:t>
            </a:r>
            <a:r>
              <a:rPr lang="en-IE" sz="1600" b="1" dirty="0"/>
              <a:t>green infrastructure</a:t>
            </a:r>
            <a:r>
              <a:rPr lang="en-IE" sz="1600" dirty="0"/>
              <a:t>.</a:t>
            </a:r>
          </a:p>
          <a:p>
            <a:pPr>
              <a:buFont typeface="Arial" panose="020B0604020202020204" pitchFamily="34" charset="0"/>
              <a:buChar char="•"/>
            </a:pPr>
            <a:r>
              <a:rPr lang="en-IE" sz="1600" b="1" dirty="0"/>
              <a:t>Impact</a:t>
            </a:r>
            <a:r>
              <a:rPr lang="en-IE" sz="1600" dirty="0"/>
              <a:t>: These systems will not only manage stormwater but also improve </a:t>
            </a:r>
            <a:r>
              <a:rPr lang="en-IE" sz="1600" b="1" dirty="0"/>
              <a:t>air quality</a:t>
            </a:r>
            <a:r>
              <a:rPr lang="en-IE" sz="1600" dirty="0"/>
              <a:t>, provide </a:t>
            </a:r>
            <a:r>
              <a:rPr lang="en-IE" sz="1600" b="1" dirty="0"/>
              <a:t>public green spaces</a:t>
            </a:r>
            <a:r>
              <a:rPr lang="en-IE" sz="1600" dirty="0"/>
              <a:t>, and </a:t>
            </a:r>
            <a:r>
              <a:rPr lang="en-IE" sz="1600" b="1" dirty="0"/>
              <a:t>enhance biodiversity</a:t>
            </a:r>
            <a:r>
              <a:rPr lang="en-IE" sz="1600" dirty="0"/>
              <a:t>.</a:t>
            </a:r>
          </a:p>
        </p:txBody>
      </p:sp>
    </p:spTree>
    <p:extLst>
      <p:ext uri="{BB962C8B-B14F-4D97-AF65-F5344CB8AC3E}">
        <p14:creationId xmlns:p14="http://schemas.microsoft.com/office/powerpoint/2010/main" val="218774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BF498F5-F1FF-2EBF-EC0F-F8D31AE7C9A9}"/>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5B2FB4F5-7051-3F01-5A6F-79FF032890B4}"/>
              </a:ext>
            </a:extLst>
          </p:cNvPr>
          <p:cNvSpPr txBox="1">
            <a:spLocks noGrp="1"/>
          </p:cNvSpPr>
          <p:nvPr>
            <p:ph type="title"/>
          </p:nvPr>
        </p:nvSpPr>
        <p:spPr>
          <a:xfrm>
            <a:off x="680253" y="1154405"/>
            <a:ext cx="5415747" cy="479066"/>
          </a:xfrm>
          <a:prstGeom prst="rect">
            <a:avLst/>
          </a:prstGeom>
          <a:noFill/>
          <a:ln>
            <a:noFill/>
          </a:ln>
        </p:spPr>
        <p:txBody>
          <a:bodyPr spcFirstLastPara="1" wrap="square" lIns="91425" tIns="45700" rIns="91425" bIns="45700" anchor="b" anchorCtr="0">
            <a:noAutofit/>
          </a:bodyPr>
          <a:lstStyle/>
          <a:p>
            <a:r>
              <a:rPr lang="en-IE" sz="3200" b="1" dirty="0"/>
              <a:t>Conclusion</a:t>
            </a:r>
          </a:p>
        </p:txBody>
      </p:sp>
      <p:sp>
        <p:nvSpPr>
          <p:cNvPr id="229" name="Google Shape;229;p24">
            <a:extLst>
              <a:ext uri="{FF2B5EF4-FFF2-40B4-BE49-F238E27FC236}">
                <a16:creationId xmlns:a16="http://schemas.microsoft.com/office/drawing/2014/main" id="{2493C92C-2BDD-91F6-1EAC-FDD0131F614C}"/>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22</a:t>
            </a:fld>
            <a:endParaRPr/>
          </a:p>
        </p:txBody>
      </p:sp>
      <p:sp>
        <p:nvSpPr>
          <p:cNvPr id="2" name="TextBox 1">
            <a:extLst>
              <a:ext uri="{FF2B5EF4-FFF2-40B4-BE49-F238E27FC236}">
                <a16:creationId xmlns:a16="http://schemas.microsoft.com/office/drawing/2014/main" id="{4F13D52D-ADB7-8955-C0CB-F50130594FAE}"/>
              </a:ext>
            </a:extLst>
          </p:cNvPr>
          <p:cNvSpPr txBox="1"/>
          <p:nvPr/>
        </p:nvSpPr>
        <p:spPr>
          <a:xfrm>
            <a:off x="680253" y="1895115"/>
            <a:ext cx="10499581" cy="3416320"/>
          </a:xfrm>
          <a:prstGeom prst="rect">
            <a:avLst/>
          </a:prstGeom>
          <a:noFill/>
        </p:spPr>
        <p:txBody>
          <a:bodyPr wrap="square" rtlCol="0">
            <a:spAutoFit/>
          </a:bodyPr>
          <a:lstStyle/>
          <a:p>
            <a:r>
              <a:rPr lang="en-IE" sz="2400" b="1" dirty="0"/>
              <a:t>SUDS</a:t>
            </a:r>
            <a:r>
              <a:rPr lang="en-IE" sz="2400" dirty="0"/>
              <a:t> are essential for building </a:t>
            </a:r>
            <a:r>
              <a:rPr lang="en-IE" sz="2400" b="1" dirty="0"/>
              <a:t>climate-resilient cities</a:t>
            </a:r>
            <a:r>
              <a:rPr lang="en-IE" sz="2400" dirty="0"/>
              <a:t>, improving </a:t>
            </a:r>
            <a:r>
              <a:rPr lang="en-IE" sz="2400" b="1" dirty="0"/>
              <a:t>urban sustainability</a:t>
            </a:r>
            <a:r>
              <a:rPr lang="en-IE" sz="2400" dirty="0"/>
              <a:t>, and providing </a:t>
            </a:r>
            <a:r>
              <a:rPr lang="en-IE" sz="2400" b="1" dirty="0"/>
              <a:t>socio-economic benefits</a:t>
            </a:r>
            <a:r>
              <a:rPr lang="en-IE" sz="2400" dirty="0"/>
              <a:t>.</a:t>
            </a:r>
          </a:p>
          <a:p>
            <a:pPr>
              <a:buFont typeface="Arial" panose="020B0604020202020204" pitchFamily="34" charset="0"/>
              <a:buChar char="•"/>
            </a:pPr>
            <a:endParaRPr lang="en-IE" sz="2400" dirty="0"/>
          </a:p>
          <a:p>
            <a:r>
              <a:rPr lang="en-IE" sz="2400" dirty="0"/>
              <a:t>Through effective </a:t>
            </a:r>
            <a:r>
              <a:rPr lang="en-IE" sz="2400" b="1" dirty="0"/>
              <a:t>design, implementation</a:t>
            </a:r>
            <a:r>
              <a:rPr lang="en-IE" sz="2400" dirty="0"/>
              <a:t>, and </a:t>
            </a:r>
            <a:r>
              <a:rPr lang="en-IE" sz="2400" b="1" dirty="0"/>
              <a:t>community engagement</a:t>
            </a:r>
            <a:r>
              <a:rPr lang="en-IE" sz="2400" dirty="0"/>
              <a:t>, SUDS can offer practical solutions to stormwater management, urban heat reduction, and biodiversity conservation.</a:t>
            </a:r>
          </a:p>
          <a:p>
            <a:pPr>
              <a:buFont typeface="Arial" panose="020B0604020202020204" pitchFamily="34" charset="0"/>
              <a:buChar char="•"/>
            </a:pPr>
            <a:endParaRPr lang="en-IE" sz="2400" dirty="0"/>
          </a:p>
          <a:p>
            <a:r>
              <a:rPr lang="en-IE" sz="2400" dirty="0"/>
              <a:t>With the support of </a:t>
            </a:r>
            <a:r>
              <a:rPr lang="en-IE" sz="2400" b="1" dirty="0"/>
              <a:t>EU-funded projects</a:t>
            </a:r>
            <a:r>
              <a:rPr lang="en-IE" sz="2400" dirty="0"/>
              <a:t> and smart technology integration, SUDS are key to creating </a:t>
            </a:r>
            <a:r>
              <a:rPr lang="en-IE" sz="2400" b="1" dirty="0"/>
              <a:t>sustainable urban landscapes</a:t>
            </a:r>
            <a:r>
              <a:rPr lang="en-IE" sz="2400" dirty="0"/>
              <a:t>.</a:t>
            </a:r>
          </a:p>
        </p:txBody>
      </p:sp>
    </p:spTree>
    <p:extLst>
      <p:ext uri="{BB962C8B-B14F-4D97-AF65-F5344CB8AC3E}">
        <p14:creationId xmlns:p14="http://schemas.microsoft.com/office/powerpoint/2010/main" val="112836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Centre for Social Innovation, Trinity College Dublin</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23</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Defining SUDS</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581193" y="1530035"/>
            <a:ext cx="9676383" cy="3577673"/>
          </a:xfrm>
        </p:spPr>
        <p:txBody>
          <a:bodyPr>
            <a:noAutofit/>
          </a:bodyPr>
          <a:lstStyle/>
          <a:p>
            <a:pPr marL="228600" indent="0"/>
            <a:r>
              <a:rPr lang="en-IE" b="1" dirty="0"/>
              <a:t>SUDS</a:t>
            </a:r>
            <a:r>
              <a:rPr lang="en-IE" dirty="0"/>
              <a:t> are engineered systems designed to manage </a:t>
            </a:r>
            <a:r>
              <a:rPr lang="en-IE" b="1" dirty="0"/>
              <a:t>surface water runoff</a:t>
            </a:r>
            <a:r>
              <a:rPr lang="en-IE" dirty="0"/>
              <a:t> in a sustainable manner, reducing the negative environmental impacts of traditional drainage methods.</a:t>
            </a:r>
          </a:p>
          <a:p>
            <a:pPr marL="228600" indent="0"/>
            <a:endParaRPr lang="en-IE" dirty="0"/>
          </a:p>
          <a:p>
            <a:pPr marL="228600" indent="0"/>
            <a:r>
              <a:rPr lang="en-IE" b="1" dirty="0"/>
              <a:t>Key Goals of SUDS</a:t>
            </a:r>
            <a:r>
              <a:rPr lang="en-IE" dirty="0"/>
              <a:t>:</a:t>
            </a:r>
          </a:p>
          <a:p>
            <a:pPr marL="742950" lvl="1" indent="-285750">
              <a:buFont typeface="Arial" panose="020B0604020202020204" pitchFamily="34" charset="0"/>
              <a:buChar char="•"/>
            </a:pPr>
            <a:r>
              <a:rPr lang="en-IE" dirty="0"/>
              <a:t>Manage stormwater.</a:t>
            </a:r>
          </a:p>
          <a:p>
            <a:pPr marL="742950" lvl="1" indent="-285750">
              <a:buFont typeface="Arial" panose="020B0604020202020204" pitchFamily="34" charset="0"/>
              <a:buChar char="•"/>
            </a:pPr>
            <a:r>
              <a:rPr lang="en-IE" dirty="0"/>
              <a:t>Improve water quality.</a:t>
            </a:r>
          </a:p>
          <a:p>
            <a:pPr marL="742950" lvl="1" indent="-285750">
              <a:buFont typeface="Arial" panose="020B0604020202020204" pitchFamily="34" charset="0"/>
              <a:buChar char="•"/>
            </a:pPr>
            <a:r>
              <a:rPr lang="en-IE" dirty="0"/>
              <a:t>Prevent flooding.</a:t>
            </a:r>
          </a:p>
          <a:p>
            <a:pPr marL="742950" lvl="1" indent="-285750">
              <a:buFont typeface="Arial" panose="020B0604020202020204" pitchFamily="34" charset="0"/>
              <a:buChar char="•"/>
            </a:pPr>
            <a:r>
              <a:rPr lang="en-IE" dirty="0"/>
              <a:t>Integrate </a:t>
            </a:r>
            <a:r>
              <a:rPr lang="en-IE" b="1" dirty="0"/>
              <a:t>green infrastructure</a:t>
            </a:r>
            <a:r>
              <a:rPr lang="en-IE" dirty="0"/>
              <a:t> into urban spaces.</a:t>
            </a:r>
          </a:p>
          <a:p>
            <a:endParaRPr lang="en-IE"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3" name="TextBox 2">
            <a:extLst>
              <a:ext uri="{FF2B5EF4-FFF2-40B4-BE49-F238E27FC236}">
                <a16:creationId xmlns:a16="http://schemas.microsoft.com/office/drawing/2014/main" id="{F837DB4D-C576-43BE-DBE9-034FE2C91CD5}"/>
              </a:ext>
            </a:extLst>
          </p:cNvPr>
          <p:cNvSpPr txBox="1"/>
          <p:nvPr/>
        </p:nvSpPr>
        <p:spPr>
          <a:xfrm>
            <a:off x="7014380" y="2943225"/>
            <a:ext cx="3243196" cy="2918684"/>
          </a:xfrm>
          <a:prstGeom prst="rect">
            <a:avLst/>
          </a:prstGeom>
          <a:noFill/>
        </p:spPr>
        <p:txBody>
          <a:bodyPr wrap="none" rtlCol="0">
            <a:spAutoFit/>
          </a:bodyPr>
          <a:lstStyle/>
          <a:p>
            <a:pPr marL="457200" lvl="1">
              <a:lnSpc>
                <a:spcPct val="150000"/>
              </a:lnSpc>
              <a:spcBef>
                <a:spcPts val="600"/>
              </a:spcBef>
              <a:buClr>
                <a:srgbClr val="00C897"/>
              </a:buClr>
              <a:buSzPts val="1656"/>
            </a:pPr>
            <a:r>
              <a:rPr lang="en-IE" sz="1800" b="1" dirty="0">
                <a:solidFill>
                  <a:srgbClr val="7F7F7F"/>
                </a:solidFill>
              </a:rPr>
              <a:t>Components of SUDS:</a:t>
            </a:r>
          </a:p>
          <a:p>
            <a:pPr marL="742950" lvl="1" indent="-285750">
              <a:lnSpc>
                <a:spcPct val="150000"/>
              </a:lnSpc>
              <a:spcBef>
                <a:spcPts val="600"/>
              </a:spcBef>
              <a:buClr>
                <a:srgbClr val="00C897"/>
              </a:buClr>
              <a:buSzPts val="1656"/>
              <a:buFont typeface="Arial" panose="020B0604020202020204" pitchFamily="34" charset="0"/>
              <a:buChar char="•"/>
            </a:pPr>
            <a:r>
              <a:rPr lang="en-IE" sz="1800" dirty="0">
                <a:solidFill>
                  <a:srgbClr val="888888"/>
                </a:solidFill>
              </a:rPr>
              <a:t>Permeable pavements</a:t>
            </a:r>
          </a:p>
          <a:p>
            <a:pPr marL="742950" lvl="1" indent="-285750">
              <a:lnSpc>
                <a:spcPct val="150000"/>
              </a:lnSpc>
              <a:spcBef>
                <a:spcPts val="600"/>
              </a:spcBef>
              <a:buClr>
                <a:srgbClr val="00C897"/>
              </a:buClr>
              <a:buSzPts val="1656"/>
              <a:buFont typeface="Arial" panose="020B0604020202020204" pitchFamily="34" charset="0"/>
              <a:buChar char="•"/>
            </a:pPr>
            <a:r>
              <a:rPr lang="en-IE" sz="1800" dirty="0">
                <a:solidFill>
                  <a:srgbClr val="888888"/>
                </a:solidFill>
              </a:rPr>
              <a:t>Rainwater harvesting</a:t>
            </a:r>
          </a:p>
          <a:p>
            <a:pPr marL="742950" lvl="1" indent="-285750">
              <a:lnSpc>
                <a:spcPct val="150000"/>
              </a:lnSpc>
              <a:spcBef>
                <a:spcPts val="600"/>
              </a:spcBef>
              <a:buClr>
                <a:srgbClr val="00C897"/>
              </a:buClr>
              <a:buSzPts val="1656"/>
              <a:buFont typeface="Arial" panose="020B0604020202020204" pitchFamily="34" charset="0"/>
              <a:buChar char="•"/>
            </a:pPr>
            <a:r>
              <a:rPr lang="en-IE" sz="1800" dirty="0">
                <a:solidFill>
                  <a:srgbClr val="888888"/>
                </a:solidFill>
              </a:rPr>
              <a:t>Green roofs</a:t>
            </a:r>
          </a:p>
          <a:p>
            <a:pPr marL="742950" lvl="1" indent="-285750">
              <a:lnSpc>
                <a:spcPct val="150000"/>
              </a:lnSpc>
              <a:spcBef>
                <a:spcPts val="600"/>
              </a:spcBef>
              <a:buClr>
                <a:srgbClr val="00C897"/>
              </a:buClr>
              <a:buSzPts val="1656"/>
              <a:buFont typeface="Arial" panose="020B0604020202020204" pitchFamily="34" charset="0"/>
              <a:buChar char="•"/>
            </a:pPr>
            <a:r>
              <a:rPr lang="en-IE" sz="1800" dirty="0">
                <a:solidFill>
                  <a:srgbClr val="888888"/>
                </a:solidFill>
              </a:rPr>
              <a:t>Swales and wetlands</a:t>
            </a:r>
          </a:p>
          <a:p>
            <a:pPr marL="742950" lvl="1" indent="-285750">
              <a:lnSpc>
                <a:spcPct val="150000"/>
              </a:lnSpc>
              <a:spcBef>
                <a:spcPts val="600"/>
              </a:spcBef>
              <a:buClr>
                <a:srgbClr val="00C897"/>
              </a:buClr>
              <a:buSzPts val="1656"/>
              <a:buFont typeface="Arial" panose="020B0604020202020204" pitchFamily="34" charset="0"/>
              <a:buChar char="•"/>
            </a:pPr>
            <a:r>
              <a:rPr lang="en-IE" sz="1800" dirty="0">
                <a:solidFill>
                  <a:srgbClr val="888888"/>
                </a:solidFill>
              </a:rPr>
              <a:t>Retention ponds</a:t>
            </a:r>
            <a:endParaRPr lang="en-US" sz="1800" dirty="0">
              <a:solidFill>
                <a:srgbClr val="888888"/>
              </a:solidFill>
            </a:endParaRPr>
          </a:p>
        </p:txBody>
      </p:sp>
    </p:spTree>
    <p:extLst>
      <p:ext uri="{BB962C8B-B14F-4D97-AF65-F5344CB8AC3E}">
        <p14:creationId xmlns:p14="http://schemas.microsoft.com/office/powerpoint/2010/main" val="10457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p:txBody>
          <a:bodyPr>
            <a:normAutofit/>
          </a:bodyPr>
          <a:lstStyle/>
          <a:p>
            <a:pPr marL="111760" indent="0" algn="ctr">
              <a:buNone/>
            </a:pPr>
            <a:r>
              <a:rPr lang="en-IE" sz="2400" b="0" i="0" dirty="0">
                <a:solidFill>
                  <a:srgbClr val="26324B"/>
                </a:solidFill>
                <a:effectLst/>
                <a:latin typeface="arial" panose="020B0604020202020204" pitchFamily="34" charset="0"/>
              </a:rPr>
              <a:t>“Solutions that are </a:t>
            </a:r>
            <a:r>
              <a:rPr lang="en-IE" sz="2400" b="0" i="0" u="sng" dirty="0">
                <a:solidFill>
                  <a:srgbClr val="26324B"/>
                </a:solidFill>
                <a:effectLst/>
                <a:latin typeface="arial" panose="020B0604020202020204" pitchFamily="34" charset="0"/>
              </a:rPr>
              <a:t>inspired</a:t>
            </a:r>
            <a:r>
              <a:rPr lang="en-IE" sz="2400" b="0" i="0" dirty="0">
                <a:solidFill>
                  <a:srgbClr val="26324B"/>
                </a:solidFill>
                <a:effectLst/>
                <a:latin typeface="arial" panose="020B0604020202020204" pitchFamily="34" charset="0"/>
              </a:rPr>
              <a:t> and </a:t>
            </a:r>
            <a:r>
              <a:rPr lang="en-IE" sz="2400" b="0" i="0" u="sng" dirty="0">
                <a:solidFill>
                  <a:srgbClr val="26324B"/>
                </a:solidFill>
                <a:effectLst/>
                <a:latin typeface="arial" panose="020B0604020202020204" pitchFamily="34" charset="0"/>
              </a:rPr>
              <a:t>supported</a:t>
            </a:r>
            <a:r>
              <a:rPr lang="en-IE" sz="2400" b="0" i="0" dirty="0">
                <a:solidFill>
                  <a:srgbClr val="26324B"/>
                </a:solidFill>
                <a:effectLst/>
                <a:latin typeface="arial" panose="020B0604020202020204" pitchFamily="34" charset="0"/>
              </a:rPr>
              <a:t> by nature, which are cost-effective, simultaneously provide </a:t>
            </a:r>
            <a:r>
              <a:rPr lang="en-IE" sz="2400" b="0" i="0" u="sng" dirty="0">
                <a:solidFill>
                  <a:srgbClr val="26324B"/>
                </a:solidFill>
                <a:effectLst/>
                <a:latin typeface="arial" panose="020B0604020202020204" pitchFamily="34" charset="0"/>
              </a:rPr>
              <a:t>environmental, social and economic benefits </a:t>
            </a:r>
            <a:r>
              <a:rPr lang="en-IE" sz="2400" b="0" i="0" dirty="0">
                <a:solidFill>
                  <a:srgbClr val="26324B"/>
                </a:solidFill>
                <a:effectLst/>
                <a:latin typeface="arial" panose="020B0604020202020204" pitchFamily="34" charset="0"/>
              </a:rPr>
              <a:t>and help build resilience. </a:t>
            </a:r>
          </a:p>
          <a:p>
            <a:pPr marL="111760" indent="0" algn="ctr">
              <a:buNone/>
            </a:pPr>
            <a:r>
              <a:rPr lang="en-IE" sz="2400" b="0" i="0" dirty="0">
                <a:solidFill>
                  <a:srgbClr val="26324B"/>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sz="2400" dirty="0"/>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80633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620D16F-4F98-17EB-D3D2-B5EA526327BE}"/>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F44D1944-DE9B-2B64-8B13-C8B9B9E189E9}"/>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Why are SUDS important?</a:t>
            </a:r>
            <a:endParaRPr sz="3020" b="1" dirty="0"/>
          </a:p>
        </p:txBody>
      </p:sp>
      <p:sp>
        <p:nvSpPr>
          <p:cNvPr id="2" name="Text Placeholder 1">
            <a:extLst>
              <a:ext uri="{FF2B5EF4-FFF2-40B4-BE49-F238E27FC236}">
                <a16:creationId xmlns:a16="http://schemas.microsoft.com/office/drawing/2014/main" id="{48D581C3-4754-55EC-00F4-BF51A127B8AA}"/>
              </a:ext>
            </a:extLst>
          </p:cNvPr>
          <p:cNvSpPr>
            <a:spLocks noGrp="1"/>
          </p:cNvSpPr>
          <p:nvPr>
            <p:ph type="body" idx="1"/>
          </p:nvPr>
        </p:nvSpPr>
        <p:spPr>
          <a:xfrm>
            <a:off x="581193" y="1530035"/>
            <a:ext cx="9676383" cy="3577673"/>
          </a:xfrm>
        </p:spPr>
        <p:txBody>
          <a:bodyPr>
            <a:noAutofit/>
          </a:bodyPr>
          <a:lstStyle/>
          <a:p>
            <a:pPr>
              <a:buFont typeface="Arial" panose="020B0604020202020204" pitchFamily="34" charset="0"/>
              <a:buChar char="•"/>
            </a:pPr>
            <a:r>
              <a:rPr lang="en-IE" b="1" dirty="0"/>
              <a:t>Drivers:</a:t>
            </a:r>
            <a:endParaRPr lang="en-IE" dirty="0"/>
          </a:p>
          <a:p>
            <a:pPr marL="742950" lvl="1" indent="-285750">
              <a:buFont typeface="Arial" panose="020B0604020202020204" pitchFamily="34" charset="0"/>
              <a:buChar char="•"/>
            </a:pPr>
            <a:r>
              <a:rPr lang="en-IE" dirty="0"/>
              <a:t>Urbanization and increased impermeable surfaces</a:t>
            </a:r>
          </a:p>
          <a:p>
            <a:pPr marL="742950" lvl="1" indent="-285750">
              <a:buFont typeface="Arial" panose="020B0604020202020204" pitchFamily="34" charset="0"/>
              <a:buChar char="•"/>
            </a:pPr>
            <a:r>
              <a:rPr lang="en-IE" dirty="0"/>
              <a:t>Climate change impacts: flooding, droughts</a:t>
            </a:r>
          </a:p>
          <a:p>
            <a:pPr marL="742950" lvl="1" indent="-285750">
              <a:buFont typeface="Arial" panose="020B0604020202020204" pitchFamily="34" charset="0"/>
              <a:buChar char="•"/>
            </a:pPr>
            <a:r>
              <a:rPr lang="en-IE" dirty="0"/>
              <a:t>Water quality improvement</a:t>
            </a:r>
          </a:p>
          <a:p>
            <a:pPr>
              <a:buFont typeface="Arial" panose="020B0604020202020204" pitchFamily="34" charset="0"/>
              <a:buChar char="•"/>
            </a:pPr>
            <a:endParaRPr lang="en-IE" dirty="0"/>
          </a:p>
        </p:txBody>
      </p:sp>
      <p:sp>
        <p:nvSpPr>
          <p:cNvPr id="229" name="Google Shape;229;p24">
            <a:extLst>
              <a:ext uri="{FF2B5EF4-FFF2-40B4-BE49-F238E27FC236}">
                <a16:creationId xmlns:a16="http://schemas.microsoft.com/office/drawing/2014/main" id="{E2E76C7F-E781-1D9C-57FC-A3EB6D9345B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pic>
        <p:nvPicPr>
          <p:cNvPr id="3" name="Picture 2" descr="a) Urban NbS Infrastructures across diverse scales in infographic... |  Download Scientific Diagram">
            <a:extLst>
              <a:ext uri="{FF2B5EF4-FFF2-40B4-BE49-F238E27FC236}">
                <a16:creationId xmlns:a16="http://schemas.microsoft.com/office/drawing/2014/main" id="{289F0C34-3418-E6E5-16D1-8E70C49EBE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65" t="52323" r="12386"/>
          <a:stretch/>
        </p:blipFill>
        <p:spPr bwMode="auto">
          <a:xfrm>
            <a:off x="4521897" y="3181611"/>
            <a:ext cx="7415408" cy="33963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20B00A-D82F-67DA-B97E-2359F2480716}"/>
              </a:ext>
            </a:extLst>
          </p:cNvPr>
          <p:cNvSpPr txBox="1"/>
          <p:nvPr/>
        </p:nvSpPr>
        <p:spPr>
          <a:xfrm>
            <a:off x="10122385" y="6605395"/>
            <a:ext cx="1814920" cy="307777"/>
          </a:xfrm>
          <a:prstGeom prst="rect">
            <a:avLst/>
          </a:prstGeom>
          <a:noFill/>
        </p:spPr>
        <p:txBody>
          <a:bodyPr wrap="none" rtlCol="0">
            <a:spAutoFit/>
          </a:bodyPr>
          <a:lstStyle/>
          <a:p>
            <a:r>
              <a:rPr lang="en-US" dirty="0"/>
              <a:t>(</a:t>
            </a:r>
            <a:r>
              <a:rPr lang="en-US" dirty="0" err="1"/>
              <a:t>Zannat</a:t>
            </a:r>
            <a:r>
              <a:rPr lang="en-US" dirty="0"/>
              <a:t> Et al., 2024)</a:t>
            </a:r>
          </a:p>
        </p:txBody>
      </p:sp>
    </p:spTree>
    <p:extLst>
      <p:ext uri="{BB962C8B-B14F-4D97-AF65-F5344CB8AC3E}">
        <p14:creationId xmlns:p14="http://schemas.microsoft.com/office/powerpoint/2010/main" val="28009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FFD7CFB-DAAF-6C44-3FF3-E023FD0049D4}"/>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D3FD4EDE-0D88-689D-2505-9E77660A0533}"/>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Key Elements</a:t>
            </a:r>
            <a:endParaRPr sz="3020" b="1" dirty="0"/>
          </a:p>
        </p:txBody>
      </p:sp>
      <p:sp>
        <p:nvSpPr>
          <p:cNvPr id="2" name="Text Placeholder 1">
            <a:extLst>
              <a:ext uri="{FF2B5EF4-FFF2-40B4-BE49-F238E27FC236}">
                <a16:creationId xmlns:a16="http://schemas.microsoft.com/office/drawing/2014/main" id="{7483DE89-2EBD-74E0-8546-5AFDECB4054C}"/>
              </a:ext>
            </a:extLst>
          </p:cNvPr>
          <p:cNvSpPr>
            <a:spLocks noGrp="1"/>
          </p:cNvSpPr>
          <p:nvPr>
            <p:ph type="body" idx="1"/>
          </p:nvPr>
        </p:nvSpPr>
        <p:spPr>
          <a:xfrm>
            <a:off x="581193" y="1530035"/>
            <a:ext cx="9676383" cy="3577673"/>
          </a:xfrm>
        </p:spPr>
        <p:txBody>
          <a:bodyPr>
            <a:noAutofit/>
          </a:bodyPr>
          <a:lstStyle/>
          <a:p>
            <a:r>
              <a:rPr lang="en-IE" b="1" dirty="0"/>
              <a:t>Principles of SUDS Design and Operation</a:t>
            </a:r>
            <a:endParaRPr lang="en-IE" dirty="0"/>
          </a:p>
          <a:p>
            <a:pPr>
              <a:buFont typeface="Arial" panose="020B0604020202020204" pitchFamily="34" charset="0"/>
              <a:buChar char="•"/>
            </a:pPr>
            <a:r>
              <a:rPr lang="en-IE" dirty="0"/>
              <a:t>SUDS mimic natural hydrological processes, aiming to slow, store, and infiltrate stormwater into the ground.</a:t>
            </a:r>
          </a:p>
          <a:p>
            <a:pPr>
              <a:buFont typeface="Arial" panose="020B0604020202020204" pitchFamily="34" charset="0"/>
              <a:buChar char="•"/>
            </a:pPr>
            <a:r>
              <a:rPr lang="en-IE" dirty="0"/>
              <a:t>Key elements in SUDS systems:</a:t>
            </a:r>
          </a:p>
          <a:p>
            <a:pPr marL="742950" lvl="1" indent="-285750">
              <a:buFont typeface="Arial" panose="020B0604020202020204" pitchFamily="34" charset="0"/>
              <a:buChar char="•"/>
            </a:pPr>
            <a:r>
              <a:rPr lang="en-IE" b="1" dirty="0"/>
              <a:t>Infiltration</a:t>
            </a:r>
            <a:r>
              <a:rPr lang="en-IE" dirty="0"/>
              <a:t>: Allowing water to soak into the soil.</a:t>
            </a:r>
          </a:p>
          <a:p>
            <a:pPr marL="742950" lvl="1" indent="-285750">
              <a:buFont typeface="Arial" panose="020B0604020202020204" pitchFamily="34" charset="0"/>
              <a:buChar char="•"/>
            </a:pPr>
            <a:r>
              <a:rPr lang="en-IE" b="1" dirty="0"/>
              <a:t>Storage</a:t>
            </a:r>
            <a:r>
              <a:rPr lang="en-IE" dirty="0"/>
              <a:t>: Temporary storage to delay peak runoff.</a:t>
            </a:r>
          </a:p>
          <a:p>
            <a:pPr marL="742950" lvl="1" indent="-285750">
              <a:buFont typeface="Arial" panose="020B0604020202020204" pitchFamily="34" charset="0"/>
              <a:buChar char="•"/>
            </a:pPr>
            <a:r>
              <a:rPr lang="en-IE" b="1" dirty="0"/>
              <a:t>Treatment</a:t>
            </a:r>
            <a:r>
              <a:rPr lang="en-IE" dirty="0"/>
              <a:t>: Removing contaminants from runoff.</a:t>
            </a:r>
          </a:p>
          <a:p>
            <a:pPr marL="742950" lvl="1" indent="-285750">
              <a:buFont typeface="Arial" panose="020B0604020202020204" pitchFamily="34" charset="0"/>
              <a:buChar char="•"/>
            </a:pPr>
            <a:r>
              <a:rPr lang="en-IE" b="1" dirty="0"/>
              <a:t>Discharge</a:t>
            </a:r>
            <a:r>
              <a:rPr lang="en-IE" dirty="0"/>
              <a:t>: Ensuring controlled discharge of clean water to drainage systems or watercourses.</a:t>
            </a:r>
          </a:p>
        </p:txBody>
      </p:sp>
      <p:sp>
        <p:nvSpPr>
          <p:cNvPr id="229" name="Google Shape;229;p24">
            <a:extLst>
              <a:ext uri="{FF2B5EF4-FFF2-40B4-BE49-F238E27FC236}">
                <a16:creationId xmlns:a16="http://schemas.microsoft.com/office/drawing/2014/main" id="{2CD9A096-625F-56CC-5D0A-B5164C4EEA87}"/>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00927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C3020C53-AF85-DA3C-44D9-C6BE00340B99}"/>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FBB02C95-E885-F61A-8877-2E6C7884049D}"/>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Policy Context</a:t>
            </a:r>
            <a:endParaRPr sz="3020" b="1" dirty="0"/>
          </a:p>
        </p:txBody>
      </p:sp>
      <p:sp>
        <p:nvSpPr>
          <p:cNvPr id="2" name="Text Placeholder 1">
            <a:extLst>
              <a:ext uri="{FF2B5EF4-FFF2-40B4-BE49-F238E27FC236}">
                <a16:creationId xmlns:a16="http://schemas.microsoft.com/office/drawing/2014/main" id="{27680FA2-B470-C41B-B43B-D9E4016EBAA6}"/>
              </a:ext>
            </a:extLst>
          </p:cNvPr>
          <p:cNvSpPr>
            <a:spLocks noGrp="1"/>
          </p:cNvSpPr>
          <p:nvPr>
            <p:ph type="body" idx="1"/>
          </p:nvPr>
        </p:nvSpPr>
        <p:spPr>
          <a:xfrm>
            <a:off x="1132936" y="1640163"/>
            <a:ext cx="10477871" cy="3577673"/>
          </a:xfrm>
        </p:spPr>
        <p:txBody>
          <a:bodyPr>
            <a:noAutofit/>
          </a:bodyPr>
          <a:lstStyle/>
          <a:p>
            <a:r>
              <a:rPr lang="en-IE" b="1" dirty="0"/>
              <a:t>1. The European Green Deal (2019)</a:t>
            </a:r>
            <a:r>
              <a:rPr lang="en-IE" dirty="0"/>
              <a:t>: Achieve </a:t>
            </a:r>
            <a:r>
              <a:rPr lang="en-IE" b="1" dirty="0"/>
              <a:t>carbon neutrality</a:t>
            </a:r>
            <a:r>
              <a:rPr lang="en-IE" dirty="0"/>
              <a:t> by 2050 and enhance climate resilience.</a:t>
            </a:r>
          </a:p>
          <a:p>
            <a:r>
              <a:rPr lang="en-IE" b="1" dirty="0"/>
              <a:t>2. EU Biodiversity Strategy for 2030</a:t>
            </a:r>
            <a:r>
              <a:rPr lang="en-IE" dirty="0"/>
              <a:t>: Halt biodiversity loss and restore ecosystems by 2030.</a:t>
            </a:r>
          </a:p>
          <a:p>
            <a:r>
              <a:rPr lang="en-IE" b="1" dirty="0"/>
              <a:t>3. The EU Climate Adaptation Strategy</a:t>
            </a:r>
            <a:r>
              <a:rPr lang="en-IE" dirty="0"/>
              <a:t>: Enhance Europe’s resilience to climate change impacts.</a:t>
            </a:r>
          </a:p>
          <a:p>
            <a:r>
              <a:rPr lang="en-IE" b="1" dirty="0"/>
              <a:t>4. EU Water Framework Directive (2000)</a:t>
            </a:r>
            <a:r>
              <a:rPr lang="en-IE" dirty="0"/>
              <a:t>: Protect and improve the quality of </a:t>
            </a:r>
            <a:r>
              <a:rPr lang="en-IE" b="1" dirty="0"/>
              <a:t>water resources</a:t>
            </a:r>
            <a:r>
              <a:rPr lang="en-IE" dirty="0"/>
              <a:t> across the EU.</a:t>
            </a:r>
          </a:p>
          <a:p>
            <a:r>
              <a:rPr lang="en-IE" b="1" dirty="0"/>
              <a:t>5. Horizon Europe (2021-2027)</a:t>
            </a:r>
            <a:r>
              <a:rPr lang="en-IE" dirty="0"/>
              <a:t>: Provide funding for </a:t>
            </a:r>
            <a:r>
              <a:rPr lang="en-IE" b="1" dirty="0"/>
              <a:t>research and innovation</a:t>
            </a:r>
            <a:r>
              <a:rPr lang="en-IE" dirty="0"/>
              <a:t> in climate change, energy, and biodiversity.</a:t>
            </a:r>
          </a:p>
          <a:p>
            <a:r>
              <a:rPr lang="en-IE" b="1" dirty="0"/>
              <a:t>6. The EU Floods Directive</a:t>
            </a:r>
            <a:r>
              <a:rPr lang="en-IE" dirty="0"/>
              <a:t>: Promotes the use of NBS, such as wetlands and floodplains, as </a:t>
            </a:r>
            <a:r>
              <a:rPr lang="en-IE" b="1" dirty="0"/>
              <a:t>natural flood management</a:t>
            </a:r>
            <a:r>
              <a:rPr lang="en-IE" dirty="0"/>
              <a:t> solutions that help prevent or mitigate flood risks.</a:t>
            </a:r>
          </a:p>
        </p:txBody>
      </p:sp>
      <p:sp>
        <p:nvSpPr>
          <p:cNvPr id="229" name="Google Shape;229;p24">
            <a:extLst>
              <a:ext uri="{FF2B5EF4-FFF2-40B4-BE49-F238E27FC236}">
                <a16:creationId xmlns:a16="http://schemas.microsoft.com/office/drawing/2014/main" id="{5EFADC55-52FE-B495-7EB9-96BAE14375DF}"/>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34684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08A9A30-B050-0AF2-DEFD-5AE392EE8C6E}"/>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7374CE6C-917E-457F-4700-E7F0151E1FD4}"/>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Case Example - </a:t>
            </a:r>
            <a:r>
              <a:rPr lang="en-GB" sz="3020" b="1" dirty="0" err="1"/>
              <a:t>CityLoops</a:t>
            </a:r>
            <a:endParaRPr sz="3020" b="1" dirty="0"/>
          </a:p>
        </p:txBody>
      </p:sp>
      <p:sp>
        <p:nvSpPr>
          <p:cNvPr id="2" name="Text Placeholder 1">
            <a:extLst>
              <a:ext uri="{FF2B5EF4-FFF2-40B4-BE49-F238E27FC236}">
                <a16:creationId xmlns:a16="http://schemas.microsoft.com/office/drawing/2014/main" id="{C69A6E46-6D95-5FCA-829D-960F21EA2CF0}"/>
              </a:ext>
            </a:extLst>
          </p:cNvPr>
          <p:cNvSpPr>
            <a:spLocks noGrp="1"/>
          </p:cNvSpPr>
          <p:nvPr>
            <p:ph type="body" idx="1"/>
          </p:nvPr>
        </p:nvSpPr>
        <p:spPr>
          <a:xfrm>
            <a:off x="581193" y="1530035"/>
            <a:ext cx="9676383" cy="3577673"/>
          </a:xfrm>
        </p:spPr>
        <p:txBody>
          <a:bodyPr>
            <a:noAutofit/>
          </a:bodyPr>
          <a:lstStyle/>
          <a:p>
            <a:r>
              <a:rPr lang="en-IE" b="1" dirty="0"/>
              <a:t>SUDS Integration in Circular Urban Water Management</a:t>
            </a:r>
            <a:endParaRPr lang="en-IE" dirty="0"/>
          </a:p>
          <a:p>
            <a:pPr>
              <a:buFont typeface="Arial" panose="020B0604020202020204" pitchFamily="34" charset="0"/>
              <a:buChar char="•"/>
            </a:pPr>
            <a:r>
              <a:rPr lang="en-IE" b="1" dirty="0" err="1"/>
              <a:t>CityLoops</a:t>
            </a:r>
            <a:r>
              <a:rPr lang="en-IE" dirty="0"/>
              <a:t> is an EU-funded project focused on enhancing circularity in urban water systems. It uses </a:t>
            </a:r>
            <a:r>
              <a:rPr lang="en-IE" b="1" dirty="0"/>
              <a:t>SUDS</a:t>
            </a:r>
            <a:r>
              <a:rPr lang="en-IE" dirty="0"/>
              <a:t> to reduce runoff and improve water quality by integrating green infrastructure into the urban fabric.</a:t>
            </a:r>
          </a:p>
          <a:p>
            <a:pPr>
              <a:buFont typeface="Arial" panose="020B0604020202020204" pitchFamily="34" charset="0"/>
              <a:buChar char="•"/>
            </a:pPr>
            <a:r>
              <a:rPr lang="en-IE" b="1" dirty="0"/>
              <a:t>Application of SUDS</a:t>
            </a:r>
            <a:r>
              <a:rPr lang="en-IE" dirty="0"/>
              <a:t>: Includes rain gardens, green roofs, and permeable pavements to manage water locally and reduce pressure on traditional drainage systems.</a:t>
            </a:r>
          </a:p>
          <a:p>
            <a:pPr>
              <a:buFont typeface="Arial" panose="020B0604020202020204" pitchFamily="34" charset="0"/>
              <a:buChar char="•"/>
            </a:pPr>
            <a:r>
              <a:rPr lang="en-IE" b="1" dirty="0"/>
              <a:t>Benefits</a:t>
            </a:r>
            <a:r>
              <a:rPr lang="en-IE" dirty="0"/>
              <a:t>:</a:t>
            </a:r>
          </a:p>
          <a:p>
            <a:pPr marL="742950" lvl="1" indent="-285750">
              <a:buFont typeface="Arial" panose="020B0604020202020204" pitchFamily="34" charset="0"/>
              <a:buChar char="•"/>
            </a:pPr>
            <a:r>
              <a:rPr lang="en-IE" dirty="0"/>
              <a:t>Reduced runoff and flooding.</a:t>
            </a:r>
          </a:p>
          <a:p>
            <a:pPr marL="742950" lvl="1" indent="-285750">
              <a:buFont typeface="Arial" panose="020B0604020202020204" pitchFamily="34" charset="0"/>
              <a:buChar char="•"/>
            </a:pPr>
            <a:r>
              <a:rPr lang="en-IE" dirty="0"/>
              <a:t>Improved water quality through filtration.</a:t>
            </a:r>
          </a:p>
          <a:p>
            <a:pPr marL="742950" lvl="1" indent="-285750">
              <a:buFont typeface="Arial" panose="020B0604020202020204" pitchFamily="34" charset="0"/>
              <a:buChar char="•"/>
            </a:pPr>
            <a:r>
              <a:rPr lang="en-IE" dirty="0"/>
              <a:t>Increased urban greenery and biodiversity.</a:t>
            </a:r>
          </a:p>
        </p:txBody>
      </p:sp>
      <p:sp>
        <p:nvSpPr>
          <p:cNvPr id="229" name="Google Shape;229;p24">
            <a:extLst>
              <a:ext uri="{FF2B5EF4-FFF2-40B4-BE49-F238E27FC236}">
                <a16:creationId xmlns:a16="http://schemas.microsoft.com/office/drawing/2014/main" id="{A78E2B14-9E75-96D8-6BFF-530D4C384EE5}"/>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58880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1282FAA-1160-23E9-A429-50C90D648420}"/>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D9D69431-B381-31A5-017D-91B5B3802B5F}"/>
              </a:ext>
            </a:extLst>
          </p:cNvPr>
          <p:cNvSpPr txBox="1">
            <a:spLocks noGrp="1"/>
          </p:cNvSpPr>
          <p:nvPr>
            <p:ph type="title"/>
          </p:nvPr>
        </p:nvSpPr>
        <p:spPr>
          <a:xfrm>
            <a:off x="581192" y="968721"/>
            <a:ext cx="6846742" cy="4790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Key Design Principles of SUDS </a:t>
            </a:r>
            <a:endParaRPr sz="3020" b="1" dirty="0"/>
          </a:p>
        </p:txBody>
      </p:sp>
      <p:graphicFrame>
        <p:nvGraphicFramePr>
          <p:cNvPr id="3" name="Diagram 2">
            <a:extLst>
              <a:ext uri="{FF2B5EF4-FFF2-40B4-BE49-F238E27FC236}">
                <a16:creationId xmlns:a16="http://schemas.microsoft.com/office/drawing/2014/main" id="{093E46A4-6868-9405-7F56-CDFD2A32F1E3}"/>
              </a:ext>
            </a:extLst>
          </p:cNvPr>
          <p:cNvGraphicFramePr/>
          <p:nvPr>
            <p:extLst>
              <p:ext uri="{D42A27DB-BD31-4B8C-83A1-F6EECF244321}">
                <p14:modId xmlns:p14="http://schemas.microsoft.com/office/powerpoint/2010/main" val="4003601125"/>
              </p:ext>
            </p:extLst>
          </p:nvPr>
        </p:nvGraphicFramePr>
        <p:xfrm>
          <a:off x="581193" y="1530035"/>
          <a:ext cx="11143169" cy="504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9" name="Google Shape;229;p24">
            <a:extLst>
              <a:ext uri="{FF2B5EF4-FFF2-40B4-BE49-F238E27FC236}">
                <a16:creationId xmlns:a16="http://schemas.microsoft.com/office/drawing/2014/main" id="{DD79C42B-4A9D-22FA-CC35-0EF80A5A12D2}"/>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962024525"/>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e234c5-d36f-418b-93c1-f000f7e26a11" xsi:nil="true"/>
    <lcf76f155ced4ddcb4097134ff3c332f xmlns="0ed2f345-8b19-4e58-9d0b-c5c4ffbdf5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F585E-DE6D-4A59-B303-B243B261CE22}">
  <ds:schemaRefs>
    <ds:schemaRef ds:uri="http://purl.org/dc/elements/1.1/"/>
    <ds:schemaRef ds:uri="http://schemas.microsoft.com/office/2006/metadata/properties"/>
    <ds:schemaRef ds:uri="571c74b5-0933-473e-8f66-48c2004785e5"/>
    <ds:schemaRef ds:uri="7555c965-0840-4e23-ace0-7cd9e0458893"/>
    <ds:schemaRef ds:uri="93f182e5-225f-44a9-b458-cb6e0e76f5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F1C75C4-043F-45B4-88BA-F9D50402A28E}">
  <ds:schemaRefs>
    <ds:schemaRef ds:uri="http://schemas.microsoft.com/sharepoint/v3/contenttype/forms"/>
  </ds:schemaRefs>
</ds:datastoreItem>
</file>

<file path=customXml/itemProps3.xml><?xml version="1.0" encoding="utf-8"?>
<ds:datastoreItem xmlns:ds="http://schemas.openxmlformats.org/officeDocument/2006/customXml" ds:itemID="{083B104F-0584-4F83-B917-BC2B431EF971}"/>
</file>

<file path=docProps/app.xml><?xml version="1.0" encoding="utf-8"?>
<Properties xmlns="http://schemas.openxmlformats.org/officeDocument/2006/extended-properties" xmlns:vt="http://schemas.openxmlformats.org/officeDocument/2006/docPropsVTypes">
  <TotalTime>2552</TotalTime>
  <Words>2143</Words>
  <Application>Microsoft Macintosh PowerPoint</Application>
  <PresentationFormat>Widescreen</PresentationFormat>
  <Paragraphs>267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Noto Sans Symbols</vt:lpstr>
      <vt:lpstr>Calibri</vt:lpstr>
      <vt:lpstr>Gill Sans</vt:lpstr>
      <vt:lpstr>Arial</vt:lpstr>
      <vt:lpstr>Dividend</vt:lpstr>
      <vt:lpstr>Sustainable Urban Drainage Systems Exemplar  Lecture (online)</vt:lpstr>
      <vt:lpstr>What are SUDS?</vt:lpstr>
      <vt:lpstr>Defining SUDS</vt:lpstr>
      <vt:lpstr>NBS Definition – EU</vt:lpstr>
      <vt:lpstr>Why are SUDS important?</vt:lpstr>
      <vt:lpstr>Key Elements</vt:lpstr>
      <vt:lpstr>Policy Context</vt:lpstr>
      <vt:lpstr>Case Example - CityLoops</vt:lpstr>
      <vt:lpstr>Key Design Principles of SUDS </vt:lpstr>
      <vt:lpstr>Exemplar Cases</vt:lpstr>
      <vt:lpstr>Benefits</vt:lpstr>
      <vt:lpstr>Implementation Challenges</vt:lpstr>
      <vt:lpstr>Class Exercise 1: SUDS Design Challenge</vt:lpstr>
      <vt:lpstr>Design Considerations</vt:lpstr>
      <vt:lpstr>Regulatory and Policy Support</vt:lpstr>
      <vt:lpstr>Maintenance (Stewardship)</vt:lpstr>
      <vt:lpstr>Class Exercise 2: Public Engagement &amp; SUDS</vt:lpstr>
      <vt:lpstr>Monitoring and Evaluation</vt:lpstr>
      <vt:lpstr>Integration with NBS</vt:lpstr>
      <vt:lpstr>EU Research Insights</vt:lpstr>
      <vt:lpstr>Future Trends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Conor Dowling</cp:lastModifiedBy>
  <cp:revision>25</cp:revision>
  <dcterms:modified xsi:type="dcterms:W3CDTF">2025-02-12T00:01:06Z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