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5"/>
  </p:notesMasterIdLst>
  <p:sldIdLst>
    <p:sldId id="256" r:id="rId5"/>
    <p:sldId id="1979" r:id="rId6"/>
    <p:sldId id="1978" r:id="rId7"/>
    <p:sldId id="1980" r:id="rId8"/>
    <p:sldId id="1981" r:id="rId9"/>
    <p:sldId id="1982" r:id="rId10"/>
    <p:sldId id="1983" r:id="rId11"/>
    <p:sldId id="1999" r:id="rId12"/>
    <p:sldId id="1984" r:id="rId13"/>
    <p:sldId id="2000" r:id="rId14"/>
    <p:sldId id="2001" r:id="rId15"/>
    <p:sldId id="2002" r:id="rId16"/>
    <p:sldId id="2003" r:id="rId17"/>
    <p:sldId id="2004" r:id="rId18"/>
    <p:sldId id="2005" r:id="rId19"/>
    <p:sldId id="2006" r:id="rId20"/>
    <p:sldId id="2007" r:id="rId21"/>
    <p:sldId id="2008" r:id="rId22"/>
    <p:sldId id="2010" r:id="rId23"/>
    <p:sldId id="257" r:id="rId24"/>
  </p:sldIdLst>
  <p:sldSz cx="12192000" cy="6858000"/>
  <p:notesSz cx="6858000" cy="9144000"/>
  <p:embeddedFontLst>
    <p:embeddedFont>
      <p:font typeface="Gill Sans" panose="020B0502020104020203" pitchFamily="34" charset="-79"/>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5" autoAdjust="0"/>
    <p:restoredTop sz="78952" autoAdjust="0"/>
  </p:normalViewPr>
  <p:slideViewPr>
    <p:cSldViewPr snapToGrid="0">
      <p:cViewPr varScale="1">
        <p:scale>
          <a:sx n="83" d="100"/>
          <a:sy n="83" d="100"/>
        </p:scale>
        <p:origin x="1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2A8FA-5162-0140-B333-1379D3D6B1AC}" type="doc">
      <dgm:prSet loTypeId="urn:microsoft.com/office/officeart/2005/8/layout/process1" loCatId="" qsTypeId="urn:microsoft.com/office/officeart/2005/8/quickstyle/simple1" qsCatId="simple" csTypeId="urn:microsoft.com/office/officeart/2005/8/colors/colorful5" csCatId="colorful" phldr="1"/>
      <dgm:spPr/>
    </dgm:pt>
    <dgm:pt modelId="{D0B3BC7F-D604-FB44-BBD5-981482B83EDA}">
      <dgm:prSet phldrT="[Text]" custT="1"/>
      <dgm:spPr/>
      <dgm:t>
        <a:bodyPr/>
        <a:lstStyle/>
        <a:p>
          <a:r>
            <a:rPr lang="en-IE" sz="1600" b="1" dirty="0">
              <a:solidFill>
                <a:schemeClr val="tx1"/>
              </a:solidFill>
            </a:rPr>
            <a:t>1. Site Selection</a:t>
          </a:r>
        </a:p>
        <a:p>
          <a:r>
            <a:rPr lang="en-IE" sz="1600" b="0" dirty="0">
              <a:solidFill>
                <a:schemeClr val="tx1"/>
              </a:solidFill>
            </a:rPr>
            <a:t>Identify Suitable coastal areas with </a:t>
          </a:r>
          <a:r>
            <a:rPr lang="en-IE" sz="1600" b="0" dirty="0" err="1">
              <a:solidFill>
                <a:schemeClr val="tx1"/>
              </a:solidFill>
            </a:rPr>
            <a:t>favorable</a:t>
          </a:r>
          <a:r>
            <a:rPr lang="en-IE" sz="1600" b="0" dirty="0">
              <a:solidFill>
                <a:schemeClr val="tx1"/>
              </a:solidFill>
            </a:rPr>
            <a:t> conditions:</a:t>
          </a:r>
        </a:p>
        <a:p>
          <a:r>
            <a:rPr lang="en-IE" sz="1600" b="0" i="1" dirty="0">
              <a:solidFill>
                <a:schemeClr val="tx1"/>
              </a:solidFill>
            </a:rPr>
            <a:t>5-20 degrees Celsius</a:t>
          </a:r>
        </a:p>
        <a:p>
          <a:r>
            <a:rPr lang="en-IE" sz="1600" b="0" i="1" dirty="0">
              <a:solidFill>
                <a:schemeClr val="tx1"/>
              </a:solidFill>
            </a:rPr>
            <a:t>10-30meters deep</a:t>
          </a:r>
        </a:p>
        <a:p>
          <a:r>
            <a:rPr lang="en-IE" sz="1600" b="0" i="1" dirty="0">
              <a:solidFill>
                <a:schemeClr val="tx1"/>
              </a:solidFill>
            </a:rPr>
            <a:t>Moderate currents</a:t>
          </a:r>
        </a:p>
        <a:p>
          <a:r>
            <a:rPr lang="en-IE" sz="1600" b="0" i="1" dirty="0">
              <a:solidFill>
                <a:schemeClr val="tx1"/>
              </a:solidFill>
            </a:rPr>
            <a:t>30-35 PSU (practical salinity units)</a:t>
          </a:r>
        </a:p>
        <a:p>
          <a:r>
            <a:rPr lang="en-IE" sz="1600" b="0" i="1" dirty="0">
              <a:solidFill>
                <a:schemeClr val="tx1"/>
              </a:solidFill>
            </a:rPr>
            <a:t>Moderate Wave Action</a:t>
          </a:r>
        </a:p>
      </dgm:t>
    </dgm:pt>
    <dgm:pt modelId="{DCBAEF4D-EEA5-9248-A142-F0875860012C}" type="parTrans" cxnId="{E94D26D0-7A46-F74D-83AF-625C22C0983A}">
      <dgm:prSet/>
      <dgm:spPr/>
      <dgm:t>
        <a:bodyPr/>
        <a:lstStyle/>
        <a:p>
          <a:endParaRPr lang="en-GB"/>
        </a:p>
      </dgm:t>
    </dgm:pt>
    <dgm:pt modelId="{4B812CAE-BECC-FD46-8254-4B9ADEE0C306}" type="sibTrans" cxnId="{E94D26D0-7A46-F74D-83AF-625C22C0983A}">
      <dgm:prSet/>
      <dgm:spPr>
        <a:ln>
          <a:solidFill>
            <a:schemeClr val="accent1"/>
          </a:solidFill>
        </a:ln>
      </dgm:spPr>
      <dgm:t>
        <a:bodyPr/>
        <a:lstStyle/>
        <a:p>
          <a:endParaRPr lang="en-GB">
            <a:ln>
              <a:solidFill>
                <a:schemeClr val="accent1"/>
              </a:solidFill>
            </a:ln>
            <a:solidFill>
              <a:schemeClr val="tx1"/>
            </a:solidFill>
          </a:endParaRPr>
        </a:p>
      </dgm:t>
    </dgm:pt>
    <dgm:pt modelId="{8233AEBF-8C8F-8A4B-95A2-0E10107335FD}">
      <dgm:prSet phldrT="[Text]" custT="1"/>
      <dgm:spPr/>
      <dgm:t>
        <a:bodyPr/>
        <a:lstStyle/>
        <a:p>
          <a:pPr>
            <a:buFont typeface="Arial" panose="020B0604020202020204" pitchFamily="34" charset="0"/>
            <a:buChar char="•"/>
          </a:pPr>
          <a:r>
            <a:rPr lang="en-IE" sz="1600" b="1" dirty="0">
              <a:solidFill>
                <a:schemeClr val="tx1"/>
              </a:solidFill>
            </a:rPr>
            <a:t>2. Permit and regulatory approval </a:t>
          </a:r>
        </a:p>
        <a:p>
          <a:pPr>
            <a:buFont typeface="Arial" panose="020B0604020202020204" pitchFamily="34" charset="0"/>
            <a:buChar char="•"/>
          </a:pPr>
          <a:r>
            <a:rPr lang="en-IE" sz="1600" b="0" dirty="0">
              <a:solidFill>
                <a:schemeClr val="tx1"/>
              </a:solidFill>
            </a:rPr>
            <a:t>secure the necessary permits and approvals from local and national authorities</a:t>
          </a:r>
          <a:endParaRPr lang="en-GB" sz="1400" b="0" dirty="0">
            <a:solidFill>
              <a:schemeClr val="tx1"/>
            </a:solidFill>
          </a:endParaRPr>
        </a:p>
      </dgm:t>
    </dgm:pt>
    <dgm:pt modelId="{36F009CD-6BCB-8740-8905-8DDEB5BCC0D1}" type="parTrans" cxnId="{3AB7CB0A-2C93-6D4B-BC48-CDC99A853607}">
      <dgm:prSet/>
      <dgm:spPr/>
      <dgm:t>
        <a:bodyPr/>
        <a:lstStyle/>
        <a:p>
          <a:endParaRPr lang="en-GB"/>
        </a:p>
      </dgm:t>
    </dgm:pt>
    <dgm:pt modelId="{10385B53-1D7B-9A43-963F-3B1FAC516CC7}" type="sibTrans" cxnId="{3AB7CB0A-2C93-6D4B-BC48-CDC99A853607}">
      <dgm:prSet/>
      <dgm:spPr>
        <a:ln>
          <a:solidFill>
            <a:schemeClr val="accent1"/>
          </a:solidFill>
        </a:ln>
      </dgm:spPr>
      <dgm:t>
        <a:bodyPr/>
        <a:lstStyle/>
        <a:p>
          <a:endParaRPr lang="en-GB">
            <a:solidFill>
              <a:schemeClr val="tx1"/>
            </a:solidFill>
          </a:endParaRPr>
        </a:p>
      </dgm:t>
    </dgm:pt>
    <dgm:pt modelId="{B63BA905-34F3-0F42-934C-5F21A6C941F9}">
      <dgm:prSet custT="1"/>
      <dgm:spPr/>
      <dgm:t>
        <a:bodyPr/>
        <a:lstStyle/>
        <a:p>
          <a:r>
            <a:rPr lang="en-IE" sz="1600" b="1" dirty="0">
              <a:solidFill>
                <a:schemeClr val="bg1"/>
              </a:solidFill>
            </a:rPr>
            <a:t>3. Species Selection </a:t>
          </a:r>
        </a:p>
        <a:p>
          <a:r>
            <a:rPr lang="en-IE" sz="1600" b="0" i="0" dirty="0">
              <a:solidFill>
                <a:schemeClr val="bg1"/>
              </a:solidFill>
            </a:rPr>
            <a:t>Choose the appropriate seaweed species (kelp or algae etc.) based on local conditions</a:t>
          </a:r>
          <a:endParaRPr lang="en-GB" sz="1400" b="0" i="0" dirty="0">
            <a:solidFill>
              <a:schemeClr val="bg1"/>
            </a:solidFill>
          </a:endParaRPr>
        </a:p>
      </dgm:t>
    </dgm:pt>
    <dgm:pt modelId="{2880F989-79E5-DC4D-A14F-9162F3172594}" type="parTrans" cxnId="{8BF67586-1DB6-E043-9691-1137E0BA4725}">
      <dgm:prSet/>
      <dgm:spPr/>
      <dgm:t>
        <a:bodyPr/>
        <a:lstStyle/>
        <a:p>
          <a:endParaRPr lang="en-GB"/>
        </a:p>
      </dgm:t>
    </dgm:pt>
    <dgm:pt modelId="{EC317E4A-71A1-5D45-AA5F-40C31A0D6AF6}" type="sibTrans" cxnId="{8BF67586-1DB6-E043-9691-1137E0BA4725}">
      <dgm:prSet/>
      <dgm:spPr/>
      <dgm:t>
        <a:bodyPr/>
        <a:lstStyle/>
        <a:p>
          <a:endParaRPr lang="en-GB"/>
        </a:p>
      </dgm:t>
    </dgm:pt>
    <dgm:pt modelId="{70E974A7-36E5-DA4D-92D8-2E8453AA1155}" type="pres">
      <dgm:prSet presAssocID="{7932A8FA-5162-0140-B333-1379D3D6B1AC}" presName="Name0" presStyleCnt="0">
        <dgm:presLayoutVars>
          <dgm:dir/>
          <dgm:resizeHandles val="exact"/>
        </dgm:presLayoutVars>
      </dgm:prSet>
      <dgm:spPr/>
    </dgm:pt>
    <dgm:pt modelId="{738DA866-2065-3F42-88E6-173041AFCA99}" type="pres">
      <dgm:prSet presAssocID="{D0B3BC7F-D604-FB44-BBD5-981482B83EDA}" presName="node" presStyleLbl="node1" presStyleIdx="0" presStyleCnt="3" custScaleY="429443">
        <dgm:presLayoutVars>
          <dgm:bulletEnabled val="1"/>
        </dgm:presLayoutVars>
      </dgm:prSet>
      <dgm:spPr/>
    </dgm:pt>
    <dgm:pt modelId="{9EE94712-F585-CE44-8D4F-DE1046B4AC73}" type="pres">
      <dgm:prSet presAssocID="{4B812CAE-BECC-FD46-8254-4B9ADEE0C306}" presName="sibTrans" presStyleLbl="sibTrans2D1" presStyleIdx="0" presStyleCnt="2"/>
      <dgm:spPr/>
    </dgm:pt>
    <dgm:pt modelId="{51BCED7E-4960-6348-8E0A-6233F6D2D817}" type="pres">
      <dgm:prSet presAssocID="{4B812CAE-BECC-FD46-8254-4B9ADEE0C306}" presName="connectorText" presStyleLbl="sibTrans2D1" presStyleIdx="0" presStyleCnt="2"/>
      <dgm:spPr/>
    </dgm:pt>
    <dgm:pt modelId="{D52699E1-0B06-A44B-BC98-E6284B383C73}" type="pres">
      <dgm:prSet presAssocID="{8233AEBF-8C8F-8A4B-95A2-0E10107335FD}" presName="node" presStyleLbl="node1" presStyleIdx="1" presStyleCnt="3" custScaleY="429443">
        <dgm:presLayoutVars>
          <dgm:bulletEnabled val="1"/>
        </dgm:presLayoutVars>
      </dgm:prSet>
      <dgm:spPr/>
    </dgm:pt>
    <dgm:pt modelId="{3BFA0B4B-EE75-6748-9BA8-F33175CA8C5F}" type="pres">
      <dgm:prSet presAssocID="{10385B53-1D7B-9A43-963F-3B1FAC516CC7}" presName="sibTrans" presStyleLbl="sibTrans2D1" presStyleIdx="1" presStyleCnt="2"/>
      <dgm:spPr/>
    </dgm:pt>
    <dgm:pt modelId="{0DEFACEC-D723-EE4A-9E5F-4126211CD8C7}" type="pres">
      <dgm:prSet presAssocID="{10385B53-1D7B-9A43-963F-3B1FAC516CC7}" presName="connectorText" presStyleLbl="sibTrans2D1" presStyleIdx="1" presStyleCnt="2"/>
      <dgm:spPr/>
    </dgm:pt>
    <dgm:pt modelId="{9D31F223-0E0E-DE49-B143-7E633B7F3709}" type="pres">
      <dgm:prSet presAssocID="{B63BA905-34F3-0F42-934C-5F21A6C941F9}" presName="node" presStyleLbl="node1" presStyleIdx="2" presStyleCnt="3" custScaleY="423936">
        <dgm:presLayoutVars>
          <dgm:bulletEnabled val="1"/>
        </dgm:presLayoutVars>
      </dgm:prSet>
      <dgm:spPr/>
    </dgm:pt>
  </dgm:ptLst>
  <dgm:cxnLst>
    <dgm:cxn modelId="{13803909-9783-B045-A550-F2D6F5E112E1}" type="presOf" srcId="{8233AEBF-8C8F-8A4B-95A2-0E10107335FD}" destId="{D52699E1-0B06-A44B-BC98-E6284B383C73}" srcOrd="0" destOrd="0" presId="urn:microsoft.com/office/officeart/2005/8/layout/process1"/>
    <dgm:cxn modelId="{3AB7CB0A-2C93-6D4B-BC48-CDC99A853607}" srcId="{7932A8FA-5162-0140-B333-1379D3D6B1AC}" destId="{8233AEBF-8C8F-8A4B-95A2-0E10107335FD}" srcOrd="1" destOrd="0" parTransId="{36F009CD-6BCB-8740-8905-8DDEB5BCC0D1}" sibTransId="{10385B53-1D7B-9A43-963F-3B1FAC516CC7}"/>
    <dgm:cxn modelId="{80E1543D-547E-8A47-AFFD-41C57C741DBA}" type="presOf" srcId="{10385B53-1D7B-9A43-963F-3B1FAC516CC7}" destId="{0DEFACEC-D723-EE4A-9E5F-4126211CD8C7}" srcOrd="1" destOrd="0" presId="urn:microsoft.com/office/officeart/2005/8/layout/process1"/>
    <dgm:cxn modelId="{BCC73B4D-AA16-534A-82E8-2413F75CB7B0}" type="presOf" srcId="{7932A8FA-5162-0140-B333-1379D3D6B1AC}" destId="{70E974A7-36E5-DA4D-92D8-2E8453AA1155}" srcOrd="0" destOrd="0" presId="urn:microsoft.com/office/officeart/2005/8/layout/process1"/>
    <dgm:cxn modelId="{2F84154E-8AB7-9A4A-8AC7-F83F93188B7B}" type="presOf" srcId="{D0B3BC7F-D604-FB44-BBD5-981482B83EDA}" destId="{738DA866-2065-3F42-88E6-173041AFCA99}" srcOrd="0" destOrd="0" presId="urn:microsoft.com/office/officeart/2005/8/layout/process1"/>
    <dgm:cxn modelId="{2CE4397E-391E-7F45-B7E7-C7BE3D8F1D6D}" type="presOf" srcId="{4B812CAE-BECC-FD46-8254-4B9ADEE0C306}" destId="{9EE94712-F585-CE44-8D4F-DE1046B4AC73}" srcOrd="0" destOrd="0" presId="urn:microsoft.com/office/officeart/2005/8/layout/process1"/>
    <dgm:cxn modelId="{D549B780-606F-DB41-B53D-FE5E452ABDAF}" type="presOf" srcId="{4B812CAE-BECC-FD46-8254-4B9ADEE0C306}" destId="{51BCED7E-4960-6348-8E0A-6233F6D2D817}" srcOrd="1" destOrd="0" presId="urn:microsoft.com/office/officeart/2005/8/layout/process1"/>
    <dgm:cxn modelId="{8BF67586-1DB6-E043-9691-1137E0BA4725}" srcId="{7932A8FA-5162-0140-B333-1379D3D6B1AC}" destId="{B63BA905-34F3-0F42-934C-5F21A6C941F9}" srcOrd="2" destOrd="0" parTransId="{2880F989-79E5-DC4D-A14F-9162F3172594}" sibTransId="{EC317E4A-71A1-5D45-AA5F-40C31A0D6AF6}"/>
    <dgm:cxn modelId="{414481CA-EBCB-EC44-A94B-96E4FDEB1E95}" type="presOf" srcId="{B63BA905-34F3-0F42-934C-5F21A6C941F9}" destId="{9D31F223-0E0E-DE49-B143-7E633B7F3709}" srcOrd="0" destOrd="0" presId="urn:microsoft.com/office/officeart/2005/8/layout/process1"/>
    <dgm:cxn modelId="{E94D26D0-7A46-F74D-83AF-625C22C0983A}" srcId="{7932A8FA-5162-0140-B333-1379D3D6B1AC}" destId="{D0B3BC7F-D604-FB44-BBD5-981482B83EDA}" srcOrd="0" destOrd="0" parTransId="{DCBAEF4D-EEA5-9248-A142-F0875860012C}" sibTransId="{4B812CAE-BECC-FD46-8254-4B9ADEE0C306}"/>
    <dgm:cxn modelId="{561880F6-5681-3349-A145-3E65AB0F04AC}" type="presOf" srcId="{10385B53-1D7B-9A43-963F-3B1FAC516CC7}" destId="{3BFA0B4B-EE75-6748-9BA8-F33175CA8C5F}" srcOrd="0" destOrd="0" presId="urn:microsoft.com/office/officeart/2005/8/layout/process1"/>
    <dgm:cxn modelId="{CBCBED46-FFE5-CC45-B59D-D9C56B59058F}" type="presParOf" srcId="{70E974A7-36E5-DA4D-92D8-2E8453AA1155}" destId="{738DA866-2065-3F42-88E6-173041AFCA99}" srcOrd="0" destOrd="0" presId="urn:microsoft.com/office/officeart/2005/8/layout/process1"/>
    <dgm:cxn modelId="{0576F973-FCC1-3E48-A1DF-5A9D677EEE03}" type="presParOf" srcId="{70E974A7-36E5-DA4D-92D8-2E8453AA1155}" destId="{9EE94712-F585-CE44-8D4F-DE1046B4AC73}" srcOrd="1" destOrd="0" presId="urn:microsoft.com/office/officeart/2005/8/layout/process1"/>
    <dgm:cxn modelId="{E9BF61C8-5DCB-4A42-822C-10163AD50C44}" type="presParOf" srcId="{9EE94712-F585-CE44-8D4F-DE1046B4AC73}" destId="{51BCED7E-4960-6348-8E0A-6233F6D2D817}" srcOrd="0" destOrd="0" presId="urn:microsoft.com/office/officeart/2005/8/layout/process1"/>
    <dgm:cxn modelId="{FC14C79B-D910-934A-A926-9EC9A136245C}" type="presParOf" srcId="{70E974A7-36E5-DA4D-92D8-2E8453AA1155}" destId="{D52699E1-0B06-A44B-BC98-E6284B383C73}" srcOrd="2" destOrd="0" presId="urn:microsoft.com/office/officeart/2005/8/layout/process1"/>
    <dgm:cxn modelId="{F0E9FA17-7A0B-6D42-9540-ECE5FB33EFC9}" type="presParOf" srcId="{70E974A7-36E5-DA4D-92D8-2E8453AA1155}" destId="{3BFA0B4B-EE75-6748-9BA8-F33175CA8C5F}" srcOrd="3" destOrd="0" presId="urn:microsoft.com/office/officeart/2005/8/layout/process1"/>
    <dgm:cxn modelId="{6BB54E9E-DCE5-2C4E-9BB6-BE6213041776}" type="presParOf" srcId="{3BFA0B4B-EE75-6748-9BA8-F33175CA8C5F}" destId="{0DEFACEC-D723-EE4A-9E5F-4126211CD8C7}" srcOrd="0" destOrd="0" presId="urn:microsoft.com/office/officeart/2005/8/layout/process1"/>
    <dgm:cxn modelId="{CF81ACCF-A008-0346-9988-2E565F1B3ECC}" type="presParOf" srcId="{70E974A7-36E5-DA4D-92D8-2E8453AA1155}" destId="{9D31F223-0E0E-DE49-B143-7E633B7F370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32A8FA-5162-0140-B333-1379D3D6B1AC}" type="doc">
      <dgm:prSet loTypeId="urn:microsoft.com/office/officeart/2005/8/layout/process1" loCatId="" qsTypeId="urn:microsoft.com/office/officeart/2005/8/quickstyle/simple1" qsCatId="simple" csTypeId="urn:microsoft.com/office/officeart/2005/8/colors/colorful1" csCatId="colorful" phldr="1"/>
      <dgm:spPr/>
    </dgm:pt>
    <dgm:pt modelId="{D0B3BC7F-D604-FB44-BBD5-981482B83EDA}">
      <dgm:prSet phldrT="[Text]" custT="1"/>
      <dgm:spPr/>
      <dgm:t>
        <a:bodyPr/>
        <a:lstStyle/>
        <a:p>
          <a:r>
            <a:rPr lang="en-IE" sz="1600" b="1" dirty="0"/>
            <a:t>4. Farm Design</a:t>
          </a:r>
        </a:p>
        <a:p>
          <a:r>
            <a:rPr lang="en-IE" sz="1600" b="0" i="0" dirty="0"/>
            <a:t>Design the farm layout </a:t>
          </a:r>
          <a:r>
            <a:rPr lang="en-IE" sz="1600" b="0" i="0" dirty="0" err="1"/>
            <a:t>eg</a:t>
          </a:r>
          <a:r>
            <a:rPr lang="en-IE" sz="1600" b="0" i="0" dirty="0"/>
            <a:t> floating or anchored systems, cultivation lines etc</a:t>
          </a:r>
        </a:p>
      </dgm:t>
    </dgm:pt>
    <dgm:pt modelId="{DCBAEF4D-EEA5-9248-A142-F0875860012C}" type="parTrans" cxnId="{E94D26D0-7A46-F74D-83AF-625C22C0983A}">
      <dgm:prSet/>
      <dgm:spPr/>
      <dgm:t>
        <a:bodyPr/>
        <a:lstStyle/>
        <a:p>
          <a:endParaRPr lang="en-GB"/>
        </a:p>
      </dgm:t>
    </dgm:pt>
    <dgm:pt modelId="{4B812CAE-BECC-FD46-8254-4B9ADEE0C306}" type="sibTrans" cxnId="{E94D26D0-7A46-F74D-83AF-625C22C0983A}">
      <dgm:prSet/>
      <dgm:spPr/>
      <dgm:t>
        <a:bodyPr/>
        <a:lstStyle/>
        <a:p>
          <a:endParaRPr lang="en-GB">
            <a:ln>
              <a:solidFill>
                <a:schemeClr val="accent1"/>
              </a:solidFill>
            </a:ln>
            <a:solidFill>
              <a:schemeClr val="tx1"/>
            </a:solidFill>
          </a:endParaRPr>
        </a:p>
      </dgm:t>
    </dgm:pt>
    <dgm:pt modelId="{8233AEBF-8C8F-8A4B-95A2-0E10107335FD}">
      <dgm:prSet phldrT="[Text]" custT="1"/>
      <dgm:spPr/>
      <dgm:t>
        <a:bodyPr/>
        <a:lstStyle/>
        <a:p>
          <a:pPr>
            <a:buFont typeface="Arial" panose="020B0604020202020204" pitchFamily="34" charset="0"/>
            <a:buChar char="•"/>
          </a:pPr>
          <a:r>
            <a:rPr lang="en-IE" sz="1600" b="1" dirty="0">
              <a:solidFill>
                <a:schemeClr val="tx1"/>
              </a:solidFill>
            </a:rPr>
            <a:t>5. Harvesting and processing</a:t>
          </a:r>
        </a:p>
        <a:p>
          <a:pPr>
            <a:buFont typeface="Arial" panose="020B0604020202020204" pitchFamily="34" charset="0"/>
            <a:buChar char="•"/>
          </a:pPr>
          <a:r>
            <a:rPr lang="en-GB" sz="1400" b="0" dirty="0">
              <a:solidFill>
                <a:schemeClr val="tx1"/>
              </a:solidFill>
            </a:rPr>
            <a:t>Develop methods for harvesting, processing and marketing the seaweed products</a:t>
          </a:r>
        </a:p>
      </dgm:t>
    </dgm:pt>
    <dgm:pt modelId="{36F009CD-6BCB-8740-8905-8DDEB5BCC0D1}" type="parTrans" cxnId="{3AB7CB0A-2C93-6D4B-BC48-CDC99A853607}">
      <dgm:prSet/>
      <dgm:spPr/>
      <dgm:t>
        <a:bodyPr/>
        <a:lstStyle/>
        <a:p>
          <a:endParaRPr lang="en-GB"/>
        </a:p>
      </dgm:t>
    </dgm:pt>
    <dgm:pt modelId="{10385B53-1D7B-9A43-963F-3B1FAC516CC7}" type="sibTrans" cxnId="{3AB7CB0A-2C93-6D4B-BC48-CDC99A853607}">
      <dgm:prSet/>
      <dgm:spPr/>
      <dgm:t>
        <a:bodyPr/>
        <a:lstStyle/>
        <a:p>
          <a:endParaRPr lang="en-GB">
            <a:solidFill>
              <a:schemeClr val="tx1"/>
            </a:solidFill>
          </a:endParaRPr>
        </a:p>
      </dgm:t>
    </dgm:pt>
    <dgm:pt modelId="{70E974A7-36E5-DA4D-92D8-2E8453AA1155}" type="pres">
      <dgm:prSet presAssocID="{7932A8FA-5162-0140-B333-1379D3D6B1AC}" presName="Name0" presStyleCnt="0">
        <dgm:presLayoutVars>
          <dgm:dir/>
          <dgm:resizeHandles val="exact"/>
        </dgm:presLayoutVars>
      </dgm:prSet>
      <dgm:spPr/>
    </dgm:pt>
    <dgm:pt modelId="{738DA866-2065-3F42-88E6-173041AFCA99}" type="pres">
      <dgm:prSet presAssocID="{D0B3BC7F-D604-FB44-BBD5-981482B83EDA}" presName="node" presStyleLbl="node1" presStyleIdx="0" presStyleCnt="2" custScaleY="429443">
        <dgm:presLayoutVars>
          <dgm:bulletEnabled val="1"/>
        </dgm:presLayoutVars>
      </dgm:prSet>
      <dgm:spPr/>
    </dgm:pt>
    <dgm:pt modelId="{9EE94712-F585-CE44-8D4F-DE1046B4AC73}" type="pres">
      <dgm:prSet presAssocID="{4B812CAE-BECC-FD46-8254-4B9ADEE0C306}" presName="sibTrans" presStyleLbl="sibTrans2D1" presStyleIdx="0" presStyleCnt="1"/>
      <dgm:spPr/>
    </dgm:pt>
    <dgm:pt modelId="{51BCED7E-4960-6348-8E0A-6233F6D2D817}" type="pres">
      <dgm:prSet presAssocID="{4B812CAE-BECC-FD46-8254-4B9ADEE0C306}" presName="connectorText" presStyleLbl="sibTrans2D1" presStyleIdx="0" presStyleCnt="1"/>
      <dgm:spPr/>
    </dgm:pt>
    <dgm:pt modelId="{D52699E1-0B06-A44B-BC98-E6284B383C73}" type="pres">
      <dgm:prSet presAssocID="{8233AEBF-8C8F-8A4B-95A2-0E10107335FD}" presName="node" presStyleLbl="node1" presStyleIdx="1" presStyleCnt="2" custScaleY="429443">
        <dgm:presLayoutVars>
          <dgm:bulletEnabled val="1"/>
        </dgm:presLayoutVars>
      </dgm:prSet>
      <dgm:spPr/>
    </dgm:pt>
  </dgm:ptLst>
  <dgm:cxnLst>
    <dgm:cxn modelId="{13803909-9783-B045-A550-F2D6F5E112E1}" type="presOf" srcId="{8233AEBF-8C8F-8A4B-95A2-0E10107335FD}" destId="{D52699E1-0B06-A44B-BC98-E6284B383C73}" srcOrd="0" destOrd="0" presId="urn:microsoft.com/office/officeart/2005/8/layout/process1"/>
    <dgm:cxn modelId="{3AB7CB0A-2C93-6D4B-BC48-CDC99A853607}" srcId="{7932A8FA-5162-0140-B333-1379D3D6B1AC}" destId="{8233AEBF-8C8F-8A4B-95A2-0E10107335FD}" srcOrd="1" destOrd="0" parTransId="{36F009CD-6BCB-8740-8905-8DDEB5BCC0D1}" sibTransId="{10385B53-1D7B-9A43-963F-3B1FAC516CC7}"/>
    <dgm:cxn modelId="{BCC73B4D-AA16-534A-82E8-2413F75CB7B0}" type="presOf" srcId="{7932A8FA-5162-0140-B333-1379D3D6B1AC}" destId="{70E974A7-36E5-DA4D-92D8-2E8453AA1155}" srcOrd="0" destOrd="0" presId="urn:microsoft.com/office/officeart/2005/8/layout/process1"/>
    <dgm:cxn modelId="{2F84154E-8AB7-9A4A-8AC7-F83F93188B7B}" type="presOf" srcId="{D0B3BC7F-D604-FB44-BBD5-981482B83EDA}" destId="{738DA866-2065-3F42-88E6-173041AFCA99}" srcOrd="0" destOrd="0" presId="urn:microsoft.com/office/officeart/2005/8/layout/process1"/>
    <dgm:cxn modelId="{2CE4397E-391E-7F45-B7E7-C7BE3D8F1D6D}" type="presOf" srcId="{4B812CAE-BECC-FD46-8254-4B9ADEE0C306}" destId="{9EE94712-F585-CE44-8D4F-DE1046B4AC73}" srcOrd="0" destOrd="0" presId="urn:microsoft.com/office/officeart/2005/8/layout/process1"/>
    <dgm:cxn modelId="{D549B780-606F-DB41-B53D-FE5E452ABDAF}" type="presOf" srcId="{4B812CAE-BECC-FD46-8254-4B9ADEE0C306}" destId="{51BCED7E-4960-6348-8E0A-6233F6D2D817}" srcOrd="1" destOrd="0" presId="urn:microsoft.com/office/officeart/2005/8/layout/process1"/>
    <dgm:cxn modelId="{E94D26D0-7A46-F74D-83AF-625C22C0983A}" srcId="{7932A8FA-5162-0140-B333-1379D3D6B1AC}" destId="{D0B3BC7F-D604-FB44-BBD5-981482B83EDA}" srcOrd="0" destOrd="0" parTransId="{DCBAEF4D-EEA5-9248-A142-F0875860012C}" sibTransId="{4B812CAE-BECC-FD46-8254-4B9ADEE0C306}"/>
    <dgm:cxn modelId="{CBCBED46-FFE5-CC45-B59D-D9C56B59058F}" type="presParOf" srcId="{70E974A7-36E5-DA4D-92D8-2E8453AA1155}" destId="{738DA866-2065-3F42-88E6-173041AFCA99}" srcOrd="0" destOrd="0" presId="urn:microsoft.com/office/officeart/2005/8/layout/process1"/>
    <dgm:cxn modelId="{0576F973-FCC1-3E48-A1DF-5A9D677EEE03}" type="presParOf" srcId="{70E974A7-36E5-DA4D-92D8-2E8453AA1155}" destId="{9EE94712-F585-CE44-8D4F-DE1046B4AC73}" srcOrd="1" destOrd="0" presId="urn:microsoft.com/office/officeart/2005/8/layout/process1"/>
    <dgm:cxn modelId="{E9BF61C8-5DCB-4A42-822C-10163AD50C44}" type="presParOf" srcId="{9EE94712-F585-CE44-8D4F-DE1046B4AC73}" destId="{51BCED7E-4960-6348-8E0A-6233F6D2D817}" srcOrd="0" destOrd="0" presId="urn:microsoft.com/office/officeart/2005/8/layout/process1"/>
    <dgm:cxn modelId="{FC14C79B-D910-934A-A926-9EC9A136245C}" type="presParOf" srcId="{70E974A7-36E5-DA4D-92D8-2E8453AA1155}" destId="{D52699E1-0B06-A44B-BC98-E6284B383C73}"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A866-2065-3F42-88E6-173041AFCA99}">
      <dsp:nvSpPr>
        <dsp:cNvPr id="0" name=""/>
        <dsp:cNvSpPr/>
      </dsp:nvSpPr>
      <dsp:spPr>
        <a:xfrm>
          <a:off x="10012" y="0"/>
          <a:ext cx="2992598" cy="30860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tx1"/>
              </a:solidFill>
            </a:rPr>
            <a:t>1. Site Selection</a:t>
          </a:r>
        </a:p>
        <a:p>
          <a:pPr marL="0" lvl="0" indent="0" algn="ctr" defTabSz="711200">
            <a:lnSpc>
              <a:spcPct val="90000"/>
            </a:lnSpc>
            <a:spcBef>
              <a:spcPct val="0"/>
            </a:spcBef>
            <a:spcAft>
              <a:spcPct val="35000"/>
            </a:spcAft>
            <a:buNone/>
          </a:pPr>
          <a:r>
            <a:rPr lang="en-IE" sz="1600" b="0" kern="1200" dirty="0">
              <a:solidFill>
                <a:schemeClr val="tx1"/>
              </a:solidFill>
            </a:rPr>
            <a:t>Identify Suitable coastal areas with </a:t>
          </a:r>
          <a:r>
            <a:rPr lang="en-IE" sz="1600" b="0" kern="1200" dirty="0" err="1">
              <a:solidFill>
                <a:schemeClr val="tx1"/>
              </a:solidFill>
            </a:rPr>
            <a:t>favorable</a:t>
          </a:r>
          <a:r>
            <a:rPr lang="en-IE" sz="1600" b="0" kern="1200" dirty="0">
              <a:solidFill>
                <a:schemeClr val="tx1"/>
              </a:solidFill>
            </a:rPr>
            <a:t> conditions:</a:t>
          </a:r>
        </a:p>
        <a:p>
          <a:pPr marL="0" lvl="0" indent="0" algn="ctr" defTabSz="711200">
            <a:lnSpc>
              <a:spcPct val="90000"/>
            </a:lnSpc>
            <a:spcBef>
              <a:spcPct val="0"/>
            </a:spcBef>
            <a:spcAft>
              <a:spcPct val="35000"/>
            </a:spcAft>
            <a:buNone/>
          </a:pPr>
          <a:r>
            <a:rPr lang="en-IE" sz="1600" b="0" i="1" kern="1200" dirty="0">
              <a:solidFill>
                <a:schemeClr val="tx1"/>
              </a:solidFill>
            </a:rPr>
            <a:t>5-20 degrees Celsius</a:t>
          </a:r>
        </a:p>
        <a:p>
          <a:pPr marL="0" lvl="0" indent="0" algn="ctr" defTabSz="711200">
            <a:lnSpc>
              <a:spcPct val="90000"/>
            </a:lnSpc>
            <a:spcBef>
              <a:spcPct val="0"/>
            </a:spcBef>
            <a:spcAft>
              <a:spcPct val="35000"/>
            </a:spcAft>
            <a:buNone/>
          </a:pPr>
          <a:r>
            <a:rPr lang="en-IE" sz="1600" b="0" i="1" kern="1200" dirty="0">
              <a:solidFill>
                <a:schemeClr val="tx1"/>
              </a:solidFill>
            </a:rPr>
            <a:t>10-30meters deep</a:t>
          </a:r>
        </a:p>
        <a:p>
          <a:pPr marL="0" lvl="0" indent="0" algn="ctr" defTabSz="711200">
            <a:lnSpc>
              <a:spcPct val="90000"/>
            </a:lnSpc>
            <a:spcBef>
              <a:spcPct val="0"/>
            </a:spcBef>
            <a:spcAft>
              <a:spcPct val="35000"/>
            </a:spcAft>
            <a:buNone/>
          </a:pPr>
          <a:r>
            <a:rPr lang="en-IE" sz="1600" b="0" i="1" kern="1200" dirty="0">
              <a:solidFill>
                <a:schemeClr val="tx1"/>
              </a:solidFill>
            </a:rPr>
            <a:t>Moderate currents</a:t>
          </a:r>
        </a:p>
        <a:p>
          <a:pPr marL="0" lvl="0" indent="0" algn="ctr" defTabSz="711200">
            <a:lnSpc>
              <a:spcPct val="90000"/>
            </a:lnSpc>
            <a:spcBef>
              <a:spcPct val="0"/>
            </a:spcBef>
            <a:spcAft>
              <a:spcPct val="35000"/>
            </a:spcAft>
            <a:buNone/>
          </a:pPr>
          <a:r>
            <a:rPr lang="en-IE" sz="1600" b="0" i="1" kern="1200" dirty="0">
              <a:solidFill>
                <a:schemeClr val="tx1"/>
              </a:solidFill>
            </a:rPr>
            <a:t>30-35 PSU (practical salinity units)</a:t>
          </a:r>
        </a:p>
        <a:p>
          <a:pPr marL="0" lvl="0" indent="0" algn="ctr" defTabSz="711200">
            <a:lnSpc>
              <a:spcPct val="90000"/>
            </a:lnSpc>
            <a:spcBef>
              <a:spcPct val="0"/>
            </a:spcBef>
            <a:spcAft>
              <a:spcPct val="35000"/>
            </a:spcAft>
            <a:buNone/>
          </a:pPr>
          <a:r>
            <a:rPr lang="en-IE" sz="1600" b="0" i="1" kern="1200" dirty="0">
              <a:solidFill>
                <a:schemeClr val="tx1"/>
              </a:solidFill>
            </a:rPr>
            <a:t>Moderate Wave Action</a:t>
          </a:r>
        </a:p>
      </dsp:txBody>
      <dsp:txXfrm>
        <a:off x="97662" y="87650"/>
        <a:ext cx="2817298" cy="2910799"/>
      </dsp:txXfrm>
    </dsp:sp>
    <dsp:sp modelId="{9EE94712-F585-CE44-8D4F-DE1046B4AC73}">
      <dsp:nvSpPr>
        <dsp:cNvPr id="0" name=""/>
        <dsp:cNvSpPr/>
      </dsp:nvSpPr>
      <dsp:spPr>
        <a:xfrm>
          <a:off x="3301871" y="1171967"/>
          <a:ext cx="634430" cy="742164"/>
        </a:xfrm>
        <a:prstGeom prst="rightArrow">
          <a:avLst>
            <a:gd name="adj1" fmla="val 60000"/>
            <a:gd name="adj2" fmla="val 50000"/>
          </a:avLst>
        </a:prstGeom>
        <a:solidFill>
          <a:schemeClr val="accent5">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GB" sz="3300" kern="1200">
            <a:ln>
              <a:solidFill>
                <a:schemeClr val="accent1"/>
              </a:solidFill>
            </a:ln>
            <a:solidFill>
              <a:schemeClr val="tx1"/>
            </a:solidFill>
          </a:endParaRPr>
        </a:p>
      </dsp:txBody>
      <dsp:txXfrm>
        <a:off x="3301871" y="1320400"/>
        <a:ext cx="444101" cy="445298"/>
      </dsp:txXfrm>
    </dsp:sp>
    <dsp:sp modelId="{D52699E1-0B06-A44B-BC98-E6284B383C73}">
      <dsp:nvSpPr>
        <dsp:cNvPr id="0" name=""/>
        <dsp:cNvSpPr/>
      </dsp:nvSpPr>
      <dsp:spPr>
        <a:xfrm>
          <a:off x="4199650" y="0"/>
          <a:ext cx="2992598" cy="3086099"/>
        </a:xfrm>
        <a:prstGeom prst="roundRect">
          <a:avLst>
            <a:gd name="adj" fmla="val 10000"/>
          </a:avLst>
        </a:prstGeom>
        <a:solidFill>
          <a:schemeClr val="accent5">
            <a:hueOff val="-515835"/>
            <a:satOff val="-16144"/>
            <a:lumOff val="-2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IE" sz="1600" b="1" kern="1200" dirty="0">
              <a:solidFill>
                <a:schemeClr val="tx1"/>
              </a:solidFill>
            </a:rPr>
            <a:t>2. Permit and regulatory approval </a:t>
          </a:r>
        </a:p>
        <a:p>
          <a:pPr marL="0" lvl="0" indent="0" algn="ctr" defTabSz="711200">
            <a:lnSpc>
              <a:spcPct val="90000"/>
            </a:lnSpc>
            <a:spcBef>
              <a:spcPct val="0"/>
            </a:spcBef>
            <a:spcAft>
              <a:spcPct val="35000"/>
            </a:spcAft>
            <a:buFont typeface="Arial" panose="020B0604020202020204" pitchFamily="34" charset="0"/>
            <a:buNone/>
          </a:pPr>
          <a:r>
            <a:rPr lang="en-IE" sz="1600" b="0" kern="1200" dirty="0">
              <a:solidFill>
                <a:schemeClr val="tx1"/>
              </a:solidFill>
            </a:rPr>
            <a:t>secure the necessary permits and approvals from local and national authorities</a:t>
          </a:r>
          <a:endParaRPr lang="en-GB" sz="1400" b="0" kern="1200" dirty="0">
            <a:solidFill>
              <a:schemeClr val="tx1"/>
            </a:solidFill>
          </a:endParaRPr>
        </a:p>
      </dsp:txBody>
      <dsp:txXfrm>
        <a:off x="4287300" y="87650"/>
        <a:ext cx="2817298" cy="2910799"/>
      </dsp:txXfrm>
    </dsp:sp>
    <dsp:sp modelId="{3BFA0B4B-EE75-6748-9BA8-F33175CA8C5F}">
      <dsp:nvSpPr>
        <dsp:cNvPr id="0" name=""/>
        <dsp:cNvSpPr/>
      </dsp:nvSpPr>
      <dsp:spPr>
        <a:xfrm>
          <a:off x="7491509" y="1171967"/>
          <a:ext cx="634430" cy="742164"/>
        </a:xfrm>
        <a:prstGeom prst="rightArrow">
          <a:avLst>
            <a:gd name="adj1" fmla="val 60000"/>
            <a:gd name="adj2" fmla="val 50000"/>
          </a:avLst>
        </a:prstGeom>
        <a:solidFill>
          <a:schemeClr val="accent5">
            <a:hueOff val="-1031670"/>
            <a:satOff val="-32289"/>
            <a:lumOff val="-50197"/>
            <a:alphaOff val="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GB" sz="3300" kern="1200">
            <a:solidFill>
              <a:schemeClr val="tx1"/>
            </a:solidFill>
          </a:endParaRPr>
        </a:p>
      </dsp:txBody>
      <dsp:txXfrm>
        <a:off x="7491509" y="1320400"/>
        <a:ext cx="444101" cy="445298"/>
      </dsp:txXfrm>
    </dsp:sp>
    <dsp:sp modelId="{9D31F223-0E0E-DE49-B143-7E633B7F3709}">
      <dsp:nvSpPr>
        <dsp:cNvPr id="0" name=""/>
        <dsp:cNvSpPr/>
      </dsp:nvSpPr>
      <dsp:spPr>
        <a:xfrm>
          <a:off x="8389288" y="19787"/>
          <a:ext cx="2992598" cy="3046524"/>
        </a:xfrm>
        <a:prstGeom prst="roundRect">
          <a:avLst>
            <a:gd name="adj" fmla="val 10000"/>
          </a:avLst>
        </a:prstGeom>
        <a:solidFill>
          <a:schemeClr val="accent5">
            <a:hueOff val="-1031670"/>
            <a:satOff val="-32289"/>
            <a:lumOff val="-50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dirty="0">
              <a:solidFill>
                <a:schemeClr val="bg1"/>
              </a:solidFill>
            </a:rPr>
            <a:t>3. Species Selection </a:t>
          </a:r>
        </a:p>
        <a:p>
          <a:pPr marL="0" lvl="0" indent="0" algn="ctr" defTabSz="711200">
            <a:lnSpc>
              <a:spcPct val="90000"/>
            </a:lnSpc>
            <a:spcBef>
              <a:spcPct val="0"/>
            </a:spcBef>
            <a:spcAft>
              <a:spcPct val="35000"/>
            </a:spcAft>
            <a:buNone/>
          </a:pPr>
          <a:r>
            <a:rPr lang="en-IE" sz="1600" b="0" i="0" kern="1200" dirty="0">
              <a:solidFill>
                <a:schemeClr val="bg1"/>
              </a:solidFill>
            </a:rPr>
            <a:t>Choose the appropriate seaweed species (kelp or algae etc.) based on local conditions</a:t>
          </a:r>
          <a:endParaRPr lang="en-GB" sz="1400" b="0" i="0" kern="1200" dirty="0">
            <a:solidFill>
              <a:schemeClr val="bg1"/>
            </a:solidFill>
          </a:endParaRPr>
        </a:p>
      </dsp:txBody>
      <dsp:txXfrm>
        <a:off x="8476938" y="107437"/>
        <a:ext cx="2817298" cy="2871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DA866-2065-3F42-88E6-173041AFCA99}">
      <dsp:nvSpPr>
        <dsp:cNvPr id="0" name=""/>
        <dsp:cNvSpPr/>
      </dsp:nvSpPr>
      <dsp:spPr>
        <a:xfrm>
          <a:off x="1470" y="0"/>
          <a:ext cx="3136421" cy="30860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dirty="0"/>
            <a:t>4. Farm Design</a:t>
          </a:r>
        </a:p>
        <a:p>
          <a:pPr marL="0" lvl="0" indent="0" algn="ctr" defTabSz="711200">
            <a:lnSpc>
              <a:spcPct val="90000"/>
            </a:lnSpc>
            <a:spcBef>
              <a:spcPct val="0"/>
            </a:spcBef>
            <a:spcAft>
              <a:spcPct val="35000"/>
            </a:spcAft>
            <a:buNone/>
          </a:pPr>
          <a:r>
            <a:rPr lang="en-IE" sz="1600" b="0" i="0" kern="1200" dirty="0"/>
            <a:t>Design the farm layout </a:t>
          </a:r>
          <a:r>
            <a:rPr lang="en-IE" sz="1600" b="0" i="0" kern="1200" dirty="0" err="1"/>
            <a:t>eg</a:t>
          </a:r>
          <a:r>
            <a:rPr lang="en-IE" sz="1600" b="0" i="0" kern="1200" dirty="0"/>
            <a:t> floating or anchored systems, cultivation lines etc</a:t>
          </a:r>
        </a:p>
      </dsp:txBody>
      <dsp:txXfrm>
        <a:off x="91859" y="90389"/>
        <a:ext cx="2955643" cy="2905321"/>
      </dsp:txXfrm>
    </dsp:sp>
    <dsp:sp modelId="{9EE94712-F585-CE44-8D4F-DE1046B4AC73}">
      <dsp:nvSpPr>
        <dsp:cNvPr id="0" name=""/>
        <dsp:cNvSpPr/>
      </dsp:nvSpPr>
      <dsp:spPr>
        <a:xfrm>
          <a:off x="3451533" y="1154133"/>
          <a:ext cx="664921" cy="77783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GB" sz="3500" kern="1200">
            <a:ln>
              <a:solidFill>
                <a:schemeClr val="accent1"/>
              </a:solidFill>
            </a:ln>
            <a:solidFill>
              <a:schemeClr val="tx1"/>
            </a:solidFill>
          </a:endParaRPr>
        </a:p>
      </dsp:txBody>
      <dsp:txXfrm>
        <a:off x="3451533" y="1309699"/>
        <a:ext cx="465445" cy="466700"/>
      </dsp:txXfrm>
    </dsp:sp>
    <dsp:sp modelId="{D52699E1-0B06-A44B-BC98-E6284B383C73}">
      <dsp:nvSpPr>
        <dsp:cNvPr id="0" name=""/>
        <dsp:cNvSpPr/>
      </dsp:nvSpPr>
      <dsp:spPr>
        <a:xfrm>
          <a:off x="4392460" y="0"/>
          <a:ext cx="3136421" cy="30860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IE" sz="1600" b="1" kern="1200" dirty="0">
              <a:solidFill>
                <a:schemeClr val="tx1"/>
              </a:solidFill>
            </a:rPr>
            <a:t>5. Harvesting and processing</a:t>
          </a:r>
        </a:p>
        <a:p>
          <a:pPr marL="0" lvl="0" indent="0" algn="ctr" defTabSz="711200">
            <a:lnSpc>
              <a:spcPct val="90000"/>
            </a:lnSpc>
            <a:spcBef>
              <a:spcPct val="0"/>
            </a:spcBef>
            <a:spcAft>
              <a:spcPct val="35000"/>
            </a:spcAft>
            <a:buFont typeface="Arial" panose="020B0604020202020204" pitchFamily="34" charset="0"/>
            <a:buNone/>
          </a:pPr>
          <a:r>
            <a:rPr lang="en-GB" sz="1400" b="0" kern="1200" dirty="0">
              <a:solidFill>
                <a:schemeClr val="tx1"/>
              </a:solidFill>
            </a:rPr>
            <a:t>Develop methods for harvesting, processing and marketing the seaweed products</a:t>
          </a:r>
        </a:p>
      </dsp:txBody>
      <dsp:txXfrm>
        <a:off x="4482849" y="90389"/>
        <a:ext cx="2955643" cy="29053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dirty="0"/>
              <a:t>This presentation highlights the significance of </a:t>
            </a:r>
            <a:r>
              <a:rPr lang="en-IE" b="1" dirty="0"/>
              <a:t>seaweed farming</a:t>
            </a:r>
            <a:r>
              <a:rPr lang="en-IE" dirty="0"/>
              <a:t> as a nature-based solution, showcasing EU-funded research projects, the development process, funding models, and real-world applications. It provides a comprehensive overview of the potential of seaweed farming for </a:t>
            </a:r>
            <a:r>
              <a:rPr lang="en-IE" b="1" dirty="0"/>
              <a:t>climate change mitigation</a:t>
            </a:r>
            <a:r>
              <a:rPr lang="en-IE" dirty="0"/>
              <a:t>, </a:t>
            </a:r>
            <a:r>
              <a:rPr lang="en-IE" b="1" dirty="0"/>
              <a:t>sustainable coastal management</a:t>
            </a:r>
            <a:r>
              <a:rPr lang="en-IE" dirty="0"/>
              <a:t>, and </a:t>
            </a:r>
            <a:r>
              <a:rPr lang="en-IE" b="1" dirty="0"/>
              <a:t>economic opportunities</a:t>
            </a:r>
            <a:r>
              <a:rPr lang="en-IE" dirty="0"/>
              <a:t>.</a:t>
            </a:r>
            <a:endParaRPr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6A4B3-E6A0-99BC-C7B7-EAEF40FA7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5C077-4759-A977-66CC-EAEC6545F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3D4EF-93FB-5288-E419-89D51045124D}"/>
              </a:ext>
            </a:extLst>
          </p:cNvPr>
          <p:cNvSpPr>
            <a:spLocks noGrp="1"/>
          </p:cNvSpPr>
          <p:nvPr>
            <p:ph type="body" idx="1"/>
          </p:nvPr>
        </p:nvSpPr>
        <p:spPr/>
        <p:txBody>
          <a:bodyPr/>
          <a:lstStyle/>
          <a:p>
            <a:r>
              <a:rPr lang="en-US" dirty="0"/>
              <a:t>Photo Credit: C-FAARER Project</a:t>
            </a:r>
          </a:p>
        </p:txBody>
      </p:sp>
      <p:sp>
        <p:nvSpPr>
          <p:cNvPr id="4" name="Slide Number Placeholder 3">
            <a:extLst>
              <a:ext uri="{FF2B5EF4-FFF2-40B4-BE49-F238E27FC236}">
                <a16:creationId xmlns:a16="http://schemas.microsoft.com/office/drawing/2014/main" id="{170989B3-4A74-8070-8D78-F71D1AB3842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140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A86D-6B7C-D166-EE08-79DC4276B8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51208-B1E4-E3FE-07D1-FF77C2E31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1413B-F163-D293-1965-C5AD9EA81CAF}"/>
              </a:ext>
            </a:extLst>
          </p:cNvPr>
          <p:cNvSpPr>
            <a:spLocks noGrp="1"/>
          </p:cNvSpPr>
          <p:nvPr>
            <p:ph type="body" idx="1"/>
          </p:nvPr>
        </p:nvSpPr>
        <p:spPr/>
        <p:txBody>
          <a:bodyPr/>
          <a:lstStyle/>
          <a:p>
            <a:r>
              <a:rPr lang="en-US" dirty="0"/>
              <a:t>Photo Credit: C-FAARER Project</a:t>
            </a:r>
          </a:p>
        </p:txBody>
      </p:sp>
      <p:sp>
        <p:nvSpPr>
          <p:cNvPr id="4" name="Slide Number Placeholder 3">
            <a:extLst>
              <a:ext uri="{FF2B5EF4-FFF2-40B4-BE49-F238E27FC236}">
                <a16:creationId xmlns:a16="http://schemas.microsoft.com/office/drawing/2014/main" id="{EC452DC4-B156-1469-B829-F15BF55FB1C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200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72324-D843-E350-D7E5-A2C33A295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B14E4-B26D-C47A-6424-C8FDAFAF3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54D0A-E7BD-4411-32C5-75EF5493B2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D2496A-D14E-9ADB-488C-4189AB2C6CD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432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4A9EF-898E-385D-4410-0FFFD1067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99538-2B9D-7848-8982-01D42254F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264CE-0111-C0D8-1DC4-3B9F055A4E1B}"/>
              </a:ext>
            </a:extLst>
          </p:cNvPr>
          <p:cNvSpPr>
            <a:spLocks noGrp="1"/>
          </p:cNvSpPr>
          <p:nvPr>
            <p:ph type="body" idx="1"/>
          </p:nvPr>
        </p:nvSpPr>
        <p:spPr/>
        <p:txBody>
          <a:bodyPr/>
          <a:lstStyle/>
          <a:p>
            <a:pPr>
              <a:buFont typeface="Arial" panose="020B0604020202020204" pitchFamily="34" charset="0"/>
              <a:buChar char="•"/>
            </a:pPr>
            <a:r>
              <a:rPr lang="en-IE" dirty="0"/>
              <a:t>Economic Feasibility Study on Seaweed Report</a:t>
            </a:r>
          </a:p>
          <a:p>
            <a:pPr>
              <a:buFont typeface="Arial" panose="020B0604020202020204" pitchFamily="34" charset="0"/>
              <a:buChar char="•"/>
            </a:pPr>
            <a:r>
              <a:rPr lang="en-IE" dirty="0"/>
              <a:t>https://maritime-</a:t>
            </a:r>
            <a:r>
              <a:rPr lang="en-IE" dirty="0" err="1"/>
              <a:t>forum.ec.europa.eu</a:t>
            </a:r>
            <a:r>
              <a:rPr lang="en-IE" dirty="0"/>
              <a:t>/document/download/f32da738-0395-4e5e-85c3-18b8f0b7a594_en?filename=Scotland%20-%20economic-feasibility-study-on-seaweed.pdf</a:t>
            </a:r>
          </a:p>
        </p:txBody>
      </p:sp>
      <p:sp>
        <p:nvSpPr>
          <p:cNvPr id="4" name="Slide Number Placeholder 3">
            <a:extLst>
              <a:ext uri="{FF2B5EF4-FFF2-40B4-BE49-F238E27FC236}">
                <a16:creationId xmlns:a16="http://schemas.microsoft.com/office/drawing/2014/main" id="{38DEC977-29C9-06C7-0B2F-4C5FFEF3BCF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301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2E08B-CF7B-B8AC-5B5E-C01EB3AD5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010BB-75E1-8919-8876-C1B9CF9A1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EC550-AC97-88C8-0E62-34104B5FD76F}"/>
              </a:ext>
            </a:extLst>
          </p:cNvPr>
          <p:cNvSpPr>
            <a:spLocks noGrp="1"/>
          </p:cNvSpPr>
          <p:nvPr>
            <p:ph type="body" idx="1"/>
          </p:nvPr>
        </p:nvSpPr>
        <p:spPr/>
        <p:txBody>
          <a:bodyPr/>
          <a:lstStyle/>
          <a:p>
            <a:r>
              <a:rPr lang="en-US" dirty="0"/>
              <a:t>5 minutes discussion</a:t>
            </a:r>
          </a:p>
        </p:txBody>
      </p:sp>
      <p:sp>
        <p:nvSpPr>
          <p:cNvPr id="4" name="Slide Number Placeholder 3">
            <a:extLst>
              <a:ext uri="{FF2B5EF4-FFF2-40B4-BE49-F238E27FC236}">
                <a16:creationId xmlns:a16="http://schemas.microsoft.com/office/drawing/2014/main" id="{98CD669D-C931-93B1-FBC2-96E8F5B9094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1574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FB73-9313-2BD3-29BF-279507B36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FD360-3CC4-63BA-AA52-0D3E750A1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CE5BA-5D93-065B-074F-B290AEBF7F85}"/>
              </a:ext>
            </a:extLst>
          </p:cNvPr>
          <p:cNvSpPr>
            <a:spLocks noGrp="1"/>
          </p:cNvSpPr>
          <p:nvPr>
            <p:ph type="body" idx="1"/>
          </p:nvPr>
        </p:nvSpPr>
        <p:spPr/>
        <p:txBody>
          <a:bodyPr/>
          <a:lstStyle/>
          <a:p>
            <a:r>
              <a:rPr lang="en-US" dirty="0"/>
              <a:t>5 minutes discussion</a:t>
            </a:r>
          </a:p>
        </p:txBody>
      </p:sp>
      <p:sp>
        <p:nvSpPr>
          <p:cNvPr id="4" name="Slide Number Placeholder 3">
            <a:extLst>
              <a:ext uri="{FF2B5EF4-FFF2-40B4-BE49-F238E27FC236}">
                <a16:creationId xmlns:a16="http://schemas.microsoft.com/office/drawing/2014/main" id="{FDC6EC4B-3E2F-743C-A83F-27C7B6BC672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7737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6FFAD-07DA-C8F2-B40F-F58D9267E4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9DA75-6793-AA56-9CEB-F8654B27E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62AA3-44F1-3D5B-376B-504C145C2BD1}"/>
              </a:ext>
            </a:extLst>
          </p:cNvPr>
          <p:cNvSpPr>
            <a:spLocks noGrp="1"/>
          </p:cNvSpPr>
          <p:nvPr>
            <p:ph type="body" idx="1"/>
          </p:nvPr>
        </p:nvSpPr>
        <p:spPr/>
        <p:txBody>
          <a:bodyPr/>
          <a:lstStyle/>
          <a:p>
            <a:r>
              <a:rPr lang="en-US" dirty="0"/>
              <a:t>5 minutes discussion</a:t>
            </a:r>
          </a:p>
        </p:txBody>
      </p:sp>
      <p:sp>
        <p:nvSpPr>
          <p:cNvPr id="4" name="Slide Number Placeholder 3">
            <a:extLst>
              <a:ext uri="{FF2B5EF4-FFF2-40B4-BE49-F238E27FC236}">
                <a16:creationId xmlns:a16="http://schemas.microsoft.com/office/drawing/2014/main" id="{6A31B656-2869-5474-B53A-131A9365883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197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15CE3-21BF-C1F0-7665-1664A7D31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6FE08-DA0C-8434-7B74-2E9E786D7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A116E-8AB2-DF45-D7F4-5B0F2159B554}"/>
              </a:ext>
            </a:extLst>
          </p:cNvPr>
          <p:cNvSpPr>
            <a:spLocks noGrp="1"/>
          </p:cNvSpPr>
          <p:nvPr>
            <p:ph type="body" idx="1"/>
          </p:nvPr>
        </p:nvSpPr>
        <p:spPr/>
        <p:txBody>
          <a:bodyPr/>
          <a:lstStyle/>
          <a:p>
            <a:r>
              <a:rPr lang="en-US" dirty="0"/>
              <a:t>5 minutes discussion</a:t>
            </a:r>
          </a:p>
        </p:txBody>
      </p:sp>
      <p:sp>
        <p:nvSpPr>
          <p:cNvPr id="4" name="Slide Number Placeholder 3">
            <a:extLst>
              <a:ext uri="{FF2B5EF4-FFF2-40B4-BE49-F238E27FC236}">
                <a16:creationId xmlns:a16="http://schemas.microsoft.com/office/drawing/2014/main" id="{FC2C791C-E186-4AC3-0DDB-9A8B2E8E518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9083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582BE-FEC2-4E0E-6452-845AE7AE5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46382-B5A3-43CC-A8C6-2E6F23290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25BFD-C07B-3ABF-942F-7432A71114F1}"/>
              </a:ext>
            </a:extLst>
          </p:cNvPr>
          <p:cNvSpPr>
            <a:spLocks noGrp="1"/>
          </p:cNvSpPr>
          <p:nvPr>
            <p:ph type="body" idx="1"/>
          </p:nvPr>
        </p:nvSpPr>
        <p:spPr/>
        <p:txBody>
          <a:bodyPr/>
          <a:lstStyle/>
          <a:p>
            <a:r>
              <a:rPr lang="en-US" dirty="0"/>
              <a:t>For more contact reach to the projects and check out the seaweed film:</a:t>
            </a:r>
          </a:p>
          <a:p>
            <a:r>
              <a:rPr lang="en-US" dirty="0"/>
              <a:t>https://</a:t>
            </a:r>
            <a:r>
              <a:rPr lang="en-US" dirty="0" err="1"/>
              <a:t>www.c-faarer.eu</a:t>
            </a:r>
            <a:r>
              <a:rPr lang="en-US" dirty="0"/>
              <a:t>/videos/v/jdbz2jxwps4j4x5fbmn8ytw92xjssh</a:t>
            </a:r>
          </a:p>
        </p:txBody>
      </p:sp>
      <p:sp>
        <p:nvSpPr>
          <p:cNvPr id="4" name="Slide Number Placeholder 3">
            <a:extLst>
              <a:ext uri="{FF2B5EF4-FFF2-40B4-BE49-F238E27FC236}">
                <a16:creationId xmlns:a16="http://schemas.microsoft.com/office/drawing/2014/main" id="{6E9EB4E3-DC81-B6C1-8605-477490E8522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8051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F76C-6CF0-1CDC-9455-2B9401F79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AE06E-E932-1DAB-9DE4-1F3B24418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06884-F22C-0EFE-82EB-B1E6FC1FF59F}"/>
              </a:ext>
            </a:extLst>
          </p:cNvPr>
          <p:cNvSpPr>
            <a:spLocks noGrp="1"/>
          </p:cNvSpPr>
          <p:nvPr>
            <p:ph type="body" idx="1"/>
          </p:nvPr>
        </p:nvSpPr>
        <p:spPr/>
        <p:txBody>
          <a:bodyPr/>
          <a:lstStyle/>
          <a:p>
            <a:r>
              <a:rPr lang="en-US" dirty="0"/>
              <a:t>5 minutes discussion</a:t>
            </a:r>
          </a:p>
        </p:txBody>
      </p:sp>
      <p:sp>
        <p:nvSpPr>
          <p:cNvPr id="4" name="Slide Number Placeholder 3">
            <a:extLst>
              <a:ext uri="{FF2B5EF4-FFF2-40B4-BE49-F238E27FC236}">
                <a16:creationId xmlns:a16="http://schemas.microsoft.com/office/drawing/2014/main" id="{2EAC13D4-6257-37D5-E2B5-0E88470A10A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032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498D26C-7563-88A8-D679-BC77ABCF383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F93B6CBC-039E-1F2D-8B20-FC246748A03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01B0CC6-FD91-77E2-F88C-2324E9371D8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Think of an example</a:t>
            </a:r>
            <a:endParaRPr dirty="0"/>
          </a:p>
        </p:txBody>
      </p:sp>
      <p:sp>
        <p:nvSpPr>
          <p:cNvPr id="225" name="Google Shape;225;g2ca2507d12e_0_0:notes">
            <a:extLst>
              <a:ext uri="{FF2B5EF4-FFF2-40B4-BE49-F238E27FC236}">
                <a16:creationId xmlns:a16="http://schemas.microsoft.com/office/drawing/2014/main" id="{6F8BD80D-ADAC-4BD3-AE33-641AD3162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93172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B4DDF-59B7-0ED5-6491-3358BD2A9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42F1F-03A2-DB8C-9CCE-7B29611E2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AEAEF-F73D-4328-F92C-A7AD7E478B83}"/>
              </a:ext>
            </a:extLst>
          </p:cNvPr>
          <p:cNvSpPr>
            <a:spLocks noGrp="1"/>
          </p:cNvSpPr>
          <p:nvPr>
            <p:ph type="body" idx="1"/>
          </p:nvPr>
        </p:nvSpPr>
        <p:spPr/>
        <p:txBody>
          <a:bodyPr/>
          <a:lstStyle/>
          <a:p>
            <a:r>
              <a:rPr lang="en-US" dirty="0"/>
              <a:t>Photo Credit: KELP-EU</a:t>
            </a:r>
          </a:p>
        </p:txBody>
      </p:sp>
      <p:sp>
        <p:nvSpPr>
          <p:cNvPr id="4" name="Slide Number Placeholder 3">
            <a:extLst>
              <a:ext uri="{FF2B5EF4-FFF2-40B4-BE49-F238E27FC236}">
                <a16:creationId xmlns:a16="http://schemas.microsoft.com/office/drawing/2014/main" id="{646EF961-95AB-130D-CCA2-E90D2DE5D39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748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B38FA-05AB-25AB-14D4-59CF6911B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3CE92-E79C-1A77-01F0-CD875F249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AFA3D-D95F-AF1E-C29C-AA0250B1D152}"/>
              </a:ext>
            </a:extLst>
          </p:cNvPr>
          <p:cNvSpPr>
            <a:spLocks noGrp="1"/>
          </p:cNvSpPr>
          <p:nvPr>
            <p:ph type="body" idx="1"/>
          </p:nvPr>
        </p:nvSpPr>
        <p:spPr/>
        <p:txBody>
          <a:bodyPr/>
          <a:lstStyle/>
          <a:p>
            <a:r>
              <a:rPr lang="en-US" dirty="0"/>
              <a:t>https://</a:t>
            </a:r>
            <a:r>
              <a:rPr lang="en-US" dirty="0" err="1"/>
              <a:t>seamark.eu</a:t>
            </a:r>
            <a:r>
              <a:rPr lang="en-US" dirty="0"/>
              <a:t>/</a:t>
            </a:r>
          </a:p>
          <a:p>
            <a:r>
              <a:rPr lang="en-US" dirty="0"/>
              <a:t>https://</a:t>
            </a:r>
            <a:r>
              <a:rPr lang="en-US" dirty="0" err="1"/>
              <a:t>oceanium.world</a:t>
            </a:r>
            <a:r>
              <a:rPr lang="en-US" dirty="0"/>
              <a:t>/kelp-</a:t>
            </a:r>
            <a:r>
              <a:rPr lang="en-US" dirty="0" err="1"/>
              <a:t>eu</a:t>
            </a:r>
            <a:r>
              <a:rPr lang="en-US" dirty="0"/>
              <a:t>/</a:t>
            </a:r>
          </a:p>
          <a:p>
            <a:r>
              <a:rPr lang="en-US" dirty="0"/>
              <a:t>https://</a:t>
            </a:r>
            <a:r>
              <a:rPr lang="en-US" dirty="0" err="1"/>
              <a:t>www.c-faarer.eu</a:t>
            </a:r>
            <a:r>
              <a:rPr lang="en-US" dirty="0"/>
              <a:t>/</a:t>
            </a:r>
          </a:p>
          <a:p>
            <a:endParaRPr lang="en-US" dirty="0"/>
          </a:p>
        </p:txBody>
      </p:sp>
      <p:sp>
        <p:nvSpPr>
          <p:cNvPr id="4" name="Slide Number Placeholder 3">
            <a:extLst>
              <a:ext uri="{FF2B5EF4-FFF2-40B4-BE49-F238E27FC236}">
                <a16:creationId xmlns:a16="http://schemas.microsoft.com/office/drawing/2014/main" id="{25A78FD6-7B1F-FBA4-4619-A0EA79434DA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65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20EB-BE8B-EBBD-B752-1E0D095B3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68409-97CD-DC66-437D-F800CBEDC2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3956D-4F19-3032-641C-EF2E5948E6C6}"/>
              </a:ext>
            </a:extLst>
          </p:cNvPr>
          <p:cNvSpPr>
            <a:spLocks noGrp="1"/>
          </p:cNvSpPr>
          <p:nvPr>
            <p:ph type="body" idx="1"/>
          </p:nvPr>
        </p:nvSpPr>
        <p:spPr/>
        <p:txBody>
          <a:bodyPr/>
          <a:lstStyle/>
          <a:p>
            <a:r>
              <a:rPr lang="en-US" dirty="0"/>
              <a:t>5 minutes discussion</a:t>
            </a:r>
          </a:p>
        </p:txBody>
      </p:sp>
      <p:sp>
        <p:nvSpPr>
          <p:cNvPr id="4" name="Slide Number Placeholder 3">
            <a:extLst>
              <a:ext uri="{FF2B5EF4-FFF2-40B4-BE49-F238E27FC236}">
                <a16:creationId xmlns:a16="http://schemas.microsoft.com/office/drawing/2014/main" id="{46A6B8E6-8B17-33A5-3910-D29A0E75F70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196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1038-1555-4867-CAFD-3D957BE15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F7FBF-59BB-B883-ACFB-0B73E34A0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242CE-26E3-051B-6062-7B4029B9AC35}"/>
              </a:ext>
            </a:extLst>
          </p:cNvPr>
          <p:cNvSpPr>
            <a:spLocks noGrp="1"/>
          </p:cNvSpPr>
          <p:nvPr>
            <p:ph type="body" idx="1"/>
          </p:nvPr>
        </p:nvSpPr>
        <p:spPr/>
        <p:txBody>
          <a:bodyPr/>
          <a:lstStyle/>
          <a:p>
            <a:r>
              <a:rPr lang="en-IE" b="0" i="0" dirty="0">
                <a:solidFill>
                  <a:srgbClr val="222222"/>
                </a:solidFill>
                <a:effectLst/>
                <a:latin typeface="Arial" panose="020B0604020202020204" pitchFamily="34" charset="0"/>
              </a:rPr>
              <a:t>Ross, F.W., Boyd, P.W., </a:t>
            </a:r>
            <a:r>
              <a:rPr lang="en-IE" b="0" i="0" dirty="0" err="1">
                <a:solidFill>
                  <a:srgbClr val="222222"/>
                </a:solidFill>
                <a:effectLst/>
                <a:latin typeface="Arial" panose="020B0604020202020204" pitchFamily="34" charset="0"/>
              </a:rPr>
              <a:t>Filbee</a:t>
            </a:r>
            <a:r>
              <a:rPr lang="en-IE" b="0" i="0" dirty="0">
                <a:solidFill>
                  <a:srgbClr val="222222"/>
                </a:solidFill>
                <a:effectLst/>
                <a:latin typeface="Arial" panose="020B0604020202020204" pitchFamily="34" charset="0"/>
              </a:rPr>
              <a:t>-Dexter, K., Watanabe, K., Ortega, A., Krause-Jensen, D., Lovelock, C., </a:t>
            </a:r>
            <a:r>
              <a:rPr lang="en-IE" b="0" i="0" dirty="0" err="1">
                <a:solidFill>
                  <a:srgbClr val="222222"/>
                </a:solidFill>
                <a:effectLst/>
                <a:latin typeface="Arial" panose="020B0604020202020204" pitchFamily="34" charset="0"/>
              </a:rPr>
              <a:t>Sondak</a:t>
            </a:r>
            <a:r>
              <a:rPr lang="en-IE" b="0" i="0" dirty="0">
                <a:solidFill>
                  <a:srgbClr val="222222"/>
                </a:solidFill>
                <a:effectLst/>
                <a:latin typeface="Arial" panose="020B0604020202020204" pitchFamily="34" charset="0"/>
              </a:rPr>
              <a:t>, C.F., Bach, L.T., Duarte, C.M. and Serrano, O., 2023. Potential role of seaweeds in climate change mitigation. </a:t>
            </a:r>
            <a:r>
              <a:rPr lang="en-IE" b="0" i="1" dirty="0">
                <a:solidFill>
                  <a:srgbClr val="222222"/>
                </a:solidFill>
                <a:effectLst/>
                <a:latin typeface="Arial" panose="020B0604020202020204" pitchFamily="34" charset="0"/>
              </a:rPr>
              <a:t>Science of the Total Environment</a:t>
            </a:r>
            <a:r>
              <a:rPr lang="en-IE" b="0" i="0" dirty="0">
                <a:solidFill>
                  <a:srgbClr val="222222"/>
                </a:solidFill>
                <a:effectLst/>
                <a:latin typeface="Arial" panose="020B0604020202020204" pitchFamily="34" charset="0"/>
              </a:rPr>
              <a:t>, </a:t>
            </a:r>
            <a:r>
              <a:rPr lang="en-IE" b="0" i="1" dirty="0">
                <a:solidFill>
                  <a:srgbClr val="222222"/>
                </a:solidFill>
                <a:effectLst/>
                <a:latin typeface="Arial" panose="020B0604020202020204" pitchFamily="34" charset="0"/>
              </a:rPr>
              <a:t>885</a:t>
            </a:r>
            <a:r>
              <a:rPr lang="en-IE" b="0" i="0" dirty="0">
                <a:solidFill>
                  <a:srgbClr val="222222"/>
                </a:solidFill>
                <a:effectLst/>
                <a:latin typeface="Arial" panose="020B0604020202020204" pitchFamily="34" charset="0"/>
              </a:rPr>
              <a:t>, p.163699.</a:t>
            </a:r>
            <a:endParaRPr lang="en-US" dirty="0"/>
          </a:p>
        </p:txBody>
      </p:sp>
      <p:sp>
        <p:nvSpPr>
          <p:cNvPr id="4" name="Slide Number Placeholder 3">
            <a:extLst>
              <a:ext uri="{FF2B5EF4-FFF2-40B4-BE49-F238E27FC236}">
                <a16:creationId xmlns:a16="http://schemas.microsoft.com/office/drawing/2014/main" id="{1A7F30A5-8092-8712-D10B-D05D2DF74FD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5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17AF9-1E42-08F3-E008-7F996445E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FCBF7-4645-75B5-85E6-918F6CB81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712A2-3A97-0F72-0CF1-5D27F80C373A}"/>
              </a:ext>
            </a:extLst>
          </p:cNvPr>
          <p:cNvSpPr>
            <a:spLocks noGrp="1"/>
          </p:cNvSpPr>
          <p:nvPr>
            <p:ph type="body" idx="1"/>
          </p:nvPr>
        </p:nvSpPr>
        <p:spPr/>
        <p:txBody>
          <a:bodyPr/>
          <a:lstStyle/>
          <a:p>
            <a:r>
              <a:rPr lang="en-US" dirty="0"/>
              <a:t>5 minutes discussion</a:t>
            </a:r>
          </a:p>
        </p:txBody>
      </p:sp>
      <p:sp>
        <p:nvSpPr>
          <p:cNvPr id="4" name="Slide Number Placeholder 3">
            <a:extLst>
              <a:ext uri="{FF2B5EF4-FFF2-40B4-BE49-F238E27FC236}">
                <a16:creationId xmlns:a16="http://schemas.microsoft.com/office/drawing/2014/main" id="{F61FD104-DDD4-4831-6443-2DD6655D670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355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A1139-7A00-55B3-6D8C-779A05448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D1CCF-CA5D-4F36-40BD-C44372B21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3F7AF-375C-E10A-82A2-59A5FC1B50BE}"/>
              </a:ext>
            </a:extLst>
          </p:cNvPr>
          <p:cNvSpPr>
            <a:spLocks noGrp="1"/>
          </p:cNvSpPr>
          <p:nvPr>
            <p:ph type="body" idx="1"/>
          </p:nvPr>
        </p:nvSpPr>
        <p:spPr/>
        <p:txBody>
          <a:bodyPr/>
          <a:lstStyle/>
          <a:p>
            <a:r>
              <a:rPr lang="en-US" dirty="0"/>
              <a:t>Photo Credit: C-FAARER Project</a:t>
            </a:r>
          </a:p>
        </p:txBody>
      </p:sp>
      <p:sp>
        <p:nvSpPr>
          <p:cNvPr id="4" name="Slide Number Placeholder 3">
            <a:extLst>
              <a:ext uri="{FF2B5EF4-FFF2-40B4-BE49-F238E27FC236}">
                <a16:creationId xmlns:a16="http://schemas.microsoft.com/office/drawing/2014/main" id="{7AAC0570-88AC-BE3B-6598-18F5667B373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4539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2.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2" name="Google Shape;42;p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5"/>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45" name="Google Shape;45;p5"/>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46" name="Google Shape;46;p5"/>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47" name="Google Shape;47;p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48" name="Google Shape;48;p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mt="50000"/>
          </a:blip>
          <a:stretch>
            <a:fillRect/>
          </a:stretch>
        </a:blipFill>
        <a:effectLst/>
      </p:bgPr>
    </p:bg>
    <p:spTree>
      <p:nvGrpSpPr>
        <p:cNvPr id="1" name="Shape 150"/>
        <p:cNvGrpSpPr/>
        <p:nvPr/>
      </p:nvGrpSpPr>
      <p:grpSpPr>
        <a:xfrm>
          <a:off x="0" y="0"/>
          <a:ext cx="0" cy="0"/>
          <a:chOff x="0" y="0"/>
          <a:chExt cx="0" cy="0"/>
        </a:xfrm>
      </p:grpSpPr>
      <p:sp>
        <p:nvSpPr>
          <p:cNvPr id="151" name="Google Shape;151;p17"/>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54" name="Google Shape;154;p17"/>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5" name="Google Shape;155;p17"/>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6" name="Google Shape;156;p17"/>
          <p:cNvPicPr preferRelativeResize="0"/>
          <p:nvPr/>
        </p:nvPicPr>
        <p:blipFill rotWithShape="1">
          <a:blip r:embed="rId3">
            <a:alphaModFix/>
          </a:blip>
          <a:srcRect/>
          <a:stretch/>
        </p:blipFill>
        <p:spPr>
          <a:xfrm>
            <a:off x="446534" y="138953"/>
            <a:ext cx="1945497" cy="720000"/>
          </a:xfrm>
          <a:prstGeom prst="rect">
            <a:avLst/>
          </a:prstGeom>
          <a:noFill/>
          <a:ln>
            <a:noFill/>
          </a:ln>
        </p:spPr>
      </p:pic>
    </p:spTree>
    <p:extLst>
      <p:ext uri="{BB962C8B-B14F-4D97-AF65-F5344CB8AC3E}">
        <p14:creationId xmlns:p14="http://schemas.microsoft.com/office/powerpoint/2010/main" val="384950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319927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9" r:id="rId3"/>
    <p:sldLayoutId id="2147483665" r:id="rId4"/>
    <p:sldLayoutId id="2147483666" r:id="rId5"/>
    <p:sldLayoutId id="2147483667" r:id="rId6"/>
    <p:sldLayoutId id="2147483668"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69196" y="3539904"/>
            <a:ext cx="11149192" cy="503295"/>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19266"/>
              </a:buClr>
              <a:buSzPct val="86630"/>
              <a:buFont typeface="Arial"/>
              <a:buNone/>
            </a:pPr>
            <a:r>
              <a:rPr lang="en-IE" sz="4155" b="1" dirty="0"/>
              <a:t>Seaweed Farming Case</a:t>
            </a:r>
            <a:endParaRPr sz="4155" b="1" dirty="0"/>
          </a:p>
          <a:p>
            <a:pPr marL="0" lvl="0" indent="0" algn="l" rtl="0">
              <a:spcBef>
                <a:spcPts val="0"/>
              </a:spcBef>
              <a:spcAft>
                <a:spcPts val="0"/>
              </a:spcAft>
              <a:buClr>
                <a:srgbClr val="019266"/>
              </a:buClr>
              <a:buSzPct val="100000"/>
              <a:buFont typeface="Arial"/>
              <a:buNone/>
            </a:pPr>
            <a:endParaRPr b="1" dirty="0"/>
          </a:p>
          <a:p>
            <a:pPr marL="0" lvl="0" indent="0" algn="l" rtl="0">
              <a:spcBef>
                <a:spcPts val="0"/>
              </a:spcBef>
              <a:spcAft>
                <a:spcPts val="0"/>
              </a:spcAft>
              <a:buClr>
                <a:srgbClr val="019266"/>
              </a:buClr>
              <a:buSzPct val="100000"/>
              <a:buFont typeface="Arial"/>
              <a:buNone/>
            </a:pPr>
            <a:r>
              <a:rPr lang="en-IE" b="1" dirty="0"/>
              <a:t>Lecture (online)</a:t>
            </a:r>
            <a:endParaRPr b="1" dirty="0"/>
          </a:p>
        </p:txBody>
      </p:sp>
      <p:sp>
        <p:nvSpPr>
          <p:cNvPr id="217" name="Google Shape;217;p23"/>
          <p:cNvSpPr txBox="1">
            <a:spLocks noGrp="1"/>
          </p:cNvSpPr>
          <p:nvPr>
            <p:ph type="body" idx="2"/>
          </p:nvPr>
        </p:nvSpPr>
        <p:spPr>
          <a:xfrm>
            <a:off x="647481" y="4572000"/>
            <a:ext cx="6200128" cy="612776"/>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Learning Unit 40</a:t>
            </a:r>
          </a:p>
          <a:p>
            <a:pPr marL="0" lvl="0" indent="0" algn="l" rtl="0">
              <a:lnSpc>
                <a:spcPct val="150000"/>
              </a:lnSpc>
              <a:spcBef>
                <a:spcPts val="0"/>
              </a:spcBef>
              <a:spcAft>
                <a:spcPts val="0"/>
              </a:spcAft>
              <a:buSzPts val="1656"/>
              <a:buNone/>
            </a:pPr>
            <a:r>
              <a:rPr lang="en-GB" dirty="0"/>
              <a:t>Credit: Trinity College Dublin</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2" name="Picture 2" descr="Identity - Trinity College Dublin">
            <a:extLst>
              <a:ext uri="{FF2B5EF4-FFF2-40B4-BE49-F238E27FC236}">
                <a16:creationId xmlns:a16="http://schemas.microsoft.com/office/drawing/2014/main" id="{E3A012AA-DF54-0F1E-D74C-8266FCBCFB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06" t="19995" r="8874" b="15456"/>
          <a:stretch/>
        </p:blipFill>
        <p:spPr bwMode="auto">
          <a:xfrm>
            <a:off x="8592260" y="459636"/>
            <a:ext cx="2925971" cy="79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CCD33-1194-A6F3-3415-FCDA1DD3D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3C8D2-6815-EA7D-D28C-AA7A98591726}"/>
              </a:ext>
            </a:extLst>
          </p:cNvPr>
          <p:cNvSpPr>
            <a:spLocks noGrp="1"/>
          </p:cNvSpPr>
          <p:nvPr>
            <p:ph type="title"/>
          </p:nvPr>
        </p:nvSpPr>
        <p:spPr>
          <a:xfrm>
            <a:off x="581192" y="1047191"/>
            <a:ext cx="11029616" cy="566738"/>
          </a:xfrm>
        </p:spPr>
        <p:txBody>
          <a:bodyPr wrap="square" anchor="b">
            <a:normAutofit/>
          </a:bodyPr>
          <a:lstStyle/>
          <a:p>
            <a:r>
              <a:rPr lang="en-IE" dirty="0"/>
              <a:t>Highlight: Site Selection and Planning</a:t>
            </a:r>
            <a:endParaRPr lang="en-US" sz="3200" dirty="0"/>
          </a:p>
        </p:txBody>
      </p:sp>
      <p:sp>
        <p:nvSpPr>
          <p:cNvPr id="3" name="Text Placeholder 2">
            <a:extLst>
              <a:ext uri="{FF2B5EF4-FFF2-40B4-BE49-F238E27FC236}">
                <a16:creationId xmlns:a16="http://schemas.microsoft.com/office/drawing/2014/main" id="{63C4A8C6-A947-B4A2-7DBF-FD0438CA468D}"/>
              </a:ext>
            </a:extLst>
          </p:cNvPr>
          <p:cNvSpPr>
            <a:spLocks noGrp="1"/>
          </p:cNvSpPr>
          <p:nvPr>
            <p:ph type="body" idx="1"/>
          </p:nvPr>
        </p:nvSpPr>
        <p:spPr>
          <a:xfrm>
            <a:off x="126348" y="2070098"/>
            <a:ext cx="7696534" cy="3414140"/>
          </a:xfrm>
        </p:spPr>
        <p:txBody>
          <a:bodyPr wrap="square" anchor="ctr">
            <a:noAutofit/>
          </a:bodyPr>
          <a:lstStyle/>
          <a:p>
            <a:r>
              <a:rPr lang="en-IE" sz="2400" b="1" dirty="0"/>
              <a:t>Designing a Sustainable Seaweed Farm</a:t>
            </a:r>
            <a:endParaRPr lang="en-IE" sz="2400" dirty="0"/>
          </a:p>
          <a:p>
            <a:pPr>
              <a:buFont typeface="Arial" panose="020B0604020202020204" pitchFamily="34" charset="0"/>
              <a:buChar char="•"/>
            </a:pPr>
            <a:r>
              <a:rPr lang="en-IE" sz="2400" b="1" dirty="0"/>
              <a:t>Floating Systems</a:t>
            </a:r>
            <a:r>
              <a:rPr lang="en-IE" sz="2400" dirty="0"/>
              <a:t>: Using floating platforms or rafts to suspend seaweed in the water column.</a:t>
            </a:r>
          </a:p>
          <a:p>
            <a:pPr>
              <a:buFont typeface="Arial" panose="020B0604020202020204" pitchFamily="34" charset="0"/>
              <a:buChar char="•"/>
            </a:pPr>
            <a:r>
              <a:rPr lang="en-IE" sz="2400" b="1" dirty="0"/>
              <a:t>Anchored Systems</a:t>
            </a:r>
            <a:r>
              <a:rPr lang="en-IE" sz="2400" dirty="0"/>
              <a:t>: Lines anchored to the seafloor for larger-scale operations.</a:t>
            </a:r>
          </a:p>
          <a:p>
            <a:pPr>
              <a:buFont typeface="Arial" panose="020B0604020202020204" pitchFamily="34" charset="0"/>
              <a:buChar char="•"/>
            </a:pPr>
            <a:r>
              <a:rPr lang="en-IE" sz="2400" b="1" dirty="0"/>
              <a:t>Sustainability Considerations</a:t>
            </a:r>
            <a:r>
              <a:rPr lang="en-IE" sz="2400" dirty="0"/>
              <a:t>: Design systems that minimize environmental impact and ensure ease of maintenance and harvesting.</a:t>
            </a:r>
          </a:p>
        </p:txBody>
      </p:sp>
      <p:sp>
        <p:nvSpPr>
          <p:cNvPr id="4" name="Slide Number Placeholder 3">
            <a:extLst>
              <a:ext uri="{FF2B5EF4-FFF2-40B4-BE49-F238E27FC236}">
                <a16:creationId xmlns:a16="http://schemas.microsoft.com/office/drawing/2014/main" id="{B78C3DB0-376B-4967-4C81-E5CDF0DF0918}"/>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10</a:t>
            </a:fld>
            <a:endParaRPr lang="en-GB"/>
          </a:p>
        </p:txBody>
      </p:sp>
      <p:pic>
        <p:nvPicPr>
          <p:cNvPr id="5" name="Picture 4" descr="A rocky coast with a body of water&#10;&#10;AI-generated content may be incorrect.">
            <a:extLst>
              <a:ext uri="{FF2B5EF4-FFF2-40B4-BE49-F238E27FC236}">
                <a16:creationId xmlns:a16="http://schemas.microsoft.com/office/drawing/2014/main" id="{48810D6A-26DB-3BC3-92A7-35A72F332511}"/>
              </a:ext>
            </a:extLst>
          </p:cNvPr>
          <p:cNvPicPr>
            <a:picLocks noChangeAspect="1"/>
          </p:cNvPicPr>
          <p:nvPr/>
        </p:nvPicPr>
        <p:blipFill>
          <a:blip r:embed="rId3"/>
          <a:stretch>
            <a:fillRect/>
          </a:stretch>
        </p:blipFill>
        <p:spPr>
          <a:xfrm>
            <a:off x="8217386" y="2634168"/>
            <a:ext cx="3974614" cy="2286000"/>
          </a:xfrm>
          <a:prstGeom prst="rect">
            <a:avLst/>
          </a:prstGeom>
        </p:spPr>
      </p:pic>
    </p:spTree>
    <p:extLst>
      <p:ext uri="{BB962C8B-B14F-4D97-AF65-F5344CB8AC3E}">
        <p14:creationId xmlns:p14="http://schemas.microsoft.com/office/powerpoint/2010/main" val="347052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47161-788E-8641-BD37-BA550F87B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66CB5-EE50-9EBC-8293-9EC0FFCCF505}"/>
              </a:ext>
            </a:extLst>
          </p:cNvPr>
          <p:cNvSpPr>
            <a:spLocks noGrp="1"/>
          </p:cNvSpPr>
          <p:nvPr>
            <p:ph type="title"/>
          </p:nvPr>
        </p:nvSpPr>
        <p:spPr>
          <a:xfrm>
            <a:off x="581192" y="1047191"/>
            <a:ext cx="11029616" cy="566738"/>
          </a:xfrm>
        </p:spPr>
        <p:txBody>
          <a:bodyPr wrap="square" anchor="b">
            <a:normAutofit/>
          </a:bodyPr>
          <a:lstStyle/>
          <a:p>
            <a:r>
              <a:rPr lang="en-IE" dirty="0"/>
              <a:t>Seaweed Species for Farming</a:t>
            </a:r>
            <a:endParaRPr lang="en-US" sz="3200" dirty="0"/>
          </a:p>
        </p:txBody>
      </p:sp>
      <p:sp>
        <p:nvSpPr>
          <p:cNvPr id="3" name="Text Placeholder 2">
            <a:extLst>
              <a:ext uri="{FF2B5EF4-FFF2-40B4-BE49-F238E27FC236}">
                <a16:creationId xmlns:a16="http://schemas.microsoft.com/office/drawing/2014/main" id="{E7512027-B6B5-9813-0A20-3FA5347413FE}"/>
              </a:ext>
            </a:extLst>
          </p:cNvPr>
          <p:cNvSpPr>
            <a:spLocks noGrp="1"/>
          </p:cNvSpPr>
          <p:nvPr>
            <p:ph type="body" idx="1"/>
          </p:nvPr>
        </p:nvSpPr>
        <p:spPr>
          <a:xfrm>
            <a:off x="581192" y="1792447"/>
            <a:ext cx="6841584" cy="3414140"/>
          </a:xfrm>
        </p:spPr>
        <p:txBody>
          <a:bodyPr wrap="square" anchor="ctr">
            <a:noAutofit/>
          </a:bodyPr>
          <a:lstStyle/>
          <a:p>
            <a:r>
              <a:rPr lang="en-IE" sz="2000" b="1" dirty="0"/>
              <a:t>Choosing the Right Seaweed Species for Farming</a:t>
            </a:r>
            <a:endParaRPr lang="en-IE" sz="2000" dirty="0"/>
          </a:p>
          <a:p>
            <a:pPr>
              <a:buFont typeface="Arial" panose="020B0604020202020204" pitchFamily="34" charset="0"/>
              <a:buChar char="•"/>
            </a:pPr>
            <a:r>
              <a:rPr lang="en-IE" sz="2000" b="1" dirty="0"/>
              <a:t>Edible Seaweeds</a:t>
            </a:r>
            <a:r>
              <a:rPr lang="en-IE" sz="2000" dirty="0"/>
              <a:t>: Kelp, nori, wakame, and other edible algae used in food, medicine, and cosmetics.</a:t>
            </a:r>
          </a:p>
          <a:p>
            <a:pPr>
              <a:buFont typeface="Arial" panose="020B0604020202020204" pitchFamily="34" charset="0"/>
              <a:buChar char="•"/>
            </a:pPr>
            <a:r>
              <a:rPr lang="en-IE" sz="2000" b="1" dirty="0"/>
              <a:t>Industrial Seaweeds</a:t>
            </a:r>
            <a:r>
              <a:rPr lang="en-IE" sz="2000" dirty="0"/>
              <a:t>: Seaweeds used for biofuels, bioplastics, and pharmaceuticals.</a:t>
            </a:r>
          </a:p>
          <a:p>
            <a:pPr>
              <a:buFont typeface="Arial" panose="020B0604020202020204" pitchFamily="34" charset="0"/>
              <a:buChar char="•"/>
            </a:pPr>
            <a:r>
              <a:rPr lang="en-IE" sz="2000" b="1" dirty="0"/>
              <a:t>Eco-Engineering</a:t>
            </a:r>
            <a:r>
              <a:rPr lang="en-IE" sz="2000" dirty="0"/>
              <a:t>: Use of native species for coastal protection and restoration.</a:t>
            </a:r>
          </a:p>
        </p:txBody>
      </p:sp>
      <p:sp>
        <p:nvSpPr>
          <p:cNvPr id="4" name="Slide Number Placeholder 3">
            <a:extLst>
              <a:ext uri="{FF2B5EF4-FFF2-40B4-BE49-F238E27FC236}">
                <a16:creationId xmlns:a16="http://schemas.microsoft.com/office/drawing/2014/main" id="{25A7D550-356A-AF65-5B33-0B57A6507C10}"/>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11</a:t>
            </a:fld>
            <a:endParaRPr lang="en-GB"/>
          </a:p>
        </p:txBody>
      </p:sp>
      <p:pic>
        <p:nvPicPr>
          <p:cNvPr id="4100" name="Picture 4" descr="ALGAEDEMO demonstrates the full ...">
            <a:extLst>
              <a:ext uri="{FF2B5EF4-FFF2-40B4-BE49-F238E27FC236}">
                <a16:creationId xmlns:a16="http://schemas.microsoft.com/office/drawing/2014/main" id="{1F009FD6-13BB-FA7F-578E-7DCEC22013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6"/>
          <a:stretch/>
        </p:blipFill>
        <p:spPr bwMode="auto">
          <a:xfrm>
            <a:off x="7189694" y="1517393"/>
            <a:ext cx="5002306" cy="382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538CB-F8A5-33C3-851F-4DB44A2E8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28FEE-25C1-89E7-D78F-9386A743980E}"/>
              </a:ext>
            </a:extLst>
          </p:cNvPr>
          <p:cNvSpPr>
            <a:spLocks noGrp="1"/>
          </p:cNvSpPr>
          <p:nvPr>
            <p:ph type="title"/>
          </p:nvPr>
        </p:nvSpPr>
        <p:spPr>
          <a:xfrm>
            <a:off x="581192" y="1047191"/>
            <a:ext cx="11029616" cy="566738"/>
          </a:xfrm>
        </p:spPr>
        <p:txBody>
          <a:bodyPr wrap="square" anchor="b">
            <a:normAutofit/>
          </a:bodyPr>
          <a:lstStyle/>
          <a:p>
            <a:r>
              <a:rPr lang="en-IE" dirty="0"/>
              <a:t>Farming Techniques</a:t>
            </a:r>
            <a:endParaRPr lang="en-US" sz="3200" dirty="0"/>
          </a:p>
        </p:txBody>
      </p:sp>
      <p:sp>
        <p:nvSpPr>
          <p:cNvPr id="3" name="Text Placeholder 2">
            <a:extLst>
              <a:ext uri="{FF2B5EF4-FFF2-40B4-BE49-F238E27FC236}">
                <a16:creationId xmlns:a16="http://schemas.microsoft.com/office/drawing/2014/main" id="{9E24921A-0924-D1EE-6173-56D69FF5A212}"/>
              </a:ext>
            </a:extLst>
          </p:cNvPr>
          <p:cNvSpPr>
            <a:spLocks noGrp="1"/>
          </p:cNvSpPr>
          <p:nvPr>
            <p:ph type="body" idx="1"/>
          </p:nvPr>
        </p:nvSpPr>
        <p:spPr>
          <a:xfrm>
            <a:off x="581193" y="2070098"/>
            <a:ext cx="7816850" cy="3414140"/>
          </a:xfrm>
        </p:spPr>
        <p:txBody>
          <a:bodyPr wrap="square" anchor="ctr">
            <a:noAutofit/>
          </a:bodyPr>
          <a:lstStyle/>
          <a:p>
            <a:r>
              <a:rPr lang="en-IE" sz="2000" b="1" dirty="0"/>
              <a:t>Best Practices for Seaweed Cultivation</a:t>
            </a:r>
            <a:endParaRPr lang="en-IE" sz="2000" dirty="0"/>
          </a:p>
          <a:p>
            <a:pPr>
              <a:buFont typeface="Arial" panose="020B0604020202020204" pitchFamily="34" charset="0"/>
              <a:buChar char="•"/>
            </a:pPr>
            <a:r>
              <a:rPr lang="en-IE" sz="2000" b="1" dirty="0"/>
              <a:t>Seeding</a:t>
            </a:r>
            <a:r>
              <a:rPr lang="en-IE" sz="2000" dirty="0"/>
              <a:t>: Attach seaweed spores to ropes or other substrates to allow growth.</a:t>
            </a:r>
          </a:p>
          <a:p>
            <a:pPr>
              <a:buFont typeface="Arial" panose="020B0604020202020204" pitchFamily="34" charset="0"/>
              <a:buChar char="•"/>
            </a:pPr>
            <a:r>
              <a:rPr lang="en-IE" sz="2000" b="1" dirty="0"/>
              <a:t>Growth Monitoring</a:t>
            </a:r>
            <a:r>
              <a:rPr lang="en-IE" sz="2000" dirty="0"/>
              <a:t>: Regularly monitor growth rates and environmental conditions (e.g., water quality, temperature).</a:t>
            </a:r>
          </a:p>
          <a:p>
            <a:pPr>
              <a:buFont typeface="Arial" panose="020B0604020202020204" pitchFamily="34" charset="0"/>
              <a:buChar char="•"/>
            </a:pPr>
            <a:r>
              <a:rPr lang="en-IE" sz="2000" b="1" dirty="0"/>
              <a:t>Harvesting</a:t>
            </a:r>
            <a:r>
              <a:rPr lang="en-IE" sz="2000" dirty="0"/>
              <a:t>: Once seaweed reaches maturity, harvest using manual or mechanical methods.</a:t>
            </a:r>
          </a:p>
          <a:p>
            <a:pPr>
              <a:buFont typeface="Arial" panose="020B0604020202020204" pitchFamily="34" charset="0"/>
              <a:buChar char="•"/>
            </a:pPr>
            <a:r>
              <a:rPr lang="en-IE" sz="2000" b="1" dirty="0"/>
              <a:t>Sustainability</a:t>
            </a:r>
            <a:r>
              <a:rPr lang="en-IE" sz="2000" dirty="0"/>
              <a:t>: Employ environmentally friendly methods to minimize damage to ecosystems and ensure farm sustainability.</a:t>
            </a:r>
          </a:p>
        </p:txBody>
      </p:sp>
      <p:sp>
        <p:nvSpPr>
          <p:cNvPr id="4" name="Slide Number Placeholder 3">
            <a:extLst>
              <a:ext uri="{FF2B5EF4-FFF2-40B4-BE49-F238E27FC236}">
                <a16:creationId xmlns:a16="http://schemas.microsoft.com/office/drawing/2014/main" id="{E7C50D13-DE5E-CB69-2845-1F155205386D}"/>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12</a:t>
            </a:fld>
            <a:endParaRPr lang="en-GB"/>
          </a:p>
        </p:txBody>
      </p:sp>
      <p:pic>
        <p:nvPicPr>
          <p:cNvPr id="5" name="Picture 2" descr="News: Learn how the EU Algae Initiative ...">
            <a:extLst>
              <a:ext uri="{FF2B5EF4-FFF2-40B4-BE49-F238E27FC236}">
                <a16:creationId xmlns:a16="http://schemas.microsoft.com/office/drawing/2014/main" id="{32162F75-819C-D604-4011-8837E3A19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5537" y="2430021"/>
            <a:ext cx="3986463" cy="264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75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34E22-4A40-9AB9-17FD-4058B6566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638C9-D865-C2C1-AA5B-D3372146FB2D}"/>
              </a:ext>
            </a:extLst>
          </p:cNvPr>
          <p:cNvSpPr>
            <a:spLocks noGrp="1"/>
          </p:cNvSpPr>
          <p:nvPr>
            <p:ph type="title"/>
          </p:nvPr>
        </p:nvSpPr>
        <p:spPr>
          <a:xfrm>
            <a:off x="581192" y="1047191"/>
            <a:ext cx="11029616" cy="566738"/>
          </a:xfrm>
        </p:spPr>
        <p:txBody>
          <a:bodyPr wrap="square" anchor="b">
            <a:normAutofit/>
          </a:bodyPr>
          <a:lstStyle/>
          <a:p>
            <a:r>
              <a:rPr lang="en-IE" dirty="0"/>
              <a:t>Funding Models for Seaweed Farming</a:t>
            </a:r>
            <a:endParaRPr lang="en-US" sz="3200" dirty="0"/>
          </a:p>
        </p:txBody>
      </p:sp>
      <p:sp>
        <p:nvSpPr>
          <p:cNvPr id="3" name="Text Placeholder 2">
            <a:extLst>
              <a:ext uri="{FF2B5EF4-FFF2-40B4-BE49-F238E27FC236}">
                <a16:creationId xmlns:a16="http://schemas.microsoft.com/office/drawing/2014/main" id="{2A17270A-3291-B2BC-0272-E6D831D98489}"/>
              </a:ext>
            </a:extLst>
          </p:cNvPr>
          <p:cNvSpPr>
            <a:spLocks noGrp="1"/>
          </p:cNvSpPr>
          <p:nvPr>
            <p:ph type="body" idx="1"/>
          </p:nvPr>
        </p:nvSpPr>
        <p:spPr>
          <a:xfrm>
            <a:off x="581192" y="2070098"/>
            <a:ext cx="9330251" cy="3414140"/>
          </a:xfrm>
        </p:spPr>
        <p:txBody>
          <a:bodyPr wrap="square" anchor="ctr">
            <a:noAutofit/>
          </a:bodyPr>
          <a:lstStyle/>
          <a:p>
            <a:r>
              <a:rPr lang="en-IE" sz="2000" b="1" dirty="0"/>
              <a:t>Financial Support and Investment in Seaweed Farming</a:t>
            </a:r>
            <a:endParaRPr lang="en-IE" sz="2000" dirty="0"/>
          </a:p>
          <a:p>
            <a:pPr>
              <a:buFont typeface="Arial" panose="020B0604020202020204" pitchFamily="34" charset="0"/>
              <a:buChar char="•"/>
            </a:pPr>
            <a:r>
              <a:rPr lang="en-IE" sz="2000" b="1" dirty="0"/>
              <a:t>EU Funding</a:t>
            </a:r>
            <a:r>
              <a:rPr lang="en-IE" sz="2000" dirty="0"/>
              <a:t>: EU provides funding through various programs like </a:t>
            </a:r>
            <a:r>
              <a:rPr lang="en-IE" sz="2000" b="1" dirty="0"/>
              <a:t>Horizon 2020</a:t>
            </a:r>
            <a:r>
              <a:rPr lang="en-IE" sz="2000" dirty="0"/>
              <a:t>, </a:t>
            </a:r>
            <a:r>
              <a:rPr lang="en-IE" sz="2000" b="1" dirty="0"/>
              <a:t>Interreg</a:t>
            </a:r>
            <a:r>
              <a:rPr lang="en-IE" sz="2000" dirty="0"/>
              <a:t>, and </a:t>
            </a:r>
            <a:r>
              <a:rPr lang="en-IE" sz="2000" b="1" dirty="0"/>
              <a:t>Blue Growth</a:t>
            </a:r>
            <a:r>
              <a:rPr lang="en-IE" sz="2000" dirty="0"/>
              <a:t> to support sustainable marine projects.</a:t>
            </a:r>
          </a:p>
          <a:p>
            <a:pPr>
              <a:buFont typeface="Arial" panose="020B0604020202020204" pitchFamily="34" charset="0"/>
              <a:buChar char="•"/>
            </a:pPr>
            <a:r>
              <a:rPr lang="en-IE" sz="2000" b="1" dirty="0"/>
              <a:t>Public-Private Partnerships</a:t>
            </a:r>
            <a:r>
              <a:rPr lang="en-IE" sz="2000" dirty="0"/>
              <a:t>: Collaborative funding models between governments, research institutions, and private investors.</a:t>
            </a:r>
          </a:p>
          <a:p>
            <a:pPr>
              <a:buFont typeface="Arial" panose="020B0604020202020204" pitchFamily="34" charset="0"/>
              <a:buChar char="•"/>
            </a:pPr>
            <a:r>
              <a:rPr lang="en-IE" sz="2000" b="1" dirty="0"/>
              <a:t>Grants and Subsidies</a:t>
            </a:r>
            <a:r>
              <a:rPr lang="en-IE" sz="2000" dirty="0"/>
              <a:t>: Local and international funding sources dedicated to green, sustainable agriculture.</a:t>
            </a:r>
          </a:p>
          <a:p>
            <a:pPr>
              <a:buFont typeface="Arial" panose="020B0604020202020204" pitchFamily="34" charset="0"/>
              <a:buChar char="•"/>
            </a:pPr>
            <a:r>
              <a:rPr lang="en-IE" sz="2000" b="1" dirty="0"/>
              <a:t>Social Enterprises</a:t>
            </a:r>
            <a:r>
              <a:rPr lang="en-IE" sz="2000" dirty="0"/>
              <a:t>: Community-based funding for seaweed farms that emphasize local economic benefits and environmental sustainability.</a:t>
            </a:r>
          </a:p>
        </p:txBody>
      </p:sp>
      <p:sp>
        <p:nvSpPr>
          <p:cNvPr id="4" name="Slide Number Placeholder 3">
            <a:extLst>
              <a:ext uri="{FF2B5EF4-FFF2-40B4-BE49-F238E27FC236}">
                <a16:creationId xmlns:a16="http://schemas.microsoft.com/office/drawing/2014/main" id="{5B3907A1-6151-E9AD-9ECE-72159473C499}"/>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13</a:t>
            </a:fld>
            <a:endParaRPr lang="en-GB"/>
          </a:p>
        </p:txBody>
      </p:sp>
    </p:spTree>
    <p:extLst>
      <p:ext uri="{BB962C8B-B14F-4D97-AF65-F5344CB8AC3E}">
        <p14:creationId xmlns:p14="http://schemas.microsoft.com/office/powerpoint/2010/main" val="2667200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9FE0-D093-C9BF-0A5C-801FE890B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BD3D9-D08A-7CD3-EFD6-D1082D7FA1EF}"/>
              </a:ext>
            </a:extLst>
          </p:cNvPr>
          <p:cNvSpPr>
            <a:spLocks noGrp="1"/>
          </p:cNvSpPr>
          <p:nvPr>
            <p:ph type="title"/>
          </p:nvPr>
        </p:nvSpPr>
        <p:spPr>
          <a:xfrm>
            <a:off x="581192" y="1047191"/>
            <a:ext cx="11029616" cy="566738"/>
          </a:xfrm>
        </p:spPr>
        <p:txBody>
          <a:bodyPr wrap="square" anchor="b">
            <a:normAutofit/>
          </a:bodyPr>
          <a:lstStyle/>
          <a:p>
            <a:r>
              <a:rPr lang="en-IE" dirty="0"/>
              <a:t>Examples</a:t>
            </a:r>
            <a:endParaRPr lang="en-US" sz="3200" dirty="0"/>
          </a:p>
        </p:txBody>
      </p:sp>
      <p:sp>
        <p:nvSpPr>
          <p:cNvPr id="4" name="Slide Number Placeholder 3">
            <a:extLst>
              <a:ext uri="{FF2B5EF4-FFF2-40B4-BE49-F238E27FC236}">
                <a16:creationId xmlns:a16="http://schemas.microsoft.com/office/drawing/2014/main" id="{6E10318C-D850-2B04-00CE-A62418C864C5}"/>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14</a:t>
            </a:fld>
            <a:endParaRPr lang="en-GB"/>
          </a:p>
        </p:txBody>
      </p:sp>
      <p:sp>
        <p:nvSpPr>
          <p:cNvPr id="6" name="Text Placeholder 5">
            <a:extLst>
              <a:ext uri="{FF2B5EF4-FFF2-40B4-BE49-F238E27FC236}">
                <a16:creationId xmlns:a16="http://schemas.microsoft.com/office/drawing/2014/main" id="{C34B16A5-77C0-0329-D351-9E989A34D500}"/>
              </a:ext>
            </a:extLst>
          </p:cNvPr>
          <p:cNvSpPr>
            <a:spLocks noGrp="1"/>
          </p:cNvSpPr>
          <p:nvPr>
            <p:ph type="body" idx="1"/>
          </p:nvPr>
        </p:nvSpPr>
        <p:spPr/>
        <p:txBody>
          <a:bodyPr/>
          <a:lstStyle/>
          <a:p>
            <a:endParaRPr lang="en-US"/>
          </a:p>
        </p:txBody>
      </p:sp>
      <p:pic>
        <p:nvPicPr>
          <p:cNvPr id="16" name="Picture 15" descr="Diagram of a diagram of a longline system&#10;&#10;AI-generated content may be incorrect.">
            <a:extLst>
              <a:ext uri="{FF2B5EF4-FFF2-40B4-BE49-F238E27FC236}">
                <a16:creationId xmlns:a16="http://schemas.microsoft.com/office/drawing/2014/main" id="{415CFB5F-952F-8431-5682-92EAF7ADA9E2}"/>
              </a:ext>
            </a:extLst>
          </p:cNvPr>
          <p:cNvPicPr>
            <a:picLocks noChangeAspect="1"/>
          </p:cNvPicPr>
          <p:nvPr/>
        </p:nvPicPr>
        <p:blipFill>
          <a:blip r:embed="rId3"/>
          <a:srcRect t="50250"/>
          <a:stretch/>
        </p:blipFill>
        <p:spPr>
          <a:xfrm>
            <a:off x="7298303" y="1055796"/>
            <a:ext cx="4782798" cy="5416983"/>
          </a:xfrm>
          <a:prstGeom prst="rect">
            <a:avLst/>
          </a:prstGeom>
        </p:spPr>
      </p:pic>
      <p:pic>
        <p:nvPicPr>
          <p:cNvPr id="17" name="Picture 16" descr="Diagram of a diagram of a longline system&#10;&#10;AI-generated content may be incorrect.">
            <a:extLst>
              <a:ext uri="{FF2B5EF4-FFF2-40B4-BE49-F238E27FC236}">
                <a16:creationId xmlns:a16="http://schemas.microsoft.com/office/drawing/2014/main" id="{C812A193-3525-6B83-CB4B-09E83C7AA2CC}"/>
              </a:ext>
            </a:extLst>
          </p:cNvPr>
          <p:cNvPicPr>
            <a:picLocks noChangeAspect="1"/>
          </p:cNvPicPr>
          <p:nvPr/>
        </p:nvPicPr>
        <p:blipFill>
          <a:blip r:embed="rId3"/>
          <a:srcRect b="50000"/>
          <a:stretch/>
        </p:blipFill>
        <p:spPr>
          <a:xfrm>
            <a:off x="2380354" y="1047191"/>
            <a:ext cx="4766404" cy="5425588"/>
          </a:xfrm>
          <a:prstGeom prst="rect">
            <a:avLst/>
          </a:prstGeom>
        </p:spPr>
      </p:pic>
    </p:spTree>
    <p:extLst>
      <p:ext uri="{BB962C8B-B14F-4D97-AF65-F5344CB8AC3E}">
        <p14:creationId xmlns:p14="http://schemas.microsoft.com/office/powerpoint/2010/main" val="69777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4EE30-2BBA-FEBD-8785-A282A8DA6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2ED6F-6FF5-36AF-8B95-6895DB3E3733}"/>
              </a:ext>
            </a:extLst>
          </p:cNvPr>
          <p:cNvSpPr>
            <a:spLocks noGrp="1"/>
          </p:cNvSpPr>
          <p:nvPr>
            <p:ph type="title"/>
          </p:nvPr>
        </p:nvSpPr>
        <p:spPr>
          <a:xfrm>
            <a:off x="581192" y="1047191"/>
            <a:ext cx="11029616" cy="566738"/>
          </a:xfrm>
        </p:spPr>
        <p:txBody>
          <a:bodyPr wrap="square" anchor="b">
            <a:normAutofit/>
          </a:bodyPr>
          <a:lstStyle/>
          <a:p>
            <a:r>
              <a:rPr lang="en-IE" dirty="0"/>
              <a:t>Market Opportunities</a:t>
            </a:r>
            <a:endParaRPr lang="en-US" sz="3200" dirty="0"/>
          </a:p>
        </p:txBody>
      </p:sp>
      <p:sp>
        <p:nvSpPr>
          <p:cNvPr id="3" name="Text Placeholder 2">
            <a:extLst>
              <a:ext uri="{FF2B5EF4-FFF2-40B4-BE49-F238E27FC236}">
                <a16:creationId xmlns:a16="http://schemas.microsoft.com/office/drawing/2014/main" id="{6FE0BA9F-39E2-0B7C-651D-D9AC7B306C34}"/>
              </a:ext>
            </a:extLst>
          </p:cNvPr>
          <p:cNvSpPr>
            <a:spLocks noGrp="1"/>
          </p:cNvSpPr>
          <p:nvPr>
            <p:ph type="body" idx="1"/>
          </p:nvPr>
        </p:nvSpPr>
        <p:spPr>
          <a:xfrm>
            <a:off x="3885659" y="2070098"/>
            <a:ext cx="7725149" cy="3414140"/>
          </a:xfrm>
        </p:spPr>
        <p:txBody>
          <a:bodyPr wrap="square" anchor="ctr">
            <a:noAutofit/>
          </a:bodyPr>
          <a:lstStyle/>
          <a:p>
            <a:r>
              <a:rPr lang="en-IE" sz="2000" b="1" dirty="0"/>
              <a:t>Economic Potential of Seaweed Farming</a:t>
            </a:r>
            <a:endParaRPr lang="en-IE" sz="2000" dirty="0"/>
          </a:p>
          <a:p>
            <a:pPr>
              <a:buFont typeface="Arial" panose="020B0604020202020204" pitchFamily="34" charset="0"/>
              <a:buChar char="•"/>
            </a:pPr>
            <a:r>
              <a:rPr lang="en-IE" sz="2000" b="1" dirty="0"/>
              <a:t>Food Industry</a:t>
            </a:r>
            <a:r>
              <a:rPr lang="en-IE" sz="2000" dirty="0"/>
              <a:t>: Seaweed as a sustainable food source for human consumption (e.g., snacks, salads, and health supplements).</a:t>
            </a:r>
          </a:p>
          <a:p>
            <a:pPr>
              <a:buFont typeface="Arial" panose="020B0604020202020204" pitchFamily="34" charset="0"/>
              <a:buChar char="•"/>
            </a:pPr>
            <a:r>
              <a:rPr lang="en-IE" sz="2000" b="1" dirty="0"/>
              <a:t>Bioenergy</a:t>
            </a:r>
            <a:r>
              <a:rPr lang="en-IE" sz="2000" dirty="0"/>
              <a:t>: Seaweed can be used to produce biofuels, reducing reliance on fossil fuels.</a:t>
            </a:r>
          </a:p>
          <a:p>
            <a:pPr>
              <a:buFont typeface="Arial" panose="020B0604020202020204" pitchFamily="34" charset="0"/>
              <a:buChar char="•"/>
            </a:pPr>
            <a:r>
              <a:rPr lang="en-IE" sz="2000" b="1" dirty="0"/>
              <a:t>Pharmaceuticals and Cosmetics</a:t>
            </a:r>
            <a:r>
              <a:rPr lang="en-IE" sz="2000" dirty="0"/>
              <a:t>: Seaweed extracts are used in skincare and medicinal products.</a:t>
            </a:r>
          </a:p>
          <a:p>
            <a:pPr>
              <a:buFont typeface="Arial" panose="020B0604020202020204" pitchFamily="34" charset="0"/>
              <a:buChar char="•"/>
            </a:pPr>
            <a:r>
              <a:rPr lang="en-IE" sz="2000" b="1" dirty="0"/>
              <a:t>Carbon Credits</a:t>
            </a:r>
            <a:r>
              <a:rPr lang="en-IE" sz="2000" dirty="0"/>
              <a:t>: Seaweed farms could earn carbon credits for their sequestration efforts, adding to economic viability.</a:t>
            </a:r>
          </a:p>
        </p:txBody>
      </p:sp>
      <p:sp>
        <p:nvSpPr>
          <p:cNvPr id="4" name="Slide Number Placeholder 3">
            <a:extLst>
              <a:ext uri="{FF2B5EF4-FFF2-40B4-BE49-F238E27FC236}">
                <a16:creationId xmlns:a16="http://schemas.microsoft.com/office/drawing/2014/main" id="{94DE36CE-6CE6-10C3-9D01-97869A7A7DD7}"/>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15</a:t>
            </a:fld>
            <a:endParaRPr lang="en-GB"/>
          </a:p>
        </p:txBody>
      </p:sp>
      <p:pic>
        <p:nvPicPr>
          <p:cNvPr id="5" name="Picture 4" descr="A hand touching a string of seaweed&#10;&#10;AI-generated content may be incorrect.">
            <a:extLst>
              <a:ext uri="{FF2B5EF4-FFF2-40B4-BE49-F238E27FC236}">
                <a16:creationId xmlns:a16="http://schemas.microsoft.com/office/drawing/2014/main" id="{C1FED1F6-2310-79F3-CD79-2E44E13AEC3C}"/>
              </a:ext>
            </a:extLst>
          </p:cNvPr>
          <p:cNvPicPr>
            <a:picLocks noChangeAspect="1"/>
          </p:cNvPicPr>
          <p:nvPr/>
        </p:nvPicPr>
        <p:blipFill>
          <a:blip r:embed="rId3"/>
          <a:stretch>
            <a:fillRect/>
          </a:stretch>
        </p:blipFill>
        <p:spPr>
          <a:xfrm>
            <a:off x="877207" y="1795968"/>
            <a:ext cx="2806700" cy="3962400"/>
          </a:xfrm>
          <a:prstGeom prst="rect">
            <a:avLst/>
          </a:prstGeom>
        </p:spPr>
      </p:pic>
    </p:spTree>
    <p:extLst>
      <p:ext uri="{BB962C8B-B14F-4D97-AF65-F5344CB8AC3E}">
        <p14:creationId xmlns:p14="http://schemas.microsoft.com/office/powerpoint/2010/main" val="234573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768BF-4B35-D511-6F73-5ACBCFE90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06CE2-D9DC-53F9-AC04-2EAF32A6D5FD}"/>
              </a:ext>
            </a:extLst>
          </p:cNvPr>
          <p:cNvSpPr>
            <a:spLocks noGrp="1"/>
          </p:cNvSpPr>
          <p:nvPr>
            <p:ph type="title"/>
          </p:nvPr>
        </p:nvSpPr>
        <p:spPr>
          <a:xfrm>
            <a:off x="581192" y="1047191"/>
            <a:ext cx="11029616" cy="566738"/>
          </a:xfrm>
        </p:spPr>
        <p:txBody>
          <a:bodyPr wrap="square" anchor="b">
            <a:normAutofit/>
          </a:bodyPr>
          <a:lstStyle/>
          <a:p>
            <a:r>
              <a:rPr lang="en-IE" dirty="0"/>
              <a:t>Challenges in Seaweed Farming</a:t>
            </a:r>
            <a:endParaRPr lang="en-US" sz="3200" dirty="0"/>
          </a:p>
        </p:txBody>
      </p:sp>
      <p:sp>
        <p:nvSpPr>
          <p:cNvPr id="3" name="Text Placeholder 2">
            <a:extLst>
              <a:ext uri="{FF2B5EF4-FFF2-40B4-BE49-F238E27FC236}">
                <a16:creationId xmlns:a16="http://schemas.microsoft.com/office/drawing/2014/main" id="{7780A395-F5ED-1BB7-4665-03F61A7D690D}"/>
              </a:ext>
            </a:extLst>
          </p:cNvPr>
          <p:cNvSpPr>
            <a:spLocks noGrp="1"/>
          </p:cNvSpPr>
          <p:nvPr>
            <p:ph type="body" idx="1"/>
          </p:nvPr>
        </p:nvSpPr>
        <p:spPr>
          <a:xfrm>
            <a:off x="581192" y="2070098"/>
            <a:ext cx="9330251" cy="3414140"/>
          </a:xfrm>
        </p:spPr>
        <p:txBody>
          <a:bodyPr wrap="square" anchor="ctr">
            <a:noAutofit/>
          </a:bodyPr>
          <a:lstStyle/>
          <a:p>
            <a:r>
              <a:rPr lang="en-IE" sz="2000" b="1" dirty="0"/>
              <a:t>Obstacles to Scaling Up Seaweed Farming</a:t>
            </a:r>
            <a:endParaRPr lang="en-IE" sz="2000" dirty="0"/>
          </a:p>
          <a:p>
            <a:pPr>
              <a:buFont typeface="Arial" panose="020B0604020202020204" pitchFamily="34" charset="0"/>
              <a:buChar char="•"/>
            </a:pPr>
            <a:r>
              <a:rPr lang="en-IE" sz="2000" b="1" dirty="0"/>
              <a:t>Regulatory Hurdles</a:t>
            </a:r>
            <a:r>
              <a:rPr lang="en-IE" sz="2000" dirty="0"/>
              <a:t>: Navigating legal and regulatory frameworks for marine farming.</a:t>
            </a:r>
          </a:p>
          <a:p>
            <a:pPr>
              <a:buFont typeface="Arial" panose="020B0604020202020204" pitchFamily="34" charset="0"/>
              <a:buChar char="•"/>
            </a:pPr>
            <a:r>
              <a:rPr lang="en-IE" sz="2000" b="1" dirty="0"/>
              <a:t>Environmental Conditions</a:t>
            </a:r>
            <a:r>
              <a:rPr lang="en-IE" sz="2000" dirty="0"/>
              <a:t>: Variability in water temperature, salinity, and currents that can impact seaweed growth.</a:t>
            </a:r>
          </a:p>
          <a:p>
            <a:pPr>
              <a:buFont typeface="Arial" panose="020B0604020202020204" pitchFamily="34" charset="0"/>
              <a:buChar char="•"/>
            </a:pPr>
            <a:r>
              <a:rPr lang="en-IE" sz="2000" b="1" dirty="0"/>
              <a:t>Market Demand</a:t>
            </a:r>
            <a:r>
              <a:rPr lang="en-IE" sz="2000" dirty="0"/>
              <a:t>: Establishing stable and diverse markets for seaweed products.</a:t>
            </a:r>
          </a:p>
          <a:p>
            <a:pPr>
              <a:buFont typeface="Arial" panose="020B0604020202020204" pitchFamily="34" charset="0"/>
              <a:buChar char="•"/>
            </a:pPr>
            <a:r>
              <a:rPr lang="en-IE" sz="2000" b="1" dirty="0"/>
              <a:t>Technical Expertise</a:t>
            </a:r>
            <a:r>
              <a:rPr lang="en-IE" sz="2000" dirty="0"/>
              <a:t>: Need for skilled labour and advanced technology for farming and harvesting.</a:t>
            </a:r>
          </a:p>
        </p:txBody>
      </p:sp>
      <p:sp>
        <p:nvSpPr>
          <p:cNvPr id="4" name="Slide Number Placeholder 3">
            <a:extLst>
              <a:ext uri="{FF2B5EF4-FFF2-40B4-BE49-F238E27FC236}">
                <a16:creationId xmlns:a16="http://schemas.microsoft.com/office/drawing/2014/main" id="{8A08244A-DAA6-3F9F-5887-D2D17B9A5AA5}"/>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16</a:t>
            </a:fld>
            <a:endParaRPr lang="en-GB"/>
          </a:p>
        </p:txBody>
      </p:sp>
      <p:pic>
        <p:nvPicPr>
          <p:cNvPr id="5" name="Graphic 4" descr="Seaweed with solid fill">
            <a:extLst>
              <a:ext uri="{FF2B5EF4-FFF2-40B4-BE49-F238E27FC236}">
                <a16:creationId xmlns:a16="http://schemas.microsoft.com/office/drawing/2014/main" id="{CBCC19A7-218C-71FD-B43D-611993E788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1443" y="2866938"/>
            <a:ext cx="2088463" cy="2088463"/>
          </a:xfrm>
          <a:prstGeom prst="rect">
            <a:avLst/>
          </a:prstGeom>
        </p:spPr>
      </p:pic>
    </p:spTree>
    <p:extLst>
      <p:ext uri="{BB962C8B-B14F-4D97-AF65-F5344CB8AC3E}">
        <p14:creationId xmlns:p14="http://schemas.microsoft.com/office/powerpoint/2010/main" val="82758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0C73-8960-64B6-F25B-4455D88C6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AAD12-3E45-0CB3-9FC2-4C9D1FF7F970}"/>
              </a:ext>
            </a:extLst>
          </p:cNvPr>
          <p:cNvSpPr>
            <a:spLocks noGrp="1"/>
          </p:cNvSpPr>
          <p:nvPr>
            <p:ph type="title"/>
          </p:nvPr>
        </p:nvSpPr>
        <p:spPr>
          <a:xfrm>
            <a:off x="581192" y="1047191"/>
            <a:ext cx="11029616" cy="566738"/>
          </a:xfrm>
        </p:spPr>
        <p:txBody>
          <a:bodyPr wrap="square" anchor="b">
            <a:normAutofit/>
          </a:bodyPr>
          <a:lstStyle/>
          <a:p>
            <a:r>
              <a:rPr lang="en-IE" dirty="0"/>
              <a:t>Monitoring and Maintenance</a:t>
            </a:r>
            <a:endParaRPr lang="en-US" sz="3200" dirty="0"/>
          </a:p>
        </p:txBody>
      </p:sp>
      <p:sp>
        <p:nvSpPr>
          <p:cNvPr id="3" name="Text Placeholder 2">
            <a:extLst>
              <a:ext uri="{FF2B5EF4-FFF2-40B4-BE49-F238E27FC236}">
                <a16:creationId xmlns:a16="http://schemas.microsoft.com/office/drawing/2014/main" id="{ECF0B1CA-D3FF-7897-4A4C-BED3AA471F3B}"/>
              </a:ext>
            </a:extLst>
          </p:cNvPr>
          <p:cNvSpPr>
            <a:spLocks noGrp="1"/>
          </p:cNvSpPr>
          <p:nvPr>
            <p:ph type="body" idx="1"/>
          </p:nvPr>
        </p:nvSpPr>
        <p:spPr>
          <a:xfrm>
            <a:off x="581192" y="2070098"/>
            <a:ext cx="9330251" cy="3414140"/>
          </a:xfrm>
        </p:spPr>
        <p:txBody>
          <a:bodyPr wrap="square" anchor="ctr">
            <a:noAutofit/>
          </a:bodyPr>
          <a:lstStyle/>
          <a:p>
            <a:r>
              <a:rPr lang="en-IE" sz="2400" b="1" dirty="0"/>
              <a:t>Best Practices for Seaweed Farm Monitoring</a:t>
            </a:r>
            <a:endParaRPr lang="en-IE" sz="2400" dirty="0"/>
          </a:p>
          <a:p>
            <a:pPr>
              <a:buFont typeface="Arial" panose="020B0604020202020204" pitchFamily="34" charset="0"/>
              <a:buChar char="•"/>
            </a:pPr>
            <a:r>
              <a:rPr lang="en-IE" sz="2400" b="1" dirty="0"/>
              <a:t>Regular Environmental Monitoring</a:t>
            </a:r>
            <a:r>
              <a:rPr lang="en-IE" sz="2400" dirty="0"/>
              <a:t>: Measure water quality (e.g., temperature, salinity) and farm conditions to optimize growth.</a:t>
            </a:r>
          </a:p>
          <a:p>
            <a:pPr>
              <a:buFont typeface="Arial" panose="020B0604020202020204" pitchFamily="34" charset="0"/>
              <a:buChar char="•"/>
            </a:pPr>
            <a:r>
              <a:rPr lang="en-IE" sz="2400" b="1" dirty="0"/>
              <a:t>Harvesting Schedules</a:t>
            </a:r>
            <a:r>
              <a:rPr lang="en-IE" sz="2400" dirty="0"/>
              <a:t>: Monitor growth rates to ensure timely and efficient harvesting.</a:t>
            </a:r>
          </a:p>
          <a:p>
            <a:pPr>
              <a:buFont typeface="Arial" panose="020B0604020202020204" pitchFamily="34" charset="0"/>
              <a:buChar char="•"/>
            </a:pPr>
            <a:r>
              <a:rPr lang="en-IE" sz="2400" b="1" dirty="0"/>
              <a:t>Post-Harvest Handling</a:t>
            </a:r>
            <a:r>
              <a:rPr lang="en-IE" sz="2400" dirty="0"/>
              <a:t>: Proper handling and processing of harvested seaweed to prevent degradation and ensure quality.</a:t>
            </a:r>
          </a:p>
        </p:txBody>
      </p:sp>
      <p:sp>
        <p:nvSpPr>
          <p:cNvPr id="4" name="Slide Number Placeholder 3">
            <a:extLst>
              <a:ext uri="{FF2B5EF4-FFF2-40B4-BE49-F238E27FC236}">
                <a16:creationId xmlns:a16="http://schemas.microsoft.com/office/drawing/2014/main" id="{B2E47326-7FEE-4B11-B1E8-77241C380761}"/>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17</a:t>
            </a:fld>
            <a:endParaRPr lang="en-GB"/>
          </a:p>
        </p:txBody>
      </p:sp>
      <p:pic>
        <p:nvPicPr>
          <p:cNvPr id="5" name="Graphic 4" descr="Seaweed outline">
            <a:extLst>
              <a:ext uri="{FF2B5EF4-FFF2-40B4-BE49-F238E27FC236}">
                <a16:creationId xmlns:a16="http://schemas.microsoft.com/office/drawing/2014/main" id="{80906A12-4490-DAB2-0406-F0EFE9351B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433768" y="2496915"/>
            <a:ext cx="2249061" cy="1864170"/>
          </a:xfrm>
          <a:prstGeom prst="rect">
            <a:avLst/>
          </a:prstGeom>
        </p:spPr>
      </p:pic>
    </p:spTree>
    <p:extLst>
      <p:ext uri="{BB962C8B-B14F-4D97-AF65-F5344CB8AC3E}">
        <p14:creationId xmlns:p14="http://schemas.microsoft.com/office/powerpoint/2010/main" val="1353899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4F107-2990-ED7B-D255-931FE6E9B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FE685-EE74-EF65-2908-0BB059B376C1}"/>
              </a:ext>
            </a:extLst>
          </p:cNvPr>
          <p:cNvSpPr>
            <a:spLocks noGrp="1"/>
          </p:cNvSpPr>
          <p:nvPr>
            <p:ph type="title"/>
          </p:nvPr>
        </p:nvSpPr>
        <p:spPr>
          <a:xfrm>
            <a:off x="581192" y="1047191"/>
            <a:ext cx="11029616" cy="566738"/>
          </a:xfrm>
        </p:spPr>
        <p:txBody>
          <a:bodyPr wrap="square" anchor="b">
            <a:normAutofit/>
          </a:bodyPr>
          <a:lstStyle/>
          <a:p>
            <a:r>
              <a:rPr lang="en-IE" dirty="0"/>
              <a:t>Long Term Sustainability</a:t>
            </a:r>
            <a:endParaRPr lang="en-US" sz="3200" dirty="0"/>
          </a:p>
        </p:txBody>
      </p:sp>
      <p:sp>
        <p:nvSpPr>
          <p:cNvPr id="3" name="Text Placeholder 2">
            <a:extLst>
              <a:ext uri="{FF2B5EF4-FFF2-40B4-BE49-F238E27FC236}">
                <a16:creationId xmlns:a16="http://schemas.microsoft.com/office/drawing/2014/main" id="{7F2C3ED7-219A-1470-8CF8-0B8A75D34A8C}"/>
              </a:ext>
            </a:extLst>
          </p:cNvPr>
          <p:cNvSpPr>
            <a:spLocks noGrp="1"/>
          </p:cNvSpPr>
          <p:nvPr>
            <p:ph type="body" idx="1"/>
          </p:nvPr>
        </p:nvSpPr>
        <p:spPr>
          <a:xfrm>
            <a:off x="581192" y="2070098"/>
            <a:ext cx="9330251" cy="3414140"/>
          </a:xfrm>
        </p:spPr>
        <p:txBody>
          <a:bodyPr wrap="square" anchor="ctr">
            <a:noAutofit/>
          </a:bodyPr>
          <a:lstStyle/>
          <a:p>
            <a:r>
              <a:rPr lang="en-IE" sz="2000" b="1" dirty="0"/>
              <a:t>Ensuring Long-Term Success of Seaweed Farms</a:t>
            </a:r>
            <a:endParaRPr lang="en-IE" sz="2000" dirty="0"/>
          </a:p>
          <a:p>
            <a:pPr>
              <a:buFont typeface="Arial" panose="020B0604020202020204" pitchFamily="34" charset="0"/>
              <a:buChar char="•"/>
            </a:pPr>
            <a:r>
              <a:rPr lang="en-IE" sz="2000" b="1" dirty="0"/>
              <a:t>Adaptive Management</a:t>
            </a:r>
            <a:r>
              <a:rPr lang="en-IE" sz="2000" dirty="0"/>
              <a:t>: Regularly adapt farm practices based on environmental changes and market trends.</a:t>
            </a:r>
          </a:p>
          <a:p>
            <a:pPr>
              <a:buFont typeface="Arial" panose="020B0604020202020204" pitchFamily="34" charset="0"/>
              <a:buChar char="•"/>
            </a:pPr>
            <a:r>
              <a:rPr lang="en-IE" sz="2000" b="1" dirty="0"/>
              <a:t>Eco-friendly Practices</a:t>
            </a:r>
            <a:r>
              <a:rPr lang="en-IE" sz="2000" dirty="0"/>
              <a:t>: Use non-invasive species, and reduce waste during processing to protect marine environments.</a:t>
            </a:r>
          </a:p>
          <a:p>
            <a:pPr>
              <a:buFont typeface="Arial" panose="020B0604020202020204" pitchFamily="34" charset="0"/>
              <a:buChar char="•"/>
            </a:pPr>
            <a:r>
              <a:rPr lang="en-IE" sz="2000" b="1" dirty="0"/>
              <a:t>Monitoring Carbon Sequestration</a:t>
            </a:r>
            <a:r>
              <a:rPr lang="en-IE" sz="2000" dirty="0"/>
              <a:t>: Measure the amount of CO2 sequestered by seaweed farms for continuous improvement and verification.</a:t>
            </a:r>
          </a:p>
        </p:txBody>
      </p:sp>
      <p:sp>
        <p:nvSpPr>
          <p:cNvPr id="4" name="Slide Number Placeholder 3">
            <a:extLst>
              <a:ext uri="{FF2B5EF4-FFF2-40B4-BE49-F238E27FC236}">
                <a16:creationId xmlns:a16="http://schemas.microsoft.com/office/drawing/2014/main" id="{EBAADA24-9740-01A8-B627-909AA38557DE}"/>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18</a:t>
            </a:fld>
            <a:endParaRPr lang="en-GB"/>
          </a:p>
        </p:txBody>
      </p:sp>
      <p:pic>
        <p:nvPicPr>
          <p:cNvPr id="5" name="Graphic 4" descr="Seaweed outline">
            <a:extLst>
              <a:ext uri="{FF2B5EF4-FFF2-40B4-BE49-F238E27FC236}">
                <a16:creationId xmlns:a16="http://schemas.microsoft.com/office/drawing/2014/main" id="{7E2E85B0-48F0-359E-EB3F-78732D4110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6851" y="380566"/>
            <a:ext cx="2922895" cy="2922895"/>
          </a:xfrm>
          <a:prstGeom prst="rect">
            <a:avLst/>
          </a:prstGeom>
        </p:spPr>
      </p:pic>
    </p:spTree>
    <p:extLst>
      <p:ext uri="{BB962C8B-B14F-4D97-AF65-F5344CB8AC3E}">
        <p14:creationId xmlns:p14="http://schemas.microsoft.com/office/powerpoint/2010/main" val="206657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EEF7-356D-2908-A459-F8897D34D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225B4-4E54-825B-0FC8-B52D5BCD135E}"/>
              </a:ext>
            </a:extLst>
          </p:cNvPr>
          <p:cNvSpPr>
            <a:spLocks noGrp="1"/>
          </p:cNvSpPr>
          <p:nvPr>
            <p:ph type="title"/>
          </p:nvPr>
        </p:nvSpPr>
        <p:spPr>
          <a:xfrm>
            <a:off x="581192" y="1047191"/>
            <a:ext cx="11029616" cy="566738"/>
          </a:xfrm>
        </p:spPr>
        <p:txBody>
          <a:bodyPr wrap="square" anchor="b">
            <a:normAutofit/>
          </a:bodyPr>
          <a:lstStyle/>
          <a:p>
            <a:r>
              <a:rPr lang="en-IE" dirty="0"/>
              <a:t>Conclusion</a:t>
            </a:r>
            <a:endParaRPr lang="en-US" sz="3200" dirty="0"/>
          </a:p>
        </p:txBody>
      </p:sp>
      <p:sp>
        <p:nvSpPr>
          <p:cNvPr id="3" name="Text Placeholder 2">
            <a:extLst>
              <a:ext uri="{FF2B5EF4-FFF2-40B4-BE49-F238E27FC236}">
                <a16:creationId xmlns:a16="http://schemas.microsoft.com/office/drawing/2014/main" id="{EF3D819C-6C4D-114D-AE29-25E3B705F7F3}"/>
              </a:ext>
            </a:extLst>
          </p:cNvPr>
          <p:cNvSpPr>
            <a:spLocks noGrp="1"/>
          </p:cNvSpPr>
          <p:nvPr>
            <p:ph type="body" idx="1"/>
          </p:nvPr>
        </p:nvSpPr>
        <p:spPr>
          <a:xfrm>
            <a:off x="581193" y="2070098"/>
            <a:ext cx="8610934" cy="3414140"/>
          </a:xfrm>
        </p:spPr>
        <p:txBody>
          <a:bodyPr wrap="square" anchor="ctr">
            <a:noAutofit/>
          </a:bodyPr>
          <a:lstStyle/>
          <a:p>
            <a:r>
              <a:rPr lang="en-IE" sz="2000" b="1" dirty="0"/>
              <a:t>Seaweed Farming: A Promising Solution for a Sustainable Future</a:t>
            </a:r>
            <a:endParaRPr lang="en-IE" sz="2000" dirty="0"/>
          </a:p>
          <a:p>
            <a:pPr>
              <a:buFont typeface="Arial" panose="020B0604020202020204" pitchFamily="34" charset="0"/>
              <a:buChar char="•"/>
            </a:pPr>
            <a:r>
              <a:rPr lang="en-IE" sz="2000" dirty="0"/>
              <a:t>Seaweed farming offers numerous </a:t>
            </a:r>
            <a:r>
              <a:rPr lang="en-IE" sz="2000" b="1" dirty="0"/>
              <a:t>environmental and economic benefits</a:t>
            </a:r>
            <a:r>
              <a:rPr lang="en-IE" sz="2000" dirty="0"/>
              <a:t> as a nature-based solution.</a:t>
            </a:r>
          </a:p>
          <a:p>
            <a:pPr>
              <a:buFont typeface="Arial" panose="020B0604020202020204" pitchFamily="34" charset="0"/>
              <a:buChar char="•"/>
            </a:pPr>
            <a:r>
              <a:rPr lang="en-IE" sz="2000" b="1" dirty="0"/>
              <a:t>EU projects </a:t>
            </a:r>
            <a:r>
              <a:rPr lang="en-IE" sz="2000" dirty="0"/>
              <a:t>demonstrate the potential of seaweed farming for climate change mitigation, coastal protection, and sustainable economies.</a:t>
            </a:r>
          </a:p>
          <a:p>
            <a:pPr>
              <a:buFont typeface="Arial" panose="020B0604020202020204" pitchFamily="34" charset="0"/>
              <a:buChar char="•"/>
            </a:pPr>
            <a:r>
              <a:rPr lang="en-IE" sz="2000" dirty="0"/>
              <a:t>Proper </a:t>
            </a:r>
            <a:r>
              <a:rPr lang="en-IE" sz="2000" b="1" dirty="0"/>
              <a:t>implementation, monitoring, and collaboration </a:t>
            </a:r>
            <a:r>
              <a:rPr lang="en-IE" sz="2000" dirty="0"/>
              <a:t>can ensure seaweed farming's success in combating climate change.</a:t>
            </a:r>
          </a:p>
        </p:txBody>
      </p:sp>
      <p:sp>
        <p:nvSpPr>
          <p:cNvPr id="4" name="Slide Number Placeholder 3">
            <a:extLst>
              <a:ext uri="{FF2B5EF4-FFF2-40B4-BE49-F238E27FC236}">
                <a16:creationId xmlns:a16="http://schemas.microsoft.com/office/drawing/2014/main" id="{301C3757-36B7-5E43-C151-0554626176C1}"/>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19</a:t>
            </a:fld>
            <a:endParaRPr lang="en-GB"/>
          </a:p>
        </p:txBody>
      </p:sp>
      <p:pic>
        <p:nvPicPr>
          <p:cNvPr id="5" name="Picture 4" descr="A screen shot of a cell phone&#10;&#10;AI-generated content may be incorrect.">
            <a:extLst>
              <a:ext uri="{FF2B5EF4-FFF2-40B4-BE49-F238E27FC236}">
                <a16:creationId xmlns:a16="http://schemas.microsoft.com/office/drawing/2014/main" id="{036131CE-257E-FE03-2FDB-73D237DD8FBF}"/>
              </a:ext>
            </a:extLst>
          </p:cNvPr>
          <p:cNvPicPr>
            <a:picLocks noChangeAspect="1"/>
          </p:cNvPicPr>
          <p:nvPr/>
        </p:nvPicPr>
        <p:blipFill>
          <a:blip r:embed="rId3"/>
          <a:stretch>
            <a:fillRect/>
          </a:stretch>
        </p:blipFill>
        <p:spPr>
          <a:xfrm>
            <a:off x="9400259" y="2058066"/>
            <a:ext cx="2349500" cy="3200400"/>
          </a:xfrm>
          <a:prstGeom prst="rect">
            <a:avLst/>
          </a:prstGeom>
        </p:spPr>
      </p:pic>
    </p:spTree>
    <p:extLst>
      <p:ext uri="{BB962C8B-B14F-4D97-AF65-F5344CB8AC3E}">
        <p14:creationId xmlns:p14="http://schemas.microsoft.com/office/powerpoint/2010/main" val="223819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3C25B-1772-A00E-46C3-A9D223363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CF60D-6F2A-ECAF-4B1B-9F18B3698BF1}"/>
              </a:ext>
            </a:extLst>
          </p:cNvPr>
          <p:cNvSpPr>
            <a:spLocks noGrp="1"/>
          </p:cNvSpPr>
          <p:nvPr>
            <p:ph type="title"/>
          </p:nvPr>
        </p:nvSpPr>
        <p:spPr>
          <a:xfrm>
            <a:off x="581192" y="1438561"/>
            <a:ext cx="11029616" cy="566738"/>
          </a:xfrm>
        </p:spPr>
        <p:txBody>
          <a:bodyPr wrap="square" anchor="b">
            <a:normAutofit fontScale="90000"/>
          </a:bodyPr>
          <a:lstStyle/>
          <a:p>
            <a:r>
              <a:rPr lang="en-US" sz="3200" dirty="0"/>
              <a:t>Introduction</a:t>
            </a:r>
          </a:p>
        </p:txBody>
      </p:sp>
      <p:sp>
        <p:nvSpPr>
          <p:cNvPr id="3" name="Text Placeholder 2">
            <a:extLst>
              <a:ext uri="{FF2B5EF4-FFF2-40B4-BE49-F238E27FC236}">
                <a16:creationId xmlns:a16="http://schemas.microsoft.com/office/drawing/2014/main" id="{C8A77E48-9255-9651-9E6F-E05DB7897E6C}"/>
              </a:ext>
            </a:extLst>
          </p:cNvPr>
          <p:cNvSpPr>
            <a:spLocks noGrp="1"/>
          </p:cNvSpPr>
          <p:nvPr>
            <p:ph type="body" idx="1"/>
          </p:nvPr>
        </p:nvSpPr>
        <p:spPr>
          <a:xfrm>
            <a:off x="581191" y="2005299"/>
            <a:ext cx="7599423" cy="3414140"/>
          </a:xfrm>
        </p:spPr>
        <p:txBody>
          <a:bodyPr wrap="square" anchor="ctr">
            <a:normAutofit fontScale="40000" lnSpcReduction="20000"/>
          </a:bodyPr>
          <a:lstStyle/>
          <a:p>
            <a:r>
              <a:rPr lang="en-IE" sz="4500" b="1" dirty="0"/>
              <a:t>Nature-Based Solutions for Coastal Resilience: Seaweed Farming</a:t>
            </a:r>
            <a:endParaRPr lang="en-IE" sz="4500" dirty="0"/>
          </a:p>
          <a:p>
            <a:pPr>
              <a:buFont typeface="Arial" panose="020B0604020202020204" pitchFamily="34" charset="0"/>
              <a:buChar char="•"/>
            </a:pPr>
            <a:r>
              <a:rPr lang="en-IE" sz="4500" dirty="0"/>
              <a:t>Overview of nature-based solutions (NBS) for coastal and marine environments.</a:t>
            </a:r>
          </a:p>
          <a:p>
            <a:pPr>
              <a:buFont typeface="Arial" panose="020B0604020202020204" pitchFamily="34" charset="0"/>
              <a:buChar char="•"/>
            </a:pPr>
            <a:r>
              <a:rPr lang="en-IE" sz="4500" b="1" dirty="0"/>
              <a:t>Seaweed farming</a:t>
            </a:r>
            <a:r>
              <a:rPr lang="en-IE" sz="4500" dirty="0"/>
              <a:t> as a promising NBS for carbon sequestration, coastal protection, and sustainable food production.</a:t>
            </a:r>
          </a:p>
          <a:p>
            <a:pPr>
              <a:buFont typeface="Arial" panose="020B0604020202020204" pitchFamily="34" charset="0"/>
              <a:buChar char="•"/>
            </a:pPr>
            <a:r>
              <a:rPr lang="en-IE" sz="4500" dirty="0"/>
              <a:t>Focus on </a:t>
            </a:r>
            <a:r>
              <a:rPr lang="en-IE" sz="4500" b="1" dirty="0"/>
              <a:t>EU research projects</a:t>
            </a:r>
            <a:r>
              <a:rPr lang="en-IE" sz="4500" dirty="0"/>
              <a:t> exploring seaweed farming for environmental benefits and economic sustainability</a:t>
            </a:r>
            <a:r>
              <a:rPr lang="en-IE" sz="3200" dirty="0"/>
              <a:t>.</a:t>
            </a:r>
          </a:p>
        </p:txBody>
      </p:sp>
      <p:sp>
        <p:nvSpPr>
          <p:cNvPr id="4" name="Slide Number Placeholder 3">
            <a:extLst>
              <a:ext uri="{FF2B5EF4-FFF2-40B4-BE49-F238E27FC236}">
                <a16:creationId xmlns:a16="http://schemas.microsoft.com/office/drawing/2014/main" id="{DB52FE82-0036-6E44-AF24-9F540AAF737A}"/>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2</a:t>
            </a:fld>
            <a:endParaRPr lang="en-GB"/>
          </a:p>
        </p:txBody>
      </p:sp>
      <p:pic>
        <p:nvPicPr>
          <p:cNvPr id="11" name="Graphic 10" descr="Seaweed outline">
            <a:extLst>
              <a:ext uri="{FF2B5EF4-FFF2-40B4-BE49-F238E27FC236}">
                <a16:creationId xmlns:a16="http://schemas.microsoft.com/office/drawing/2014/main" id="{33DD98C0-1FFE-7804-8D5C-362D946CEA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7913" y="2440993"/>
            <a:ext cx="2922895" cy="2922895"/>
          </a:xfrm>
          <a:prstGeom prst="rect">
            <a:avLst/>
          </a:prstGeom>
        </p:spPr>
      </p:pic>
      <p:pic>
        <p:nvPicPr>
          <p:cNvPr id="14" name="Graphic 13" descr="Seaweed with solid fill">
            <a:extLst>
              <a:ext uri="{FF2B5EF4-FFF2-40B4-BE49-F238E27FC236}">
                <a16:creationId xmlns:a16="http://schemas.microsoft.com/office/drawing/2014/main" id="{70C6648F-B777-6B8B-8A66-E7726216C0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80614" y="1340537"/>
            <a:ext cx="2088463" cy="2088463"/>
          </a:xfrm>
          <a:prstGeom prst="rect">
            <a:avLst/>
          </a:prstGeom>
        </p:spPr>
      </p:pic>
      <p:pic>
        <p:nvPicPr>
          <p:cNvPr id="16" name="Graphic 15" descr="Seaweed outline">
            <a:extLst>
              <a:ext uri="{FF2B5EF4-FFF2-40B4-BE49-F238E27FC236}">
                <a16:creationId xmlns:a16="http://schemas.microsoft.com/office/drawing/2014/main" id="{6EED5712-136D-B080-510D-9C5C2D71EF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9942939" y="1241947"/>
            <a:ext cx="2249061" cy="1864170"/>
          </a:xfrm>
          <a:prstGeom prst="rect">
            <a:avLst/>
          </a:prstGeom>
        </p:spPr>
      </p:pic>
    </p:spTree>
    <p:extLst>
      <p:ext uri="{BB962C8B-B14F-4D97-AF65-F5344CB8AC3E}">
        <p14:creationId xmlns:p14="http://schemas.microsoft.com/office/powerpoint/2010/main" val="380788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200" b="1" dirty="0"/>
              <a:t>Credit for this content: </a:t>
            </a:r>
          </a:p>
          <a:p>
            <a:r>
              <a:rPr lang="en-GB" sz="1800" b="1" dirty="0"/>
              <a:t>Centre for Social Innovation, Trinity College Dublin</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20</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F4D66A89-7B13-5F9B-137C-5B8A07A29D9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37A4BF30-4174-6D59-0FBF-F9E40B1994E6}"/>
              </a:ext>
            </a:extLst>
          </p:cNvPr>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CCFE179E-DCE2-83A8-37FD-6EEDE42BD059}"/>
              </a:ext>
            </a:extLst>
          </p:cNvPr>
          <p:cNvSpPr>
            <a:spLocks noGrp="1"/>
          </p:cNvSpPr>
          <p:nvPr>
            <p:ph type="body" idx="1"/>
          </p:nvPr>
        </p:nvSpPr>
        <p:spPr>
          <a:xfrm>
            <a:off x="447816" y="900682"/>
            <a:ext cx="11292840" cy="2253484"/>
          </a:xfrm>
        </p:spPr>
        <p:txBody>
          <a:bodyPr>
            <a:normAutofit/>
          </a:bodyPr>
          <a:lstStyle/>
          <a:p>
            <a:pPr marL="111760" indent="0" algn="ctr">
              <a:buNone/>
            </a:pPr>
            <a:r>
              <a:rPr lang="en-IE" sz="2400" b="0" i="0" dirty="0">
                <a:solidFill>
                  <a:srgbClr val="26324B"/>
                </a:solidFill>
                <a:effectLst/>
                <a:latin typeface="arial" panose="020B0604020202020204" pitchFamily="34" charset="0"/>
              </a:rPr>
              <a:t>“Solutions that are </a:t>
            </a:r>
            <a:r>
              <a:rPr lang="en-IE" sz="2400" b="1" i="0" u="sng" dirty="0">
                <a:solidFill>
                  <a:srgbClr val="26324B"/>
                </a:solidFill>
                <a:effectLst/>
                <a:latin typeface="arial" panose="020B0604020202020204" pitchFamily="34" charset="0"/>
              </a:rPr>
              <a:t>inspired</a:t>
            </a:r>
            <a:r>
              <a:rPr lang="en-IE" sz="2400" b="0" i="0" dirty="0">
                <a:solidFill>
                  <a:srgbClr val="26324B"/>
                </a:solidFill>
                <a:effectLst/>
                <a:latin typeface="arial" panose="020B0604020202020204" pitchFamily="34" charset="0"/>
              </a:rPr>
              <a:t> and </a:t>
            </a:r>
            <a:r>
              <a:rPr lang="en-IE" sz="2400" b="1" i="0" u="sng" dirty="0">
                <a:solidFill>
                  <a:srgbClr val="26324B"/>
                </a:solidFill>
                <a:effectLst/>
                <a:latin typeface="arial" panose="020B0604020202020204" pitchFamily="34" charset="0"/>
              </a:rPr>
              <a:t>supported</a:t>
            </a:r>
            <a:r>
              <a:rPr lang="en-IE" sz="2400" b="0" i="0" dirty="0">
                <a:solidFill>
                  <a:srgbClr val="26324B"/>
                </a:solidFill>
                <a:effectLst/>
                <a:latin typeface="arial" panose="020B0604020202020204" pitchFamily="34" charset="0"/>
              </a:rPr>
              <a:t> by nature, which are cost-effective, simultaneously provide </a:t>
            </a:r>
            <a:r>
              <a:rPr lang="en-IE" sz="2400" b="1" i="0" u="sng" dirty="0">
                <a:solidFill>
                  <a:srgbClr val="26324B"/>
                </a:solidFill>
                <a:effectLst/>
                <a:latin typeface="arial" panose="020B0604020202020204" pitchFamily="34" charset="0"/>
              </a:rPr>
              <a:t>environmental, social and economic benefits </a:t>
            </a:r>
            <a:r>
              <a:rPr lang="en-IE" sz="2400" b="0" i="0" dirty="0">
                <a:solidFill>
                  <a:srgbClr val="26324B"/>
                </a:solidFill>
                <a:effectLst/>
                <a:latin typeface="arial" panose="020B0604020202020204" pitchFamily="34" charset="0"/>
              </a:rPr>
              <a:t>and help build </a:t>
            </a:r>
            <a:r>
              <a:rPr lang="en-IE" sz="2400" b="1" i="0" dirty="0">
                <a:solidFill>
                  <a:srgbClr val="26324B"/>
                </a:solidFill>
                <a:effectLst/>
                <a:latin typeface="arial" panose="020B0604020202020204" pitchFamily="34" charset="0"/>
              </a:rPr>
              <a:t>resilience</a:t>
            </a:r>
            <a:r>
              <a:rPr lang="en-IE" sz="2400" b="0" i="0" dirty="0">
                <a:solidFill>
                  <a:srgbClr val="26324B"/>
                </a:solidFill>
                <a:effectLst/>
                <a:latin typeface="arial" panose="020B0604020202020204" pitchFamily="34" charset="0"/>
              </a:rPr>
              <a:t>.”</a:t>
            </a:r>
          </a:p>
          <a:p>
            <a:pPr marL="111760" indent="0" algn="ctr">
              <a:buNone/>
            </a:pPr>
            <a:endParaRPr lang="en-IE" sz="2400" b="0" i="0" dirty="0">
              <a:solidFill>
                <a:srgbClr val="26324B"/>
              </a:solidFill>
              <a:effectLst/>
              <a:latin typeface="arial" panose="020B0604020202020204" pitchFamily="34" charset="0"/>
            </a:endParaRPr>
          </a:p>
        </p:txBody>
      </p:sp>
      <p:sp>
        <p:nvSpPr>
          <p:cNvPr id="4" name="Text Placeholder 3">
            <a:extLst>
              <a:ext uri="{FF2B5EF4-FFF2-40B4-BE49-F238E27FC236}">
                <a16:creationId xmlns:a16="http://schemas.microsoft.com/office/drawing/2014/main" id="{5EB5F54E-1BAB-CE38-AFAA-8C1C8AEDB4FA}"/>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a:extLst>
              <a:ext uri="{FF2B5EF4-FFF2-40B4-BE49-F238E27FC236}">
                <a16:creationId xmlns:a16="http://schemas.microsoft.com/office/drawing/2014/main" id="{D633EECF-FF40-4C77-F90B-ED81E3F07579}"/>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pic>
        <p:nvPicPr>
          <p:cNvPr id="4098" name="Picture 2" descr="European Commission - Wikipedia">
            <a:extLst>
              <a:ext uri="{FF2B5EF4-FFF2-40B4-BE49-F238E27FC236}">
                <a16:creationId xmlns:a16="http://schemas.microsoft.com/office/drawing/2014/main" id="{D17ED52D-F0A0-EB8A-E470-8DC8336AC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215" y="3133529"/>
            <a:ext cx="2080817" cy="14426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F30C55-DE77-0774-8FAA-10F6C0DF352D}"/>
              </a:ext>
            </a:extLst>
          </p:cNvPr>
          <p:cNvSpPr txBox="1"/>
          <p:nvPr/>
        </p:nvSpPr>
        <p:spPr>
          <a:xfrm>
            <a:off x="581190" y="3375756"/>
            <a:ext cx="8132632" cy="1169551"/>
          </a:xfrm>
          <a:prstGeom prst="rect">
            <a:avLst/>
          </a:prstGeom>
          <a:noFill/>
        </p:spPr>
        <p:txBody>
          <a:bodyPr wrap="square" rtlCol="0">
            <a:spAutoFit/>
          </a:bodyPr>
          <a:lstStyle/>
          <a:p>
            <a:r>
              <a:rPr lang="en-IE" sz="1800" b="0" i="0" dirty="0">
                <a:solidFill>
                  <a:schemeClr val="accent1"/>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sz="1800" dirty="0">
              <a:solidFill>
                <a:schemeClr val="accent1"/>
              </a:solidFill>
            </a:endParaRPr>
          </a:p>
          <a:p>
            <a:endParaRPr lang="en-US" sz="1600" dirty="0"/>
          </a:p>
        </p:txBody>
      </p:sp>
    </p:spTree>
    <p:extLst>
      <p:ext uri="{BB962C8B-B14F-4D97-AF65-F5344CB8AC3E}">
        <p14:creationId xmlns:p14="http://schemas.microsoft.com/office/powerpoint/2010/main" val="233471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F05-8783-A2CE-8ED3-ECF4FA91E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DD1C0-E51B-DE6A-A9E3-1F078E5D42BF}"/>
              </a:ext>
            </a:extLst>
          </p:cNvPr>
          <p:cNvSpPr>
            <a:spLocks noGrp="1"/>
          </p:cNvSpPr>
          <p:nvPr>
            <p:ph type="title"/>
          </p:nvPr>
        </p:nvSpPr>
        <p:spPr>
          <a:xfrm>
            <a:off x="581192" y="1438561"/>
            <a:ext cx="11029616" cy="566738"/>
          </a:xfrm>
        </p:spPr>
        <p:txBody>
          <a:bodyPr wrap="square" anchor="b">
            <a:normAutofit fontScale="90000"/>
          </a:bodyPr>
          <a:lstStyle/>
          <a:p>
            <a:r>
              <a:rPr lang="en-US" sz="3200" dirty="0"/>
              <a:t>What is seaweed farming?</a:t>
            </a:r>
          </a:p>
        </p:txBody>
      </p:sp>
      <p:sp>
        <p:nvSpPr>
          <p:cNvPr id="3" name="Text Placeholder 2">
            <a:extLst>
              <a:ext uri="{FF2B5EF4-FFF2-40B4-BE49-F238E27FC236}">
                <a16:creationId xmlns:a16="http://schemas.microsoft.com/office/drawing/2014/main" id="{CAFAD648-3EB5-FA6A-D8F6-C47C12551D14}"/>
              </a:ext>
            </a:extLst>
          </p:cNvPr>
          <p:cNvSpPr>
            <a:spLocks noGrp="1"/>
          </p:cNvSpPr>
          <p:nvPr>
            <p:ph type="body" idx="1"/>
          </p:nvPr>
        </p:nvSpPr>
        <p:spPr>
          <a:xfrm>
            <a:off x="581191" y="2005299"/>
            <a:ext cx="6429209" cy="3414140"/>
          </a:xfrm>
        </p:spPr>
        <p:txBody>
          <a:bodyPr wrap="square" anchor="ctr">
            <a:normAutofit fontScale="25000" lnSpcReduction="20000"/>
          </a:bodyPr>
          <a:lstStyle/>
          <a:p>
            <a:r>
              <a:rPr lang="en-IE" sz="6600" b="1" dirty="0"/>
              <a:t>Understanding Seaweed Farming as a Nature-Based Solution</a:t>
            </a:r>
            <a:endParaRPr lang="en-IE" sz="6600" dirty="0"/>
          </a:p>
          <a:p>
            <a:pPr>
              <a:buFont typeface="Arial" panose="020B0604020202020204" pitchFamily="34" charset="0"/>
              <a:buChar char="•"/>
            </a:pPr>
            <a:r>
              <a:rPr lang="en-IE" sz="6600" dirty="0"/>
              <a:t>Seaweed farming involves cultivating edible and non-edible seaweed species in coastal waters.</a:t>
            </a:r>
          </a:p>
          <a:p>
            <a:pPr>
              <a:buFont typeface="Arial" panose="020B0604020202020204" pitchFamily="34" charset="0"/>
              <a:buChar char="•"/>
            </a:pPr>
            <a:r>
              <a:rPr lang="en-IE" sz="6600" dirty="0"/>
              <a:t>Seaweeds help absorb excess carbon dioxide (CO2), improve water quality, and provide habitat for marine biodiversity.</a:t>
            </a:r>
          </a:p>
          <a:p>
            <a:pPr>
              <a:buFont typeface="Arial" panose="020B0604020202020204" pitchFamily="34" charset="0"/>
              <a:buChar char="•"/>
            </a:pPr>
            <a:r>
              <a:rPr lang="en-IE" sz="6600" b="1" dirty="0"/>
              <a:t>Key Benefits</a:t>
            </a:r>
            <a:r>
              <a:rPr lang="en-IE" sz="6600" dirty="0"/>
              <a:t>: Carbon sequestration, coastal protection, sustainable resource production.</a:t>
            </a:r>
          </a:p>
        </p:txBody>
      </p:sp>
      <p:sp>
        <p:nvSpPr>
          <p:cNvPr id="4" name="Slide Number Placeholder 3">
            <a:extLst>
              <a:ext uri="{FF2B5EF4-FFF2-40B4-BE49-F238E27FC236}">
                <a16:creationId xmlns:a16="http://schemas.microsoft.com/office/drawing/2014/main" id="{B2281B8A-8EDC-B6BF-E211-0D74153F5EA3}"/>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4</a:t>
            </a:fld>
            <a:endParaRPr lang="en-GB"/>
          </a:p>
        </p:txBody>
      </p:sp>
      <p:pic>
        <p:nvPicPr>
          <p:cNvPr id="3074" name="Picture 2" descr="KELP-EU: innovative, sector-leading ...">
            <a:extLst>
              <a:ext uri="{FF2B5EF4-FFF2-40B4-BE49-F238E27FC236}">
                <a16:creationId xmlns:a16="http://schemas.microsoft.com/office/drawing/2014/main" id="{AA34E8FA-2B88-D2C7-6194-E5D12EF52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10934"/>
            <a:ext cx="5213053" cy="254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5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EA283-5A3F-155D-9BD8-5B5EB1095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9FCB1-0831-F49B-67DD-69002D99A82A}"/>
              </a:ext>
            </a:extLst>
          </p:cNvPr>
          <p:cNvSpPr>
            <a:spLocks noGrp="1"/>
          </p:cNvSpPr>
          <p:nvPr>
            <p:ph type="title"/>
          </p:nvPr>
        </p:nvSpPr>
        <p:spPr>
          <a:xfrm>
            <a:off x="581192" y="1047191"/>
            <a:ext cx="11029616" cy="566738"/>
          </a:xfrm>
        </p:spPr>
        <p:txBody>
          <a:bodyPr wrap="square" anchor="b">
            <a:normAutofit/>
          </a:bodyPr>
          <a:lstStyle/>
          <a:p>
            <a:r>
              <a:rPr lang="en-IE" sz="2400" dirty="0"/>
              <a:t>EU Research Projects on Seaweed Farming</a:t>
            </a:r>
            <a:endParaRPr lang="en-US" sz="3200" dirty="0"/>
          </a:p>
        </p:txBody>
      </p:sp>
      <p:sp>
        <p:nvSpPr>
          <p:cNvPr id="3" name="Text Placeholder 2">
            <a:extLst>
              <a:ext uri="{FF2B5EF4-FFF2-40B4-BE49-F238E27FC236}">
                <a16:creationId xmlns:a16="http://schemas.microsoft.com/office/drawing/2014/main" id="{7C6CDDB2-915F-1C62-04B1-AA506C44EBFF}"/>
              </a:ext>
            </a:extLst>
          </p:cNvPr>
          <p:cNvSpPr>
            <a:spLocks noGrp="1"/>
          </p:cNvSpPr>
          <p:nvPr>
            <p:ph type="body" idx="1"/>
          </p:nvPr>
        </p:nvSpPr>
        <p:spPr>
          <a:xfrm>
            <a:off x="581192" y="2070098"/>
            <a:ext cx="7599423" cy="3414140"/>
          </a:xfrm>
        </p:spPr>
        <p:txBody>
          <a:bodyPr wrap="square" anchor="ctr">
            <a:noAutofit/>
          </a:bodyPr>
          <a:lstStyle/>
          <a:p>
            <a:r>
              <a:rPr lang="en-IE" sz="2000" b="1" dirty="0"/>
              <a:t>SEAMARK</a:t>
            </a:r>
            <a:r>
              <a:rPr lang="en-IE" sz="2000" dirty="0"/>
              <a:t>: uses ground-breaking selective breeding technologies within EU seaweed crop genetics to increase biomass yield.</a:t>
            </a:r>
          </a:p>
          <a:p>
            <a:r>
              <a:rPr lang="en-IE" sz="2000" b="1" dirty="0"/>
              <a:t>KELP-EU</a:t>
            </a:r>
            <a:r>
              <a:rPr lang="en-IE" sz="2000" dirty="0"/>
              <a:t>: aims to jump-start the European sustainable seaweed industry</a:t>
            </a:r>
          </a:p>
          <a:p>
            <a:r>
              <a:rPr lang="en-IE" sz="2000" b="1" dirty="0"/>
              <a:t>C-FAARER</a:t>
            </a:r>
            <a:r>
              <a:rPr lang="en-IE" sz="2000" dirty="0"/>
              <a:t>: supporting the transition towards the use of community-driven sustainable business models</a:t>
            </a:r>
          </a:p>
        </p:txBody>
      </p:sp>
      <p:sp>
        <p:nvSpPr>
          <p:cNvPr id="4" name="Slide Number Placeholder 3">
            <a:extLst>
              <a:ext uri="{FF2B5EF4-FFF2-40B4-BE49-F238E27FC236}">
                <a16:creationId xmlns:a16="http://schemas.microsoft.com/office/drawing/2014/main" id="{90EE7137-C168-901A-BAD2-C5A978129B18}"/>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5</a:t>
            </a:fld>
            <a:endParaRPr lang="en-GB"/>
          </a:p>
        </p:txBody>
      </p:sp>
      <p:pic>
        <p:nvPicPr>
          <p:cNvPr id="2050" name="Picture 2" descr="C-FAARER">
            <a:extLst>
              <a:ext uri="{FF2B5EF4-FFF2-40B4-BE49-F238E27FC236}">
                <a16:creationId xmlns:a16="http://schemas.microsoft.com/office/drawing/2014/main" id="{10A3C198-41DB-F070-EFB8-2BEECF507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242" y="4348523"/>
            <a:ext cx="2683808" cy="13476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ouble logo trans2">
            <a:extLst>
              <a:ext uri="{FF2B5EF4-FFF2-40B4-BE49-F238E27FC236}">
                <a16:creationId xmlns:a16="http://schemas.microsoft.com/office/drawing/2014/main" id="{1658F601-C023-2D6D-22AC-41F593E8A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590" y="1122400"/>
            <a:ext cx="2507112" cy="167140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ceanium">
            <a:extLst>
              <a:ext uri="{FF2B5EF4-FFF2-40B4-BE49-F238E27FC236}">
                <a16:creationId xmlns:a16="http://schemas.microsoft.com/office/drawing/2014/main" id="{62AF4CA3-33B0-AA33-8649-9C53196263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4716" y="2793808"/>
            <a:ext cx="1334860" cy="133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35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64AE6-F853-E218-2D76-1B55DD9BD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3622C-C294-5823-B58E-458B3B34F59F}"/>
              </a:ext>
            </a:extLst>
          </p:cNvPr>
          <p:cNvSpPr>
            <a:spLocks noGrp="1"/>
          </p:cNvSpPr>
          <p:nvPr>
            <p:ph type="title"/>
          </p:nvPr>
        </p:nvSpPr>
        <p:spPr>
          <a:xfrm>
            <a:off x="581192" y="1047191"/>
            <a:ext cx="11029616" cy="566738"/>
          </a:xfrm>
        </p:spPr>
        <p:txBody>
          <a:bodyPr wrap="square" anchor="b">
            <a:normAutofit/>
          </a:bodyPr>
          <a:lstStyle/>
          <a:p>
            <a:r>
              <a:rPr lang="en-IE" sz="2400" dirty="0"/>
              <a:t>Why Seaweed?</a:t>
            </a:r>
            <a:endParaRPr lang="en-US" sz="3200" dirty="0"/>
          </a:p>
        </p:txBody>
      </p:sp>
      <p:sp>
        <p:nvSpPr>
          <p:cNvPr id="3" name="Text Placeholder 2">
            <a:extLst>
              <a:ext uri="{FF2B5EF4-FFF2-40B4-BE49-F238E27FC236}">
                <a16:creationId xmlns:a16="http://schemas.microsoft.com/office/drawing/2014/main" id="{01E68932-BD40-8105-D8E1-1F02898E1BEA}"/>
              </a:ext>
            </a:extLst>
          </p:cNvPr>
          <p:cNvSpPr>
            <a:spLocks noGrp="1"/>
          </p:cNvSpPr>
          <p:nvPr>
            <p:ph type="body" idx="1"/>
          </p:nvPr>
        </p:nvSpPr>
        <p:spPr>
          <a:xfrm>
            <a:off x="581192" y="2070098"/>
            <a:ext cx="9330251" cy="3414140"/>
          </a:xfrm>
        </p:spPr>
        <p:txBody>
          <a:bodyPr wrap="square" anchor="ctr">
            <a:noAutofit/>
          </a:bodyPr>
          <a:lstStyle/>
          <a:p>
            <a:r>
              <a:rPr lang="en-IE" sz="1800" b="1" dirty="0"/>
              <a:t>Benefits of Seaweed Farming for Coastal and Marine Environments</a:t>
            </a:r>
            <a:endParaRPr lang="en-IE" sz="1800" dirty="0"/>
          </a:p>
          <a:p>
            <a:pPr>
              <a:buFont typeface="Arial" panose="020B0604020202020204" pitchFamily="34" charset="0"/>
              <a:buChar char="•"/>
            </a:pPr>
            <a:r>
              <a:rPr lang="en-IE" sz="1800" b="1" dirty="0"/>
              <a:t>Climate Change Mitigation</a:t>
            </a:r>
            <a:r>
              <a:rPr lang="en-IE" sz="1800" dirty="0"/>
              <a:t>: Seaweed absorbs CO2 during growth, contributing to carbon sequestration.</a:t>
            </a:r>
          </a:p>
          <a:p>
            <a:pPr>
              <a:buFont typeface="Arial" panose="020B0604020202020204" pitchFamily="34" charset="0"/>
              <a:buChar char="•"/>
            </a:pPr>
            <a:r>
              <a:rPr lang="en-IE" sz="1800" b="1" dirty="0"/>
              <a:t>Coastal Protection</a:t>
            </a:r>
            <a:r>
              <a:rPr lang="en-IE" sz="1800" dirty="0"/>
              <a:t>: Seaweed farms reduce wave energy, acting as natural barriers against coastal erosion and storm surges.</a:t>
            </a:r>
          </a:p>
          <a:p>
            <a:pPr>
              <a:buFont typeface="Arial" panose="020B0604020202020204" pitchFamily="34" charset="0"/>
              <a:buChar char="•"/>
            </a:pPr>
            <a:r>
              <a:rPr lang="en-IE" sz="1800" b="1" dirty="0"/>
              <a:t>Biodiversity</a:t>
            </a:r>
            <a:r>
              <a:rPr lang="en-IE" sz="1800" dirty="0"/>
              <a:t>: Creates habitats for marine life and helps improve water quality by absorbing excess nutrients.</a:t>
            </a:r>
          </a:p>
          <a:p>
            <a:pPr>
              <a:buFont typeface="Arial" panose="020B0604020202020204" pitchFamily="34" charset="0"/>
              <a:buChar char="•"/>
            </a:pPr>
            <a:r>
              <a:rPr lang="en-IE" sz="1800" b="1" dirty="0"/>
              <a:t>Economic Value</a:t>
            </a:r>
            <a:r>
              <a:rPr lang="en-IE" sz="1800" dirty="0"/>
              <a:t>: Seaweed farming supports sustainable industries, such as biofuel, food, and pharmaceuticals.</a:t>
            </a:r>
          </a:p>
        </p:txBody>
      </p:sp>
      <p:sp>
        <p:nvSpPr>
          <p:cNvPr id="4" name="Slide Number Placeholder 3">
            <a:extLst>
              <a:ext uri="{FF2B5EF4-FFF2-40B4-BE49-F238E27FC236}">
                <a16:creationId xmlns:a16="http://schemas.microsoft.com/office/drawing/2014/main" id="{3230F275-A317-B767-2B9A-E16B9CCFB82B}"/>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6</a:t>
            </a:fld>
            <a:endParaRPr lang="en-GB"/>
          </a:p>
        </p:txBody>
      </p:sp>
      <p:pic>
        <p:nvPicPr>
          <p:cNvPr id="6" name="Graphic 5" descr="Pine decoration with solid fill">
            <a:extLst>
              <a:ext uri="{FF2B5EF4-FFF2-40B4-BE49-F238E27FC236}">
                <a16:creationId xmlns:a16="http://schemas.microsoft.com/office/drawing/2014/main" id="{EC4F5CDA-C5AB-A737-F920-C79673C0DB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4710" y="2807324"/>
            <a:ext cx="1939688" cy="1939688"/>
          </a:xfrm>
          <a:prstGeom prst="rect">
            <a:avLst/>
          </a:prstGeom>
        </p:spPr>
      </p:pic>
    </p:spTree>
    <p:extLst>
      <p:ext uri="{BB962C8B-B14F-4D97-AF65-F5344CB8AC3E}">
        <p14:creationId xmlns:p14="http://schemas.microsoft.com/office/powerpoint/2010/main" val="41910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1FE40-6F25-2567-ADB2-66D4F1CBE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B0557-32C6-A4A9-4661-939D3FD3FB03}"/>
              </a:ext>
            </a:extLst>
          </p:cNvPr>
          <p:cNvSpPr>
            <a:spLocks noGrp="1"/>
          </p:cNvSpPr>
          <p:nvPr>
            <p:ph type="title"/>
          </p:nvPr>
        </p:nvSpPr>
        <p:spPr>
          <a:xfrm>
            <a:off x="581192" y="1047191"/>
            <a:ext cx="11029616" cy="566738"/>
          </a:xfrm>
        </p:spPr>
        <p:txBody>
          <a:bodyPr wrap="square" anchor="b">
            <a:normAutofit/>
          </a:bodyPr>
          <a:lstStyle/>
          <a:p>
            <a:r>
              <a:rPr lang="en-IE" sz="2400" dirty="0"/>
              <a:t>Climate Mitigation</a:t>
            </a:r>
            <a:endParaRPr lang="en-US" sz="3200" dirty="0"/>
          </a:p>
        </p:txBody>
      </p:sp>
      <p:sp>
        <p:nvSpPr>
          <p:cNvPr id="3" name="Text Placeholder 2">
            <a:extLst>
              <a:ext uri="{FF2B5EF4-FFF2-40B4-BE49-F238E27FC236}">
                <a16:creationId xmlns:a16="http://schemas.microsoft.com/office/drawing/2014/main" id="{E5E0E62C-DD32-167D-73F8-223AB53E9557}"/>
              </a:ext>
            </a:extLst>
          </p:cNvPr>
          <p:cNvSpPr>
            <a:spLocks noGrp="1"/>
          </p:cNvSpPr>
          <p:nvPr>
            <p:ph type="body" idx="1"/>
          </p:nvPr>
        </p:nvSpPr>
        <p:spPr>
          <a:xfrm>
            <a:off x="581192" y="2070098"/>
            <a:ext cx="9330251" cy="3414140"/>
          </a:xfrm>
        </p:spPr>
        <p:txBody>
          <a:bodyPr wrap="square" anchor="ctr">
            <a:noAutofit/>
          </a:bodyPr>
          <a:lstStyle/>
          <a:p>
            <a:r>
              <a:rPr lang="en-IE" sz="2000" b="1" dirty="0"/>
              <a:t>Carbon Sequestration Potential of Seaweed Farms</a:t>
            </a:r>
            <a:endParaRPr lang="en-IE" sz="2000" dirty="0"/>
          </a:p>
          <a:p>
            <a:pPr>
              <a:buFont typeface="Arial" panose="020B0604020202020204" pitchFamily="34" charset="0"/>
              <a:buChar char="•"/>
            </a:pPr>
            <a:r>
              <a:rPr lang="en-IE" sz="2000" dirty="0"/>
              <a:t>Seaweed absorbs CO2 from seawater, storing carbon in its biomass.</a:t>
            </a:r>
          </a:p>
          <a:p>
            <a:pPr>
              <a:buFont typeface="Arial" panose="020B0604020202020204" pitchFamily="34" charset="0"/>
              <a:buChar char="•"/>
            </a:pPr>
            <a:r>
              <a:rPr lang="en-IE" sz="2000" dirty="0"/>
              <a:t>Carbon sequestration in seaweed can offset carbon emissions in other sectors.</a:t>
            </a:r>
          </a:p>
          <a:p>
            <a:pPr>
              <a:buFont typeface="Arial" panose="020B0604020202020204" pitchFamily="34" charset="0"/>
              <a:buChar char="•"/>
            </a:pPr>
            <a:r>
              <a:rPr lang="en-IE" sz="2000" dirty="0"/>
              <a:t>Seaweed farms act as a natural solution for mitigating greenhouse gas emissions.</a:t>
            </a:r>
          </a:p>
          <a:p>
            <a:pPr>
              <a:buFont typeface="Arial" panose="020B0604020202020204" pitchFamily="34" charset="0"/>
              <a:buChar char="•"/>
            </a:pPr>
            <a:r>
              <a:rPr lang="en-IE" sz="2000" dirty="0"/>
              <a:t>Example: Ross et al 2023</a:t>
            </a:r>
          </a:p>
        </p:txBody>
      </p:sp>
      <p:sp>
        <p:nvSpPr>
          <p:cNvPr id="4" name="Slide Number Placeholder 3">
            <a:extLst>
              <a:ext uri="{FF2B5EF4-FFF2-40B4-BE49-F238E27FC236}">
                <a16:creationId xmlns:a16="http://schemas.microsoft.com/office/drawing/2014/main" id="{9C412F37-E429-14BF-F7A6-FE02C096B93F}"/>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7</a:t>
            </a:fld>
            <a:endParaRPr lang="en-GB"/>
          </a:p>
        </p:txBody>
      </p:sp>
      <p:pic>
        <p:nvPicPr>
          <p:cNvPr id="6" name="Graphic 5" descr="Seaweed outline">
            <a:extLst>
              <a:ext uri="{FF2B5EF4-FFF2-40B4-BE49-F238E27FC236}">
                <a16:creationId xmlns:a16="http://schemas.microsoft.com/office/drawing/2014/main" id="{75183A0F-7EAB-7018-3099-E1A1E2A8ED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8124" y="2832266"/>
            <a:ext cx="1852684" cy="1852684"/>
          </a:xfrm>
          <a:prstGeom prst="rect">
            <a:avLst/>
          </a:prstGeom>
        </p:spPr>
      </p:pic>
    </p:spTree>
    <p:extLst>
      <p:ext uri="{BB962C8B-B14F-4D97-AF65-F5344CB8AC3E}">
        <p14:creationId xmlns:p14="http://schemas.microsoft.com/office/powerpoint/2010/main" val="367203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AEFB28-1A6C-B4D0-2B84-0FFFEB3FE0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graphicFrame>
        <p:nvGraphicFramePr>
          <p:cNvPr id="7" name="Diagram 6">
            <a:extLst>
              <a:ext uri="{FF2B5EF4-FFF2-40B4-BE49-F238E27FC236}">
                <a16:creationId xmlns:a16="http://schemas.microsoft.com/office/drawing/2014/main" id="{C30282D9-C8B3-AFA8-20EE-3A47DCD8441C}"/>
              </a:ext>
            </a:extLst>
          </p:cNvPr>
          <p:cNvGraphicFramePr/>
          <p:nvPr>
            <p:extLst>
              <p:ext uri="{D42A27DB-BD31-4B8C-83A1-F6EECF244321}">
                <p14:modId xmlns:p14="http://schemas.microsoft.com/office/powerpoint/2010/main" val="1420803975"/>
              </p:ext>
            </p:extLst>
          </p:nvPr>
        </p:nvGraphicFramePr>
        <p:xfrm>
          <a:off x="400050" y="342901"/>
          <a:ext cx="11391900" cy="3086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330682B8-83BB-B1B8-2ECA-C524D21FC7D7}"/>
              </a:ext>
            </a:extLst>
          </p:cNvPr>
          <p:cNvGraphicFramePr/>
          <p:nvPr>
            <p:extLst>
              <p:ext uri="{D42A27DB-BD31-4B8C-83A1-F6EECF244321}">
                <p14:modId xmlns:p14="http://schemas.microsoft.com/office/powerpoint/2010/main" val="4071848916"/>
              </p:ext>
            </p:extLst>
          </p:nvPr>
        </p:nvGraphicFramePr>
        <p:xfrm>
          <a:off x="2330824" y="3487437"/>
          <a:ext cx="7530352" cy="30860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1500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93804-C50D-3246-9ACE-479DCFE0F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D5268-A9E3-F2C4-B3C7-F9FA858EFF0B}"/>
              </a:ext>
            </a:extLst>
          </p:cNvPr>
          <p:cNvSpPr>
            <a:spLocks noGrp="1"/>
          </p:cNvSpPr>
          <p:nvPr>
            <p:ph type="title"/>
          </p:nvPr>
        </p:nvSpPr>
        <p:spPr>
          <a:xfrm>
            <a:off x="581192" y="1047191"/>
            <a:ext cx="11029616" cy="566738"/>
          </a:xfrm>
        </p:spPr>
        <p:txBody>
          <a:bodyPr wrap="square" anchor="b">
            <a:normAutofit/>
          </a:bodyPr>
          <a:lstStyle/>
          <a:p>
            <a:r>
              <a:rPr lang="en-IE" dirty="0"/>
              <a:t>Highlight: Site Selection and Planning</a:t>
            </a:r>
            <a:endParaRPr lang="en-US" sz="3200" dirty="0"/>
          </a:p>
        </p:txBody>
      </p:sp>
      <p:sp>
        <p:nvSpPr>
          <p:cNvPr id="3" name="Text Placeholder 2">
            <a:extLst>
              <a:ext uri="{FF2B5EF4-FFF2-40B4-BE49-F238E27FC236}">
                <a16:creationId xmlns:a16="http://schemas.microsoft.com/office/drawing/2014/main" id="{B41D2405-5027-8508-5B7C-07694AD5C65C}"/>
              </a:ext>
            </a:extLst>
          </p:cNvPr>
          <p:cNvSpPr>
            <a:spLocks noGrp="1"/>
          </p:cNvSpPr>
          <p:nvPr>
            <p:ph type="body" idx="1"/>
          </p:nvPr>
        </p:nvSpPr>
        <p:spPr>
          <a:xfrm>
            <a:off x="581192" y="2070098"/>
            <a:ext cx="9330251" cy="3414140"/>
          </a:xfrm>
        </p:spPr>
        <p:txBody>
          <a:bodyPr wrap="square" anchor="ctr">
            <a:noAutofit/>
          </a:bodyPr>
          <a:lstStyle/>
          <a:p>
            <a:r>
              <a:rPr lang="en-IE" sz="2000" b="1" dirty="0"/>
              <a:t>Choosing the Right Location for a Seaweed Farm</a:t>
            </a:r>
            <a:endParaRPr lang="en-IE" sz="2000" dirty="0"/>
          </a:p>
          <a:p>
            <a:pPr>
              <a:buFont typeface="Arial" panose="020B0604020202020204" pitchFamily="34" charset="0"/>
              <a:buChar char="•"/>
            </a:pPr>
            <a:r>
              <a:rPr lang="en-IE" sz="2000" b="1" dirty="0"/>
              <a:t>Environmental Considerations</a:t>
            </a:r>
            <a:r>
              <a:rPr lang="en-IE" sz="2000" dirty="0"/>
              <a:t>: Ensure minimal disruption to local ecosystems, navigation routes, and fisheries.</a:t>
            </a:r>
          </a:p>
          <a:p>
            <a:pPr>
              <a:buFont typeface="Arial" panose="020B0604020202020204" pitchFamily="34" charset="0"/>
              <a:buChar char="•"/>
            </a:pPr>
            <a:r>
              <a:rPr lang="en-IE" sz="2000" b="1" dirty="0"/>
              <a:t>Water Conditions</a:t>
            </a:r>
            <a:r>
              <a:rPr lang="en-IE" sz="2000" dirty="0"/>
              <a:t>: Select areas with optimal temperature, salinity, and current for the chosen seaweed species.</a:t>
            </a:r>
          </a:p>
          <a:p>
            <a:pPr>
              <a:buFont typeface="Arial" panose="020B0604020202020204" pitchFamily="34" charset="0"/>
              <a:buChar char="•"/>
            </a:pPr>
            <a:r>
              <a:rPr lang="en-IE" sz="2000" b="1" dirty="0"/>
              <a:t>Accessibility</a:t>
            </a:r>
            <a:r>
              <a:rPr lang="en-IE" sz="2000" dirty="0"/>
              <a:t>: Location must be accessible for farm maintenance, harvesting, and transport.</a:t>
            </a:r>
          </a:p>
          <a:p>
            <a:pPr>
              <a:buFont typeface="Arial" panose="020B0604020202020204" pitchFamily="34" charset="0"/>
              <a:buChar char="•"/>
            </a:pPr>
            <a:r>
              <a:rPr lang="en-IE" sz="2000" b="1" dirty="0"/>
              <a:t>Regulatory Compliance</a:t>
            </a:r>
            <a:r>
              <a:rPr lang="en-IE" sz="2000" dirty="0"/>
              <a:t>: Ensure compliance with maritime and environmental regulations. Check with the relevant maritime regulatory body in your county.</a:t>
            </a:r>
          </a:p>
        </p:txBody>
      </p:sp>
      <p:sp>
        <p:nvSpPr>
          <p:cNvPr id="4" name="Slide Number Placeholder 3">
            <a:extLst>
              <a:ext uri="{FF2B5EF4-FFF2-40B4-BE49-F238E27FC236}">
                <a16:creationId xmlns:a16="http://schemas.microsoft.com/office/drawing/2014/main" id="{562FC63D-42D4-3101-FF6E-26898F631113}"/>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9</a:t>
            </a:fld>
            <a:endParaRPr lang="en-GB"/>
          </a:p>
        </p:txBody>
      </p:sp>
    </p:spTree>
    <p:extLst>
      <p:ext uri="{BB962C8B-B14F-4D97-AF65-F5344CB8AC3E}">
        <p14:creationId xmlns:p14="http://schemas.microsoft.com/office/powerpoint/2010/main" val="3293992150"/>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e234c5-d36f-418b-93c1-f000f7e26a11" xsi:nil="true"/>
    <lcf76f155ced4ddcb4097134ff3c332f xmlns="0ed2f345-8b19-4e58-9d0b-c5c4ffbdf5c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1F585E-DE6D-4A59-B303-B243B261CE22}">
  <ds:schemaRefs>
    <ds:schemaRef ds:uri="http://purl.org/dc/elements/1.1/"/>
    <ds:schemaRef ds:uri="http://schemas.microsoft.com/office/2006/metadata/properties"/>
    <ds:schemaRef ds:uri="571c74b5-0933-473e-8f66-48c2004785e5"/>
    <ds:schemaRef ds:uri="7555c965-0840-4e23-ace0-7cd9e0458893"/>
    <ds:schemaRef ds:uri="93f182e5-225f-44a9-b458-cb6e0e76f5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0A8281D-53E1-4327-B90D-BC9E88B44643}"/>
</file>

<file path=customXml/itemProps3.xml><?xml version="1.0" encoding="utf-8"?>
<ds:datastoreItem xmlns:ds="http://schemas.openxmlformats.org/officeDocument/2006/customXml" ds:itemID="{1F1C75C4-043F-45B4-88BA-F9D50402A2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3422</TotalTime>
  <Words>1470</Words>
  <Application>Microsoft Macintosh PowerPoint</Application>
  <PresentationFormat>Widescreen</PresentationFormat>
  <Paragraphs>167</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Noto Sans Symbols</vt:lpstr>
      <vt:lpstr>Calibri</vt:lpstr>
      <vt:lpstr>Gill Sans</vt:lpstr>
      <vt:lpstr>Arial</vt:lpstr>
      <vt:lpstr>Dividend</vt:lpstr>
      <vt:lpstr>Seaweed Farming Case  Lecture (online)</vt:lpstr>
      <vt:lpstr>Introduction</vt:lpstr>
      <vt:lpstr>NBS Definition – EU</vt:lpstr>
      <vt:lpstr>What is seaweed farming?</vt:lpstr>
      <vt:lpstr>EU Research Projects on Seaweed Farming</vt:lpstr>
      <vt:lpstr>Why Seaweed?</vt:lpstr>
      <vt:lpstr>Climate Mitigation</vt:lpstr>
      <vt:lpstr>PowerPoint Presentation</vt:lpstr>
      <vt:lpstr>Highlight: Site Selection and Planning</vt:lpstr>
      <vt:lpstr>Highlight: Site Selection and Planning</vt:lpstr>
      <vt:lpstr>Seaweed Species for Farming</vt:lpstr>
      <vt:lpstr>Farming Techniques</vt:lpstr>
      <vt:lpstr>Funding Models for Seaweed Farming</vt:lpstr>
      <vt:lpstr>Examples</vt:lpstr>
      <vt:lpstr>Market Opportunities</vt:lpstr>
      <vt:lpstr>Challenges in Seaweed Farming</vt:lpstr>
      <vt:lpstr>Monitoring and Maintenance</vt:lpstr>
      <vt:lpstr>Long Term Sustainability</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Conor Dowling</cp:lastModifiedBy>
  <cp:revision>33</cp:revision>
  <dcterms:modified xsi:type="dcterms:W3CDTF">2025-02-10T15:57:13Z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