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32"/>
  </p:notesMasterIdLst>
  <p:sldIdLst>
    <p:sldId id="256" r:id="rId5"/>
    <p:sldId id="271" r:id="rId6"/>
    <p:sldId id="270" r:id="rId7"/>
    <p:sldId id="273" r:id="rId8"/>
    <p:sldId id="274" r:id="rId9"/>
    <p:sldId id="275" r:id="rId10"/>
    <p:sldId id="278" r:id="rId11"/>
    <p:sldId id="297" r:id="rId12"/>
    <p:sldId id="272" r:id="rId13"/>
    <p:sldId id="289" r:id="rId14"/>
    <p:sldId id="290" r:id="rId15"/>
    <p:sldId id="296" r:id="rId16"/>
    <p:sldId id="276" r:id="rId17"/>
    <p:sldId id="295" r:id="rId18"/>
    <p:sldId id="279" r:id="rId19"/>
    <p:sldId id="283" r:id="rId20"/>
    <p:sldId id="286" r:id="rId21"/>
    <p:sldId id="285" r:id="rId22"/>
    <p:sldId id="287" r:id="rId23"/>
    <p:sldId id="280" r:id="rId24"/>
    <p:sldId id="292" r:id="rId25"/>
    <p:sldId id="299" r:id="rId26"/>
    <p:sldId id="293" r:id="rId27"/>
    <p:sldId id="281" r:id="rId28"/>
    <p:sldId id="291" r:id="rId29"/>
    <p:sldId id="294" r:id="rId30"/>
    <p:sldId id="257" r:id="rId31"/>
  </p:sldIdLst>
  <p:sldSz cx="12192000" cy="6858000"/>
  <p:notesSz cx="6858000" cy="9144000"/>
  <p:embeddedFontLst>
    <p:embeddedFont>
      <p:font typeface="Gill Sans" panose="020B0604020202020204" charset="0"/>
      <p:regular r:id="rId33"/>
      <p:bold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BD7CB-EA2C-5349-A362-09812EFDD841}" v="21" dt="2025-02-06T09:35:56.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4660"/>
  </p:normalViewPr>
  <p:slideViewPr>
    <p:cSldViewPr snapToGrid="0">
      <p:cViewPr varScale="1">
        <p:scale>
          <a:sx n="72" d="100"/>
          <a:sy n="72"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Gallo" userId="S::gallom_tcd.ie#ext#@eunorg.onmicrosoft.com::cedc2b87-e28e-4e32-921a-1cdb134c90f4" providerId="AD" clId="Web-{DE8BD7CB-EA2C-5349-A362-09812EFDD841}"/>
    <pc:docChg chg="modSld">
      <pc:chgData name="Maria Gallo" userId="S::gallom_tcd.ie#ext#@eunorg.onmicrosoft.com::cedc2b87-e28e-4e32-921a-1cdb134c90f4" providerId="AD" clId="Web-{DE8BD7CB-EA2C-5349-A362-09812EFDD841}" dt="2025-02-06T09:35:56.863" v="19" actId="1076"/>
      <pc:docMkLst>
        <pc:docMk/>
      </pc:docMkLst>
      <pc:sldChg chg="modSp">
        <pc:chgData name="Maria Gallo" userId="S::gallom_tcd.ie#ext#@eunorg.onmicrosoft.com::cedc2b87-e28e-4e32-921a-1cdb134c90f4" providerId="AD" clId="Web-{DE8BD7CB-EA2C-5349-A362-09812EFDD841}" dt="2025-02-06T09:34:54.595" v="12" actId="20577"/>
        <pc:sldMkLst>
          <pc:docMk/>
          <pc:sldMk cId="0" sldId="256"/>
        </pc:sldMkLst>
        <pc:spChg chg="mod">
          <ac:chgData name="Maria Gallo" userId="S::gallom_tcd.ie#ext#@eunorg.onmicrosoft.com::cedc2b87-e28e-4e32-921a-1cdb134c90f4" providerId="AD" clId="Web-{DE8BD7CB-EA2C-5349-A362-09812EFDD841}" dt="2025-02-06T09:34:54.595" v="12" actId="20577"/>
          <ac:spMkLst>
            <pc:docMk/>
            <pc:sldMk cId="0" sldId="256"/>
            <ac:spMk id="217" creationId="{00000000-0000-0000-0000-000000000000}"/>
          </ac:spMkLst>
        </pc:spChg>
      </pc:sldChg>
      <pc:sldChg chg="modSp">
        <pc:chgData name="Maria Gallo" userId="S::gallom_tcd.ie#ext#@eunorg.onmicrosoft.com::cedc2b87-e28e-4e32-921a-1cdb134c90f4" providerId="AD" clId="Web-{DE8BD7CB-EA2C-5349-A362-09812EFDD841}" dt="2025-02-06T09:35:56.863" v="19" actId="1076"/>
        <pc:sldMkLst>
          <pc:docMk/>
          <pc:sldMk cId="3667056614" sldId="279"/>
        </pc:sldMkLst>
        <pc:spChg chg="mod">
          <ac:chgData name="Maria Gallo" userId="S::gallom_tcd.ie#ext#@eunorg.onmicrosoft.com::cedc2b87-e28e-4e32-921a-1cdb134c90f4" providerId="AD" clId="Web-{DE8BD7CB-EA2C-5349-A362-09812EFDD841}" dt="2025-02-06T09:35:56.863" v="19" actId="1076"/>
          <ac:spMkLst>
            <pc:docMk/>
            <pc:sldMk cId="3667056614" sldId="279"/>
            <ac:spMk id="4" creationId="{D367734B-77D4-134C-C649-D288D8FEE3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8849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88403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3230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2538208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64811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84265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7080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30101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18384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8648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410388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39550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2412514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1980924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1282229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174299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83110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13511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98279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03844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0419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297335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blipFill>
          <a:blip r:embed="rId2">
            <a:alphaModFix amt="50000"/>
          </a:blip>
          <a:stretch>
            <a:fillRect/>
          </a:stretch>
        </a:blipFill>
        <a:effectLst/>
      </p:bgPr>
    </p:bg>
    <p:spTree>
      <p:nvGrpSpPr>
        <p:cNvPr id="1" name="Shape 157"/>
        <p:cNvGrpSpPr/>
        <p:nvPr/>
      </p:nvGrpSpPr>
      <p:grpSpPr>
        <a:xfrm>
          <a:off x="0" y="0"/>
          <a:ext cx="0" cy="0"/>
          <a:chOff x="0" y="0"/>
          <a:chExt cx="0" cy="0"/>
        </a:xfrm>
      </p:grpSpPr>
      <p:sp>
        <p:nvSpPr>
          <p:cNvPr id="158" name="Google Shape;158;p18"/>
          <p:cNvSpPr/>
          <p:nvPr/>
        </p:nvSpPr>
        <p:spPr>
          <a:xfrm>
            <a:off x="446534" y="4930139"/>
            <a:ext cx="5664706" cy="1587003"/>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a:spLocks noGrp="1"/>
          </p:cNvSpPr>
          <p:nvPr>
            <p:ph type="title"/>
          </p:nvPr>
        </p:nvSpPr>
        <p:spPr>
          <a:xfrm>
            <a:off x="558332" y="5033696"/>
            <a:ext cx="5430988"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8"/>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61" name="Google Shape;161;p18"/>
          <p:cNvSpPr txBox="1">
            <a:spLocks noGrp="1"/>
          </p:cNvSpPr>
          <p:nvPr>
            <p:ph type="body" idx="2"/>
          </p:nvPr>
        </p:nvSpPr>
        <p:spPr>
          <a:xfrm>
            <a:off x="558333" y="5727160"/>
            <a:ext cx="5430987" cy="689515"/>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2" name="Google Shape;162;p18"/>
          <p:cNvSpPr txBox="1"/>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163" name="Google Shape;163;p18"/>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64" name="Google Shape;164;p18"/>
          <p:cNvPicPr preferRelativeResize="0"/>
          <p:nvPr/>
        </p:nvPicPr>
        <p:blipFill rotWithShape="1">
          <a:blip r:embed="rId4">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wo Content" type="twoObj">
  <p:cSld name="TWO_OBJECTS">
    <p:bg>
      <p:bgPr>
        <a:blipFill>
          <a:blip r:embed="rId2">
            <a:alphaModFix amt="50000"/>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6" name="Google Shape;26;p3"/>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7" name="Google Shape;27;p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29" name="Google Shape;29;p3"/>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0" name="Google Shape;30;p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1" name="Google Shape;31;p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mt="50000"/>
          </a:blip>
          <a:stretch>
            <a:fillRect/>
          </a:stretch>
        </a:blipFill>
        <a:effectLst/>
      </p:bgPr>
    </p:bg>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9" name="Google Shape;79;p9"/>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0" name="Google Shape;80;p9"/>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81" name="Google Shape;81;p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82" name="Google Shape;82;p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alab.eu/system/files/2020-02/d31-nbs-performance-and-impact-monitoring-report2020-02-17.pdf"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unalab.eu/system/files/2020-02/d31-nbs-performance-and-impact-monitoring-report2020-02-17.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https://www.youtube.com/embed/wQUXo-3_518?feature=oembed" TargetMode="External"/><Relationship Id="rId5" Type="http://schemas.openxmlformats.org/officeDocument/2006/relationships/image" Target="../media/image19.jpeg"/><Relationship Id="rId4" Type="http://schemas.openxmlformats.org/officeDocument/2006/relationships/hyperlink" Target="https://www.youtube.com/watch?v=wQUXo-3_518&amp;t=15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scitotenv.2021.146237"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onnectingnature.eu/nature-based-solutions-explained"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op.europa.eu/en/publication-detail/-/publication/d7d496b5-ad4e-11eb-9767-01aa75ed71a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portals.iucn.org/library/sites/library/files/documents/2016-036.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T-ZH71t1Fw4?feature=oembed" TargetMode="External"/><Relationship Id="rId6" Type="http://schemas.openxmlformats.org/officeDocument/2006/relationships/hyperlink" Target="https://www.youtube.com/watch?v=T-ZH71t1Fw4" TargetMode="External"/><Relationship Id="rId5" Type="http://schemas.openxmlformats.org/officeDocument/2006/relationships/image" Target="../media/image23.jpeg"/><Relationship Id="rId4" Type="http://schemas.openxmlformats.org/officeDocument/2006/relationships/hyperlink" Target="https://portals.iucn.org/library/sites/library/files/documents/2016-036.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portals.iucn.org/library/sites/library/files/documents/2016-036.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sciencedirect.com/science/article/abs/pii/S001393511731608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science/article/abs/pii/S0013935117316080"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TGuyMakgeVw?feature=oembed" TargetMode="External"/><Relationship Id="rId5" Type="http://schemas.openxmlformats.org/officeDocument/2006/relationships/image" Target="../media/image17.jpeg"/><Relationship Id="rId4" Type="http://schemas.openxmlformats.org/officeDocument/2006/relationships/hyperlink" Target="https://www.youtube.com/watch?v=TGuyMakgeV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s.iucn.org/library/sites/library/files/documents/2016-036.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connectingnature.eu/nature-based-solutions-explained"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networknature.eu/sites/default/files/uploads/nn-brochureonline.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unalab.eu/system/files/2020-02/d31-nbs-performance-and-impact-monitoring-report2020-02-17.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2271400"/>
            <a:ext cx="11149192" cy="17718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a:t>Introduction to NBS: </a:t>
            </a:r>
            <a:br>
              <a:rPr lang="en-IE" sz="4155" b="1" dirty="0"/>
            </a:br>
            <a:r>
              <a:rPr lang="en-IE" sz="4155" b="1" dirty="0"/>
              <a:t>Nature’s Benefits and Ecosystem Services</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GB" b="1" dirty="0"/>
              <a:t>Lecture (online)</a:t>
            </a:r>
            <a:endParaRPr b="1" dirty="0"/>
          </a:p>
        </p:txBody>
      </p:sp>
      <p:sp>
        <p:nvSpPr>
          <p:cNvPr id="216" name="Google Shape;216;p23"/>
          <p:cNvSpPr/>
          <p:nvPr/>
        </p:nvSpPr>
        <p:spPr>
          <a:xfrm>
            <a:off x="4071605" y="435271"/>
            <a:ext cx="897622" cy="88537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7" name="Google Shape;217;p23"/>
          <p:cNvSpPr txBox="1">
            <a:spLocks noGrp="1"/>
          </p:cNvSpPr>
          <p:nvPr>
            <p:ph type="body" idx="2"/>
          </p:nvPr>
        </p:nvSpPr>
        <p:spPr>
          <a:xfrm>
            <a:off x="647480" y="4845828"/>
            <a:ext cx="6569245" cy="338948"/>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dirty="0"/>
              <a:t>Credit: Trinity Business School – Centre for Social Innovation – Trinity College Dublin </a:t>
            </a:r>
          </a:p>
          <a:p>
            <a:pPr marL="0" lvl="0" indent="0" algn="l" rtl="0">
              <a:lnSpc>
                <a:spcPct val="150000"/>
              </a:lnSpc>
              <a:spcBef>
                <a:spcPts val="0"/>
              </a:spcBef>
              <a:spcAft>
                <a:spcPts val="0"/>
              </a:spcAft>
              <a:buSzPts val="1656"/>
              <a:buNone/>
            </a:pPr>
            <a:r>
              <a:rPr lang="en-GB" i="1" dirty="0"/>
              <a:t>Content created in 2024</a:t>
            </a:r>
            <a:endParaRPr i="1" dirty="0"/>
          </a:p>
        </p:txBody>
      </p:sp>
      <p:sp>
        <p:nvSpPr>
          <p:cNvPr id="220" name="Google Shape;220;p23"/>
          <p:cNvSpPr/>
          <p:nvPr/>
        </p:nvSpPr>
        <p:spPr>
          <a:xfrm>
            <a:off x="7366123" y="435271"/>
            <a:ext cx="305462"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1" name="Google Shape;221;p23"/>
          <p:cNvSpPr/>
          <p:nvPr/>
        </p:nvSpPr>
        <p:spPr>
          <a:xfrm>
            <a:off x="11988801" y="435271"/>
            <a:ext cx="203199"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58332" y="5106267"/>
            <a:ext cx="5430988"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Classification</a:t>
            </a:r>
            <a:endParaRPr sz="3020" b="1" dirty="0"/>
          </a:p>
        </p:txBody>
      </p:sp>
      <p:sp>
        <p:nvSpPr>
          <p:cNvPr id="4" name="Text Placeholder 3">
            <a:extLst>
              <a:ext uri="{FF2B5EF4-FFF2-40B4-BE49-F238E27FC236}">
                <a16:creationId xmlns:a16="http://schemas.microsoft.com/office/drawing/2014/main" id="{D367734B-77D4-134C-C649-D288D8FEE3CE}"/>
              </a:ext>
            </a:extLst>
          </p:cNvPr>
          <p:cNvSpPr>
            <a:spLocks noGrp="1"/>
          </p:cNvSpPr>
          <p:nvPr>
            <p:ph type="body" idx="2"/>
          </p:nvPr>
        </p:nvSpPr>
        <p:spPr/>
        <p:txBody>
          <a:bodyPr>
            <a:noAutofit/>
          </a:bodyPr>
          <a:lstStyle/>
          <a:p>
            <a:r>
              <a:rPr lang="en-IE" sz="1200" dirty="0" err="1">
                <a:solidFill>
                  <a:schemeClr val="bg1"/>
                </a:solidFill>
                <a:hlinkClick r:id="rId3">
                  <a:extLst>
                    <a:ext uri="{A12FA001-AC4F-418D-AE19-62706E023703}">
                      <ahyp:hlinkClr xmlns:ahyp="http://schemas.microsoft.com/office/drawing/2018/hyperlinkcolor" val="tx"/>
                    </a:ext>
                  </a:extLst>
                </a:hlinkClick>
              </a:rPr>
              <a:t>UniLab</a:t>
            </a:r>
            <a:r>
              <a:rPr lang="en-IE" sz="1200" dirty="0">
                <a:solidFill>
                  <a:schemeClr val="bg1"/>
                </a:solidFill>
                <a:hlinkClick r:id="rId3">
                  <a:extLst>
                    <a:ext uri="{A12FA001-AC4F-418D-AE19-62706E023703}">
                      <ahyp:hlinkClr xmlns:ahyp="http://schemas.microsoft.com/office/drawing/2018/hyperlinkcolor" val="tx"/>
                    </a:ext>
                  </a:extLst>
                </a:hlinkClick>
              </a:rPr>
              <a:t> – Urban Nature Labs  </a:t>
            </a:r>
            <a:r>
              <a:rPr lang="en-IE" sz="1200" dirty="0"/>
              <a:t>adapted from</a:t>
            </a:r>
            <a:r>
              <a:rPr lang="nb-NO" sz="1200" dirty="0"/>
              <a:t> Eggermont et al., 2015 (p.12)</a:t>
            </a:r>
            <a:endParaRPr lang="en-IE" sz="1200" dirty="0">
              <a:solidFill>
                <a:schemeClr val="bg1"/>
              </a:solidFill>
            </a:endParaRPr>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10" name="Picture 9" descr="A diagram of different types of engineering&#10;&#10;Description automatically generated">
            <a:extLst>
              <a:ext uri="{FF2B5EF4-FFF2-40B4-BE49-F238E27FC236}">
                <a16:creationId xmlns:a16="http://schemas.microsoft.com/office/drawing/2014/main" id="{8C0A481E-C91B-0EFD-8B13-680E2F07D27A}"/>
              </a:ext>
            </a:extLst>
          </p:cNvPr>
          <p:cNvPicPr>
            <a:picLocks noChangeAspect="1"/>
          </p:cNvPicPr>
          <p:nvPr/>
        </p:nvPicPr>
        <p:blipFill>
          <a:blip r:embed="rId4"/>
          <a:stretch>
            <a:fillRect/>
          </a:stretch>
        </p:blipFill>
        <p:spPr>
          <a:xfrm>
            <a:off x="43105" y="1311087"/>
            <a:ext cx="6513610" cy="3389062"/>
          </a:xfrm>
          <a:prstGeom prst="rect">
            <a:avLst/>
          </a:prstGeom>
        </p:spPr>
      </p:pic>
      <p:sp>
        <p:nvSpPr>
          <p:cNvPr id="14" name="Rectangle 13">
            <a:extLst>
              <a:ext uri="{FF2B5EF4-FFF2-40B4-BE49-F238E27FC236}">
                <a16:creationId xmlns:a16="http://schemas.microsoft.com/office/drawing/2014/main" id="{B0B1A9D4-2436-CBF2-0807-92D69F8888BB}"/>
              </a:ext>
            </a:extLst>
          </p:cNvPr>
          <p:cNvSpPr/>
          <p:nvPr/>
        </p:nvSpPr>
        <p:spPr>
          <a:xfrm>
            <a:off x="6574971" y="1775791"/>
            <a:ext cx="5259884" cy="443292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TextBox 15">
            <a:extLst>
              <a:ext uri="{FF2B5EF4-FFF2-40B4-BE49-F238E27FC236}">
                <a16:creationId xmlns:a16="http://schemas.microsoft.com/office/drawing/2014/main" id="{3F783B3F-9A4A-E12A-D466-22F17F01E1BE}"/>
              </a:ext>
            </a:extLst>
          </p:cNvPr>
          <p:cNvSpPr txBox="1"/>
          <p:nvPr/>
        </p:nvSpPr>
        <p:spPr>
          <a:xfrm>
            <a:off x="6773720" y="2176840"/>
            <a:ext cx="4677622" cy="4031873"/>
          </a:xfrm>
          <a:prstGeom prst="rect">
            <a:avLst/>
          </a:prstGeom>
          <a:noFill/>
        </p:spPr>
        <p:txBody>
          <a:bodyPr wrap="square" rtlCol="0">
            <a:spAutoFit/>
          </a:bodyPr>
          <a:lstStyle/>
          <a:p>
            <a:r>
              <a:rPr lang="en-IE" sz="2400" b="1" dirty="0"/>
              <a:t>TYPE 2 - Sustainable management protocols </a:t>
            </a:r>
          </a:p>
          <a:p>
            <a:r>
              <a:rPr lang="en-IE" sz="2400" b="1" i="1" dirty="0"/>
              <a:t>(some examples) </a:t>
            </a:r>
          </a:p>
          <a:p>
            <a:pPr marL="342900" indent="-342900">
              <a:buFont typeface="Arial" panose="020B0604020202020204" pitchFamily="34" charset="0"/>
              <a:buChar char="•"/>
            </a:pPr>
            <a:r>
              <a:rPr lang="en-IE" sz="2400" dirty="0"/>
              <a:t>Pest/weed management </a:t>
            </a:r>
          </a:p>
          <a:p>
            <a:pPr marL="285750" indent="-285750">
              <a:buFont typeface="Arial" panose="020B0604020202020204" pitchFamily="34" charset="0"/>
              <a:buChar char="•"/>
            </a:pPr>
            <a:r>
              <a:rPr lang="en-IE" sz="2400" dirty="0"/>
              <a:t>Habitats/shelters to support biodiversity (e.g., insect hotels)</a:t>
            </a:r>
          </a:p>
          <a:p>
            <a:pPr marL="285750" indent="-285750">
              <a:buFont typeface="Arial" panose="020B0604020202020204" pitchFamily="34" charset="0"/>
              <a:buChar char="•"/>
            </a:pPr>
            <a:r>
              <a:rPr lang="en-IE" sz="2400" dirty="0"/>
              <a:t>Sustainable fertiliser use</a:t>
            </a:r>
          </a:p>
          <a:p>
            <a:pPr algn="ctr"/>
            <a:endParaRPr lang="en-IE" sz="2400" b="1" i="1" dirty="0"/>
          </a:p>
          <a:p>
            <a:pPr algn="ctr"/>
            <a:r>
              <a:rPr lang="en-IE" sz="2400" b="1" i="1" dirty="0">
                <a:solidFill>
                  <a:schemeClr val="accent1"/>
                </a:solidFill>
              </a:rPr>
              <a:t>“IMPROVE”</a:t>
            </a:r>
          </a:p>
          <a:p>
            <a:endParaRPr lang="en-IE" sz="2400" dirty="0"/>
          </a:p>
          <a:p>
            <a:pPr marL="285750" indent="-285750">
              <a:buFont typeface="Arial" panose="020B0604020202020204" pitchFamily="34" charset="0"/>
              <a:buChar char="•"/>
            </a:pPr>
            <a:endParaRPr lang="en-IE" sz="1600" dirty="0"/>
          </a:p>
        </p:txBody>
      </p:sp>
      <p:sp>
        <p:nvSpPr>
          <p:cNvPr id="21" name="Rectangle 20">
            <a:extLst>
              <a:ext uri="{FF2B5EF4-FFF2-40B4-BE49-F238E27FC236}">
                <a16:creationId xmlns:a16="http://schemas.microsoft.com/office/drawing/2014/main" id="{2F6649DA-8459-8278-5BE9-22518A7D3ABD}"/>
              </a:ext>
            </a:extLst>
          </p:cNvPr>
          <p:cNvSpPr/>
          <p:nvPr/>
        </p:nvSpPr>
        <p:spPr>
          <a:xfrm>
            <a:off x="1944914" y="0"/>
            <a:ext cx="45719" cy="45719"/>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Arrow: Curved Right 1">
            <a:extLst>
              <a:ext uri="{FF2B5EF4-FFF2-40B4-BE49-F238E27FC236}">
                <a16:creationId xmlns:a16="http://schemas.microsoft.com/office/drawing/2014/main" id="{2AB2F296-AFB3-5795-6BA4-0B34CD184D53}"/>
              </a:ext>
            </a:extLst>
          </p:cNvPr>
          <p:cNvSpPr/>
          <p:nvPr/>
        </p:nvSpPr>
        <p:spPr>
          <a:xfrm rot="15591266" flipH="1">
            <a:off x="4768286" y="-500260"/>
            <a:ext cx="996652" cy="408896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51186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58332" y="5106267"/>
            <a:ext cx="5430988"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Classification</a:t>
            </a:r>
            <a:endParaRPr sz="3020" b="1" dirty="0"/>
          </a:p>
        </p:txBody>
      </p:sp>
      <p:sp>
        <p:nvSpPr>
          <p:cNvPr id="4" name="Text Placeholder 3">
            <a:extLst>
              <a:ext uri="{FF2B5EF4-FFF2-40B4-BE49-F238E27FC236}">
                <a16:creationId xmlns:a16="http://schemas.microsoft.com/office/drawing/2014/main" id="{D367734B-77D4-134C-C649-D288D8FEE3CE}"/>
              </a:ext>
            </a:extLst>
          </p:cNvPr>
          <p:cNvSpPr>
            <a:spLocks noGrp="1"/>
          </p:cNvSpPr>
          <p:nvPr>
            <p:ph type="body" idx="2"/>
          </p:nvPr>
        </p:nvSpPr>
        <p:spPr/>
        <p:txBody>
          <a:bodyPr>
            <a:noAutofit/>
          </a:bodyPr>
          <a:lstStyle/>
          <a:p>
            <a:r>
              <a:rPr lang="en-IE" sz="1200" dirty="0" err="1">
                <a:solidFill>
                  <a:schemeClr val="bg1"/>
                </a:solidFill>
                <a:hlinkClick r:id="rId3">
                  <a:extLst>
                    <a:ext uri="{A12FA001-AC4F-418D-AE19-62706E023703}">
                      <ahyp:hlinkClr xmlns:ahyp="http://schemas.microsoft.com/office/drawing/2018/hyperlinkcolor" val="tx"/>
                    </a:ext>
                  </a:extLst>
                </a:hlinkClick>
              </a:rPr>
              <a:t>UniLab</a:t>
            </a:r>
            <a:r>
              <a:rPr lang="en-IE" sz="1200" dirty="0">
                <a:solidFill>
                  <a:schemeClr val="bg1"/>
                </a:solidFill>
                <a:hlinkClick r:id="rId3">
                  <a:extLst>
                    <a:ext uri="{A12FA001-AC4F-418D-AE19-62706E023703}">
                      <ahyp:hlinkClr xmlns:ahyp="http://schemas.microsoft.com/office/drawing/2018/hyperlinkcolor" val="tx"/>
                    </a:ext>
                  </a:extLst>
                </a:hlinkClick>
              </a:rPr>
              <a:t> – Urban Nature Labs  </a:t>
            </a:r>
            <a:r>
              <a:rPr lang="en-IE" sz="1200" dirty="0"/>
              <a:t>adapted from</a:t>
            </a:r>
            <a:r>
              <a:rPr lang="nb-NO" sz="1200" dirty="0"/>
              <a:t> Eggermont et al., 2015 (p.12)</a:t>
            </a:r>
            <a:endParaRPr lang="en-IE" sz="1200" dirty="0">
              <a:solidFill>
                <a:schemeClr val="bg1"/>
              </a:solidFill>
            </a:endParaRPr>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11</a:t>
            </a:fld>
            <a:endParaRPr/>
          </a:p>
        </p:txBody>
      </p:sp>
      <p:pic>
        <p:nvPicPr>
          <p:cNvPr id="10" name="Picture 9" descr="A diagram of different types of engineering&#10;&#10;Description automatically generated">
            <a:extLst>
              <a:ext uri="{FF2B5EF4-FFF2-40B4-BE49-F238E27FC236}">
                <a16:creationId xmlns:a16="http://schemas.microsoft.com/office/drawing/2014/main" id="{8C0A481E-C91B-0EFD-8B13-680E2F07D27A}"/>
              </a:ext>
            </a:extLst>
          </p:cNvPr>
          <p:cNvPicPr>
            <a:picLocks noChangeAspect="1"/>
          </p:cNvPicPr>
          <p:nvPr/>
        </p:nvPicPr>
        <p:blipFill>
          <a:blip r:embed="rId4"/>
          <a:stretch>
            <a:fillRect/>
          </a:stretch>
        </p:blipFill>
        <p:spPr>
          <a:xfrm>
            <a:off x="43105" y="1311087"/>
            <a:ext cx="6513610" cy="3389062"/>
          </a:xfrm>
          <a:prstGeom prst="rect">
            <a:avLst/>
          </a:prstGeom>
        </p:spPr>
      </p:pic>
      <p:sp>
        <p:nvSpPr>
          <p:cNvPr id="20" name="Rectangle 19">
            <a:extLst>
              <a:ext uri="{FF2B5EF4-FFF2-40B4-BE49-F238E27FC236}">
                <a16:creationId xmlns:a16="http://schemas.microsoft.com/office/drawing/2014/main" id="{6A52A0A0-A92E-3EE2-BC75-3FA1FD9D73AE}"/>
              </a:ext>
            </a:extLst>
          </p:cNvPr>
          <p:cNvSpPr/>
          <p:nvPr/>
        </p:nvSpPr>
        <p:spPr>
          <a:xfrm>
            <a:off x="6650399" y="1311087"/>
            <a:ext cx="5259884" cy="4897626"/>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Rectangle 20">
            <a:extLst>
              <a:ext uri="{FF2B5EF4-FFF2-40B4-BE49-F238E27FC236}">
                <a16:creationId xmlns:a16="http://schemas.microsoft.com/office/drawing/2014/main" id="{2F6649DA-8459-8278-5BE9-22518A7D3ABD}"/>
              </a:ext>
            </a:extLst>
          </p:cNvPr>
          <p:cNvSpPr/>
          <p:nvPr/>
        </p:nvSpPr>
        <p:spPr>
          <a:xfrm>
            <a:off x="1944914" y="0"/>
            <a:ext cx="45719" cy="45719"/>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DE89C6EE-6CE9-9637-C6E3-7B19A0A180F5}"/>
              </a:ext>
            </a:extLst>
          </p:cNvPr>
          <p:cNvSpPr txBox="1"/>
          <p:nvPr/>
        </p:nvSpPr>
        <p:spPr>
          <a:xfrm>
            <a:off x="6725827" y="1370683"/>
            <a:ext cx="5109028" cy="4893647"/>
          </a:xfrm>
          <a:prstGeom prst="rect">
            <a:avLst/>
          </a:prstGeom>
          <a:noFill/>
        </p:spPr>
        <p:txBody>
          <a:bodyPr wrap="square" rtlCol="0">
            <a:spAutoFit/>
          </a:bodyPr>
          <a:lstStyle/>
          <a:p>
            <a:r>
              <a:rPr lang="en-IE" sz="2400" b="1" dirty="0"/>
              <a:t>TYPE 3 – Highly intensive ecosystem management</a:t>
            </a:r>
          </a:p>
          <a:p>
            <a:r>
              <a:rPr lang="en-IE" sz="2400" b="1" i="1" dirty="0"/>
              <a:t>(some examples)  </a:t>
            </a:r>
          </a:p>
          <a:p>
            <a:pPr marL="342900" indent="-342900">
              <a:buFont typeface="Arial" panose="020B0604020202020204" pitchFamily="34" charset="0"/>
              <a:buChar char="•"/>
            </a:pPr>
            <a:r>
              <a:rPr lang="en-IE" sz="2400" dirty="0"/>
              <a:t>Green spaces (e.g. Botanical garden) </a:t>
            </a:r>
          </a:p>
          <a:p>
            <a:pPr marL="285750" indent="-285750">
              <a:buFont typeface="Arial" panose="020B0604020202020204" pitchFamily="34" charset="0"/>
              <a:buChar char="•"/>
            </a:pPr>
            <a:r>
              <a:rPr lang="en-IE" sz="2400" dirty="0"/>
              <a:t>Trees and shrubs (e.g. orchard)</a:t>
            </a:r>
          </a:p>
          <a:p>
            <a:pPr marL="285750" indent="-285750">
              <a:buFont typeface="Arial" panose="020B0604020202020204" pitchFamily="34" charset="0"/>
              <a:buChar char="•"/>
            </a:pPr>
            <a:r>
              <a:rPr lang="en-IE" sz="2400" dirty="0"/>
              <a:t>Soil conservation (e.g. slope revegetation)</a:t>
            </a:r>
          </a:p>
          <a:p>
            <a:pPr marL="285750" indent="-285750">
              <a:buFont typeface="Arial" panose="020B0604020202020204" pitchFamily="34" charset="0"/>
              <a:buChar char="•"/>
            </a:pPr>
            <a:r>
              <a:rPr lang="en-IE" sz="2400" dirty="0"/>
              <a:t>Blue-green space (e.g. dune structures)</a:t>
            </a:r>
          </a:p>
          <a:p>
            <a:pPr marL="285750" indent="-285750">
              <a:buFont typeface="Arial" panose="020B0604020202020204" pitchFamily="34" charset="0"/>
              <a:buChar char="•"/>
            </a:pPr>
            <a:r>
              <a:rPr lang="en-IE" sz="2400" dirty="0"/>
              <a:t>Green build environment (e.g. green roof)</a:t>
            </a:r>
          </a:p>
          <a:p>
            <a:pPr algn="ctr"/>
            <a:r>
              <a:rPr lang="en-IE" sz="2400" b="1" dirty="0">
                <a:solidFill>
                  <a:schemeClr val="bg1"/>
                </a:solidFill>
              </a:rPr>
              <a:t>“CREATE”</a:t>
            </a:r>
            <a:endParaRPr lang="en-IE" sz="1800" b="1" dirty="0">
              <a:solidFill>
                <a:schemeClr val="bg1"/>
              </a:solidFill>
            </a:endParaRPr>
          </a:p>
        </p:txBody>
      </p:sp>
      <p:sp>
        <p:nvSpPr>
          <p:cNvPr id="5" name="Arrow: Curved Right 4">
            <a:extLst>
              <a:ext uri="{FF2B5EF4-FFF2-40B4-BE49-F238E27FC236}">
                <a16:creationId xmlns:a16="http://schemas.microsoft.com/office/drawing/2014/main" id="{99ECEF01-D830-EDA5-FED2-7574C0655C9B}"/>
              </a:ext>
            </a:extLst>
          </p:cNvPr>
          <p:cNvSpPr/>
          <p:nvPr/>
        </p:nvSpPr>
        <p:spPr>
          <a:xfrm rot="15591266" flipH="1">
            <a:off x="5681226" y="-696597"/>
            <a:ext cx="1030963" cy="345685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85831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Types of NBS - Examples</a:t>
            </a:r>
            <a:br>
              <a:rPr lang="en-GB" b="1" dirty="0"/>
            </a:br>
            <a:r>
              <a:rPr lang="en-GB" sz="1600" b="1" dirty="0"/>
              <a:t>(video 2 min)</a:t>
            </a:r>
            <a:endParaRPr b="1" dirty="0"/>
          </a:p>
        </p:txBody>
      </p:sp>
      <p:sp>
        <p:nvSpPr>
          <p:cNvPr id="11" name="Text Placeholder 10">
            <a:extLst>
              <a:ext uri="{FF2B5EF4-FFF2-40B4-BE49-F238E27FC236}">
                <a16:creationId xmlns:a16="http://schemas.microsoft.com/office/drawing/2014/main" id="{61DC6A1E-2AF4-CF08-A878-BA1BBDB77E46}"/>
              </a:ext>
            </a:extLst>
          </p:cNvPr>
          <p:cNvSpPr>
            <a:spLocks noGrp="1"/>
          </p:cNvSpPr>
          <p:nvPr>
            <p:ph type="body" idx="3"/>
          </p:nvPr>
        </p:nvSpPr>
        <p:spPr>
          <a:xfrm>
            <a:off x="6415889" y="2710944"/>
            <a:ext cx="5087073" cy="3180946"/>
          </a:xfrm>
        </p:spPr>
        <p:txBody>
          <a:bodyPr/>
          <a:lstStyle/>
          <a:p>
            <a:r>
              <a:rPr lang="en-IE" sz="2400" b="1" dirty="0"/>
              <a:t>NBS can be found in: </a:t>
            </a:r>
          </a:p>
          <a:p>
            <a:pPr marL="685800" indent="-457200">
              <a:buFont typeface="+mj-lt"/>
              <a:buAutoNum type="arabicPeriod"/>
            </a:pPr>
            <a:r>
              <a:rPr lang="en-IE" sz="2400" dirty="0"/>
              <a:t>Urban</a:t>
            </a:r>
          </a:p>
          <a:p>
            <a:pPr marL="685800" indent="-457200">
              <a:buFont typeface="+mj-lt"/>
              <a:buAutoNum type="arabicPeriod"/>
            </a:pPr>
            <a:r>
              <a:rPr lang="en-IE" sz="2400" dirty="0"/>
              <a:t>Rural</a:t>
            </a:r>
          </a:p>
          <a:p>
            <a:pPr marL="685800" indent="-457200">
              <a:buFont typeface="+mj-lt"/>
              <a:buAutoNum type="arabicPeriod"/>
            </a:pPr>
            <a:r>
              <a:rPr lang="en-IE" sz="2400" dirty="0"/>
              <a:t>Coastal </a:t>
            </a:r>
          </a:p>
          <a:p>
            <a:pPr marL="228600" indent="0"/>
            <a:r>
              <a:rPr lang="en-IE" sz="2400" dirty="0"/>
              <a:t>communities</a:t>
            </a:r>
          </a:p>
          <a:p>
            <a:pPr marL="228600" indent="0"/>
            <a:endParaRPr lang="en-IE" sz="2400" dirty="0"/>
          </a:p>
          <a:p>
            <a:endParaRPr lang="en-IE" dirty="0"/>
          </a:p>
        </p:txBody>
      </p:sp>
      <p:sp>
        <p:nvSpPr>
          <p:cNvPr id="12" name="Text Placeholder 11">
            <a:extLst>
              <a:ext uri="{FF2B5EF4-FFF2-40B4-BE49-F238E27FC236}">
                <a16:creationId xmlns:a16="http://schemas.microsoft.com/office/drawing/2014/main" id="{04C6902D-B343-C8AE-A9C6-3FE6A8669542}"/>
              </a:ext>
            </a:extLst>
          </p:cNvPr>
          <p:cNvSpPr>
            <a:spLocks noGrp="1"/>
          </p:cNvSpPr>
          <p:nvPr>
            <p:ph type="body" idx="4"/>
          </p:nvPr>
        </p:nvSpPr>
        <p:spPr>
          <a:xfrm>
            <a:off x="383013" y="5363700"/>
            <a:ext cx="5393100" cy="553374"/>
          </a:xfrm>
        </p:spPr>
        <p:txBody>
          <a:bodyPr>
            <a:normAutofit lnSpcReduction="10000"/>
          </a:bodyPr>
          <a:lstStyle/>
          <a:p>
            <a:r>
              <a:rPr lang="en-IE" dirty="0">
                <a:hlinkClick r:id="rId4"/>
              </a:rPr>
              <a:t>Reference: </a:t>
            </a:r>
            <a:r>
              <a:rPr lang="en-IE" dirty="0" err="1">
                <a:hlinkClick r:id="rId4"/>
              </a:rPr>
              <a:t>NetworkNature</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pic>
        <p:nvPicPr>
          <p:cNvPr id="4" name="Online Media 3" title="What Types of NbS Are There?">
            <a:hlinkClick r:id="" action="ppaction://media"/>
            <a:extLst>
              <a:ext uri="{FF2B5EF4-FFF2-40B4-BE49-F238E27FC236}">
                <a16:creationId xmlns:a16="http://schemas.microsoft.com/office/drawing/2014/main" id="{A93E3E3C-D71A-93F3-4A71-538851E49354}"/>
              </a:ext>
            </a:extLst>
          </p:cNvPr>
          <p:cNvPicPr>
            <a:picLocks noRot="1" noChangeAspect="1"/>
          </p:cNvPicPr>
          <p:nvPr>
            <a:videoFile r:link="rId1"/>
          </p:nvPr>
        </p:nvPicPr>
        <p:blipFill>
          <a:blip r:embed="rId5"/>
          <a:stretch>
            <a:fillRect/>
          </a:stretch>
        </p:blipFill>
        <p:spPr>
          <a:xfrm>
            <a:off x="383013" y="2017290"/>
            <a:ext cx="5393100" cy="3047109"/>
          </a:xfrm>
          <a:prstGeom prst="rect">
            <a:avLst/>
          </a:prstGeom>
        </p:spPr>
      </p:pic>
    </p:spTree>
    <p:extLst>
      <p:ext uri="{BB962C8B-B14F-4D97-AF65-F5344CB8AC3E}">
        <p14:creationId xmlns:p14="http://schemas.microsoft.com/office/powerpoint/2010/main" val="2404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1" y="518618"/>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Examples – A Hierarchical Classification</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 name="Text Placeholder 11">
            <a:extLst>
              <a:ext uri="{FF2B5EF4-FFF2-40B4-BE49-F238E27FC236}">
                <a16:creationId xmlns:a16="http://schemas.microsoft.com/office/drawing/2014/main" id="{DD41BF48-D681-D570-EA1F-AC951AFF0B4A}"/>
              </a:ext>
            </a:extLst>
          </p:cNvPr>
          <p:cNvSpPr txBox="1">
            <a:spLocks/>
          </p:cNvSpPr>
          <p:nvPr/>
        </p:nvSpPr>
        <p:spPr>
          <a:xfrm>
            <a:off x="8201796" y="6296849"/>
            <a:ext cx="5393100" cy="55337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dirty="0">
                <a:hlinkClick r:id="rId3"/>
              </a:rPr>
              <a:t>Reference: Castellar et al 2021 </a:t>
            </a:r>
            <a:r>
              <a:rPr lang="en-IE" dirty="0"/>
              <a:t> </a:t>
            </a:r>
          </a:p>
        </p:txBody>
      </p:sp>
      <p:pic>
        <p:nvPicPr>
          <p:cNvPr id="7" name="Picture 6" descr="A diagram of a company's work flow&#10;&#10;Description automatically generated">
            <a:extLst>
              <a:ext uri="{FF2B5EF4-FFF2-40B4-BE49-F238E27FC236}">
                <a16:creationId xmlns:a16="http://schemas.microsoft.com/office/drawing/2014/main" id="{838D16D7-1922-B07E-FB34-AEF95D823A03}"/>
              </a:ext>
            </a:extLst>
          </p:cNvPr>
          <p:cNvPicPr>
            <a:picLocks noChangeAspect="1"/>
          </p:cNvPicPr>
          <p:nvPr/>
        </p:nvPicPr>
        <p:blipFill>
          <a:blip r:embed="rId4"/>
          <a:stretch>
            <a:fillRect/>
          </a:stretch>
        </p:blipFill>
        <p:spPr>
          <a:xfrm>
            <a:off x="1749287" y="1271079"/>
            <a:ext cx="8809012" cy="4957069"/>
          </a:xfrm>
          <a:prstGeom prst="rect">
            <a:avLst/>
          </a:prstGeom>
        </p:spPr>
      </p:pic>
    </p:spTree>
    <p:extLst>
      <p:ext uri="{BB962C8B-B14F-4D97-AF65-F5344CB8AC3E}">
        <p14:creationId xmlns:p14="http://schemas.microsoft.com/office/powerpoint/2010/main" val="177911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Exploring NBS – Revisited </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828804"/>
            <a:ext cx="11029615" cy="3678303"/>
          </a:xfrm>
        </p:spPr>
        <p:txBody>
          <a:bodyPr>
            <a:normAutofit fontScale="92500" lnSpcReduction="20000"/>
          </a:bodyPr>
          <a:lstStyle/>
          <a:p>
            <a:r>
              <a:rPr lang="en-IE" sz="2400" i="1" dirty="0"/>
              <a:t>What comes to mind when hearing 'Nature-Based Solutions’?</a:t>
            </a:r>
          </a:p>
          <a:p>
            <a:endParaRPr lang="en-IE" sz="2800" dirty="0"/>
          </a:p>
          <a:p>
            <a:pPr marL="123444" indent="0" algn="r">
              <a:buNone/>
            </a:pPr>
            <a:r>
              <a:rPr lang="en-IE" sz="4400" i="1" dirty="0"/>
              <a:t>Is NBS what you thought? </a:t>
            </a:r>
          </a:p>
          <a:p>
            <a:pPr marL="123444" indent="0" algn="r">
              <a:buNone/>
            </a:pPr>
            <a:r>
              <a:rPr lang="en-IE" sz="4400" i="1" dirty="0"/>
              <a:t>What is different? The same?</a:t>
            </a:r>
          </a:p>
          <a:p>
            <a:pPr marL="123444" indent="0" algn="r">
              <a:buNone/>
            </a:pPr>
            <a:r>
              <a:rPr lang="en-IE" sz="3000" i="1" dirty="0"/>
              <a:t>Discuss in the group or respond in group chat</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11786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5 Principles</a:t>
            </a:r>
            <a:endParaRPr sz="3020" b="1" dirty="0"/>
          </a:p>
        </p:txBody>
      </p:sp>
      <p:sp>
        <p:nvSpPr>
          <p:cNvPr id="2" name="Text Placeholder 1">
            <a:extLst>
              <a:ext uri="{FF2B5EF4-FFF2-40B4-BE49-F238E27FC236}">
                <a16:creationId xmlns:a16="http://schemas.microsoft.com/office/drawing/2014/main" id="{E0B5983C-6DD3-6917-249E-0F14D65C0A61}"/>
              </a:ext>
            </a:extLst>
          </p:cNvPr>
          <p:cNvSpPr>
            <a:spLocks noGrp="1"/>
          </p:cNvSpPr>
          <p:nvPr>
            <p:ph type="body" idx="1"/>
          </p:nvPr>
        </p:nvSpPr>
        <p:spPr/>
        <p:txBody>
          <a:bodyPr>
            <a:normAutofit/>
          </a:bodyPr>
          <a:lstStyle/>
          <a:p>
            <a:pPr marL="568960" indent="-457200" algn="l">
              <a:buFont typeface="+mj-lt"/>
              <a:buAutoNum type="arabicPeriod"/>
            </a:pPr>
            <a:r>
              <a:rPr lang="en-IE" sz="2800" b="0" i="0" dirty="0">
                <a:solidFill>
                  <a:srgbClr val="4F4E4D"/>
                </a:solidFill>
                <a:effectLst/>
                <a:latin typeface="Open Sans" panose="020B0606030504020204" pitchFamily="34" charset="0"/>
              </a:rPr>
              <a:t>Does it use nature/natural processes?</a:t>
            </a:r>
          </a:p>
          <a:p>
            <a:pPr marL="568960" indent="-457200" algn="l">
              <a:buFont typeface="+mj-lt"/>
              <a:buAutoNum type="arabicPeriod"/>
            </a:pPr>
            <a:r>
              <a:rPr lang="en-IE" sz="2800" b="0" i="0" dirty="0">
                <a:solidFill>
                  <a:srgbClr val="4F4E4D"/>
                </a:solidFill>
                <a:effectLst/>
                <a:latin typeface="Open Sans" panose="020B0606030504020204" pitchFamily="34" charset="0"/>
              </a:rPr>
              <a:t>Does it provide/improve </a:t>
            </a:r>
            <a:r>
              <a:rPr lang="en-IE" sz="2800" b="1" i="0" dirty="0">
                <a:solidFill>
                  <a:srgbClr val="4F4E4D"/>
                </a:solidFill>
                <a:effectLst/>
                <a:latin typeface="Open Sans" panose="020B0606030504020204" pitchFamily="34" charset="0"/>
              </a:rPr>
              <a:t>social</a:t>
            </a:r>
            <a:r>
              <a:rPr lang="en-IE" sz="2800" b="0" i="0" dirty="0">
                <a:solidFill>
                  <a:srgbClr val="4F4E4D"/>
                </a:solidFill>
                <a:effectLst/>
                <a:latin typeface="Open Sans" panose="020B0606030504020204" pitchFamily="34" charset="0"/>
              </a:rPr>
              <a:t> benefits?</a:t>
            </a:r>
          </a:p>
          <a:p>
            <a:pPr marL="568960" indent="-457200" algn="l">
              <a:buFont typeface="+mj-lt"/>
              <a:buAutoNum type="arabicPeriod"/>
            </a:pPr>
            <a:r>
              <a:rPr lang="en-IE" sz="2800" b="0" i="0" dirty="0">
                <a:solidFill>
                  <a:srgbClr val="4F4E4D"/>
                </a:solidFill>
                <a:effectLst/>
                <a:latin typeface="Open Sans" panose="020B0606030504020204" pitchFamily="34" charset="0"/>
              </a:rPr>
              <a:t>Does it provide/improve </a:t>
            </a:r>
            <a:r>
              <a:rPr lang="en-IE" sz="2800" b="1" i="0" dirty="0">
                <a:solidFill>
                  <a:srgbClr val="4F4E4D"/>
                </a:solidFill>
                <a:effectLst/>
                <a:latin typeface="Open Sans" panose="020B0606030504020204" pitchFamily="34" charset="0"/>
              </a:rPr>
              <a:t>economic</a:t>
            </a:r>
            <a:r>
              <a:rPr lang="en-IE" sz="2800" b="0" i="0" dirty="0">
                <a:solidFill>
                  <a:srgbClr val="4F4E4D"/>
                </a:solidFill>
                <a:effectLst/>
                <a:latin typeface="Open Sans" panose="020B0606030504020204" pitchFamily="34" charset="0"/>
              </a:rPr>
              <a:t> benefits?</a:t>
            </a:r>
          </a:p>
          <a:p>
            <a:pPr marL="568960" indent="-457200" algn="l">
              <a:buFont typeface="+mj-lt"/>
              <a:buAutoNum type="arabicPeriod"/>
            </a:pPr>
            <a:r>
              <a:rPr lang="en-IE" sz="2800" b="0" i="0" dirty="0">
                <a:solidFill>
                  <a:srgbClr val="4F4E4D"/>
                </a:solidFill>
                <a:effectLst/>
                <a:latin typeface="Open Sans" panose="020B0606030504020204" pitchFamily="34" charset="0"/>
              </a:rPr>
              <a:t>Does it provide/improve </a:t>
            </a:r>
            <a:r>
              <a:rPr lang="en-IE" sz="2800" b="1" i="0" dirty="0">
                <a:solidFill>
                  <a:srgbClr val="4F4E4D"/>
                </a:solidFill>
                <a:effectLst/>
                <a:latin typeface="Open Sans" panose="020B0606030504020204" pitchFamily="34" charset="0"/>
              </a:rPr>
              <a:t>environmental</a:t>
            </a:r>
            <a:r>
              <a:rPr lang="en-IE" sz="2800" b="0" i="0" dirty="0">
                <a:solidFill>
                  <a:srgbClr val="4F4E4D"/>
                </a:solidFill>
                <a:effectLst/>
                <a:latin typeface="Open Sans" panose="020B0606030504020204" pitchFamily="34" charset="0"/>
              </a:rPr>
              <a:t> benefits?</a:t>
            </a:r>
          </a:p>
          <a:p>
            <a:pPr marL="568960" indent="-457200" algn="l">
              <a:buFont typeface="+mj-lt"/>
              <a:buAutoNum type="arabicPeriod"/>
            </a:pPr>
            <a:r>
              <a:rPr lang="en-IE" sz="2800" b="0" i="0" dirty="0">
                <a:solidFill>
                  <a:srgbClr val="4F4E4D"/>
                </a:solidFill>
                <a:effectLst/>
                <a:latin typeface="Open Sans" panose="020B0606030504020204" pitchFamily="34" charset="0"/>
              </a:rPr>
              <a:t>Does it have a net-benefit on biodiversity?</a:t>
            </a:r>
          </a:p>
          <a:p>
            <a:endParaRPr lang="en-IE" sz="2800"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4" name="Text Placeholder 3">
            <a:extLst>
              <a:ext uri="{FF2B5EF4-FFF2-40B4-BE49-F238E27FC236}">
                <a16:creationId xmlns:a16="http://schemas.microsoft.com/office/drawing/2014/main" id="{D367734B-77D4-134C-C649-D288D8FEE3CE}"/>
              </a:ext>
            </a:extLst>
          </p:cNvPr>
          <p:cNvSpPr>
            <a:spLocks noGrp="1"/>
          </p:cNvSpPr>
          <p:nvPr>
            <p:ph type="body" idx="4294967295"/>
          </p:nvPr>
        </p:nvSpPr>
        <p:spPr>
          <a:xfrm>
            <a:off x="0" y="5526417"/>
            <a:ext cx="6753554" cy="660221"/>
          </a:xfrm>
        </p:spPr>
        <p:txBody>
          <a:bodyPr>
            <a:normAutofit fontScale="85000" lnSpcReduction="10000"/>
          </a:bodyPr>
          <a:lstStyle/>
          <a:p>
            <a:pPr indent="-333375"/>
            <a:r>
              <a:rPr lang="en-IE" err="1">
                <a:solidFill>
                  <a:schemeClr val="tx1">
                    <a:lumMod val="49000"/>
                    <a:lumOff val="51000"/>
                  </a:schemeClr>
                </a:solidFill>
              </a:rPr>
              <a:t>Connop</a:t>
            </a:r>
            <a:r>
              <a:rPr lang="en-IE" dirty="0">
                <a:solidFill>
                  <a:schemeClr val="tx1">
                    <a:lumMod val="49000"/>
                    <a:lumOff val="51000"/>
                  </a:schemeClr>
                </a:solidFill>
              </a:rPr>
              <a:t>, S. “Nature-Based Solutions Explained.” </a:t>
            </a:r>
            <a:r>
              <a:rPr lang="en-IE" dirty="0">
                <a:solidFill>
                  <a:schemeClr val="tx1">
                    <a:lumMod val="49000"/>
                    <a:lumOff val="51000"/>
                  </a:schemeClr>
                </a:solidFill>
                <a:hlinkClick r:id="rId3">
                  <a:extLst>
                    <a:ext uri="{A12FA001-AC4F-418D-AE19-62706E023703}">
                      <ahyp:hlinkClr xmlns:ahyp="http://schemas.microsoft.com/office/drawing/2018/hyperlinkcolor" val="tx"/>
                    </a:ext>
                  </a:extLst>
                </a:hlinkClick>
              </a:rPr>
              <a:t>Connecting Nature. </a:t>
            </a:r>
            <a:endParaRPr lang="en-IE" dirty="0">
              <a:solidFill>
                <a:schemeClr val="tx1">
                  <a:lumMod val="49000"/>
                  <a:lumOff val="51000"/>
                </a:schemeClr>
              </a:solidFill>
            </a:endParaRPr>
          </a:p>
        </p:txBody>
      </p:sp>
    </p:spTree>
    <p:extLst>
      <p:ext uri="{BB962C8B-B14F-4D97-AF65-F5344CB8AC3E}">
        <p14:creationId xmlns:p14="http://schemas.microsoft.com/office/powerpoint/2010/main" val="366705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38272" y="4044526"/>
            <a:ext cx="2425430" cy="45379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b="1" dirty="0"/>
            </a:br>
            <a:br>
              <a:rPr lang="en-GB" b="1" dirty="0"/>
            </a:br>
            <a:r>
              <a:rPr lang="en-GB" b="1" dirty="0"/>
              <a:t>(Part 2) </a:t>
            </a:r>
            <a:br>
              <a:rPr lang="en-GB" b="1" dirty="0"/>
            </a:br>
            <a:br>
              <a:rPr lang="en-GB" b="1" dirty="0"/>
            </a:br>
            <a:r>
              <a:rPr lang="en-GB" b="1" dirty="0"/>
              <a:t>NBS</a:t>
            </a:r>
            <a:br>
              <a:rPr lang="en-GB" b="1" dirty="0"/>
            </a:br>
            <a:r>
              <a:rPr lang="en-GB" b="1" dirty="0"/>
              <a:t>Benefits: </a:t>
            </a:r>
            <a:br>
              <a:rPr lang="en-GB" b="1" dirty="0"/>
            </a:br>
            <a:r>
              <a:rPr lang="en-GB" b="1" i="1" dirty="0"/>
              <a:t>A Reflection point</a:t>
            </a:r>
            <a:endParaRPr b="1" i="1" dirty="0"/>
          </a:p>
        </p:txBody>
      </p:sp>
      <p:sp>
        <p:nvSpPr>
          <p:cNvPr id="4" name="Text Placeholder 3">
            <a:extLst>
              <a:ext uri="{FF2B5EF4-FFF2-40B4-BE49-F238E27FC236}">
                <a16:creationId xmlns:a16="http://schemas.microsoft.com/office/drawing/2014/main" id="{BBA442C8-7CAB-DBC3-5486-3ADDBB5C6B43}"/>
              </a:ext>
            </a:extLst>
          </p:cNvPr>
          <p:cNvSpPr>
            <a:spLocks noGrp="1"/>
          </p:cNvSpPr>
          <p:nvPr>
            <p:ph type="body" idx="2"/>
          </p:nvPr>
        </p:nvSpPr>
        <p:spPr>
          <a:xfrm>
            <a:off x="3194432" y="1477003"/>
            <a:ext cx="8416377" cy="3633047"/>
          </a:xfrm>
        </p:spPr>
        <p:txBody>
          <a:bodyPr>
            <a:normAutofit/>
          </a:bodyPr>
          <a:lstStyle/>
          <a:p>
            <a:pPr marL="123444" indent="0">
              <a:buNone/>
            </a:pPr>
            <a:r>
              <a:rPr lang="en-IE" sz="2400" i="1" dirty="0"/>
              <a:t>Based on what you learned so far and your own knowledge: </a:t>
            </a:r>
          </a:p>
          <a:p>
            <a:r>
              <a:rPr lang="en-IE" sz="3200" dirty="0"/>
              <a:t>What Nature-Based Solutions are you familiar with? </a:t>
            </a:r>
          </a:p>
          <a:p>
            <a:r>
              <a:rPr lang="en-IE" sz="3200" dirty="0"/>
              <a:t>What do you see are the benefits of NBS?</a:t>
            </a:r>
          </a:p>
          <a:p>
            <a:pPr marL="123444" indent="0">
              <a:buNone/>
            </a:pPr>
            <a:endParaRPr lang="en-IE"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37485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38272" y="4382150"/>
            <a:ext cx="2425430" cy="45379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Summary of the Benefits of NBS:   </a:t>
            </a:r>
            <a:r>
              <a:rPr lang="en-GB" b="1" i="1" dirty="0"/>
              <a:t>tackling the climate and biodiversity crisis</a:t>
            </a:r>
            <a:endParaRPr b="1" dirty="0"/>
          </a:p>
        </p:txBody>
      </p:sp>
      <p:sp>
        <p:nvSpPr>
          <p:cNvPr id="4" name="Text Placeholder 3">
            <a:extLst>
              <a:ext uri="{FF2B5EF4-FFF2-40B4-BE49-F238E27FC236}">
                <a16:creationId xmlns:a16="http://schemas.microsoft.com/office/drawing/2014/main" id="{BBA442C8-7CAB-DBC3-5486-3ADDBB5C6B43}"/>
              </a:ext>
            </a:extLst>
          </p:cNvPr>
          <p:cNvSpPr>
            <a:spLocks noGrp="1"/>
          </p:cNvSpPr>
          <p:nvPr>
            <p:ph type="body" idx="2"/>
          </p:nvPr>
        </p:nvSpPr>
        <p:spPr/>
        <p:txBody>
          <a:bodyPr/>
          <a:lstStyle/>
          <a:p>
            <a:endParaRPr lang="en-IE"/>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pic>
        <p:nvPicPr>
          <p:cNvPr id="5" name="Picture 4" descr="A poster with different types of activities&#10;&#10;Description automatically generated with medium confidence">
            <a:extLst>
              <a:ext uri="{FF2B5EF4-FFF2-40B4-BE49-F238E27FC236}">
                <a16:creationId xmlns:a16="http://schemas.microsoft.com/office/drawing/2014/main" id="{1F84D1AA-AA06-44C2-993D-2F693CBA333C}"/>
              </a:ext>
            </a:extLst>
          </p:cNvPr>
          <p:cNvPicPr>
            <a:picLocks noChangeAspect="1"/>
          </p:cNvPicPr>
          <p:nvPr/>
        </p:nvPicPr>
        <p:blipFill>
          <a:blip r:embed="rId3"/>
          <a:stretch>
            <a:fillRect/>
          </a:stretch>
        </p:blipFill>
        <p:spPr>
          <a:xfrm>
            <a:off x="2863702" y="0"/>
            <a:ext cx="8851021" cy="6091311"/>
          </a:xfrm>
          <a:prstGeom prst="rect">
            <a:avLst/>
          </a:prstGeom>
        </p:spPr>
      </p:pic>
      <p:sp>
        <p:nvSpPr>
          <p:cNvPr id="6" name="Text Placeholder 3">
            <a:extLst>
              <a:ext uri="{FF2B5EF4-FFF2-40B4-BE49-F238E27FC236}">
                <a16:creationId xmlns:a16="http://schemas.microsoft.com/office/drawing/2014/main" id="{47219806-D7F2-3640-076A-24A019909A2F}"/>
              </a:ext>
            </a:extLst>
          </p:cNvPr>
          <p:cNvSpPr txBox="1">
            <a:spLocks/>
          </p:cNvSpPr>
          <p:nvPr/>
        </p:nvSpPr>
        <p:spPr>
          <a:xfrm>
            <a:off x="3454400" y="6001727"/>
            <a:ext cx="7396755" cy="689515"/>
          </a:xfrm>
          <a:prstGeom prst="rect">
            <a:avLst/>
          </a:prstGeom>
          <a:noFill/>
          <a:ln>
            <a:noFill/>
          </a:ln>
        </p:spPr>
        <p:txBody>
          <a:bodyPr spcFirstLastPara="1" wrap="square" lIns="91425" tIns="45700" rIns="91425" bIns="45700" anchor="ctr" anchorCtr="0">
            <a:normAutofit fontScale="70000" lnSpcReduction="20000"/>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33756" algn="l" rtl="0">
              <a:lnSpc>
                <a:spcPct val="150000"/>
              </a:lnSpc>
              <a:spcBef>
                <a:spcPts val="600"/>
              </a:spcBef>
              <a:spcAft>
                <a:spcPts val="0"/>
              </a:spcAft>
              <a:buClr>
                <a:srgbClr val="00C897"/>
              </a:buClr>
              <a:buSzPts val="1656"/>
              <a:buFont typeface="Noto Sans Symbols"/>
              <a:buChar char="◼"/>
              <a:defRPr sz="1600" b="0" i="0" u="none" strike="noStrike" cap="none">
                <a:solidFill>
                  <a:schemeClr val="dk2"/>
                </a:solidFill>
                <a:latin typeface="Arial"/>
                <a:ea typeface="Arial"/>
                <a:cs typeface="Arial"/>
                <a:sym typeface="Arial"/>
              </a:defRPr>
            </a:lvl2pPr>
            <a:lvl3pPr marL="1371600" marR="0" lvl="2" indent="-333756" algn="l" rtl="0">
              <a:lnSpc>
                <a:spcPct val="150000"/>
              </a:lnSpc>
              <a:spcBef>
                <a:spcPts val="600"/>
              </a:spcBef>
              <a:spcAft>
                <a:spcPts val="0"/>
              </a:spcAft>
              <a:buClr>
                <a:srgbClr val="00C897"/>
              </a:buClr>
              <a:buSzPts val="1656"/>
              <a:buFont typeface="Noto Sans Symbols"/>
              <a:buChar char="◼"/>
              <a:defRPr sz="1400" b="0" i="0" u="none" strike="noStrike" cap="none">
                <a:solidFill>
                  <a:schemeClr val="dk2"/>
                </a:solidFill>
                <a:latin typeface="Arial"/>
                <a:ea typeface="Arial"/>
                <a:cs typeface="Arial"/>
                <a:sym typeface="Arial"/>
              </a:defRPr>
            </a:lvl3pPr>
            <a:lvl4pPr marL="1828800" marR="0" lvl="3"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4pPr>
            <a:lvl5pPr marL="2286000" marR="0" lvl="4"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dirty="0">
                <a:solidFill>
                  <a:schemeClr val="tx1"/>
                </a:solidFill>
              </a:rPr>
              <a:t>Reference: </a:t>
            </a:r>
            <a:r>
              <a:rPr lang="en-IE" dirty="0">
                <a:solidFill>
                  <a:schemeClr val="tx1"/>
                </a:solidFill>
                <a:hlinkClick r:id="rId4"/>
              </a:rPr>
              <a:t>European Commission. 2021 </a:t>
            </a:r>
            <a:r>
              <a:rPr lang="en-IE" i="1" dirty="0">
                <a:solidFill>
                  <a:schemeClr val="tx1"/>
                </a:solidFill>
                <a:hlinkClick r:id="rId4"/>
              </a:rPr>
              <a:t>Evaluating the impact of nature-based solutions</a:t>
            </a:r>
            <a:endParaRPr lang="en-IE" i="1" dirty="0">
              <a:solidFill>
                <a:schemeClr val="tx1"/>
              </a:solidFill>
            </a:endParaRPr>
          </a:p>
        </p:txBody>
      </p:sp>
    </p:spTree>
    <p:extLst>
      <p:ext uri="{BB962C8B-B14F-4D97-AF65-F5344CB8AC3E}">
        <p14:creationId xmlns:p14="http://schemas.microsoft.com/office/powerpoint/2010/main" val="152104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3" y="793504"/>
            <a:ext cx="11029616" cy="717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Social Benefits </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188026" y="1612476"/>
            <a:ext cx="6061640" cy="3633047"/>
          </a:xfrm>
        </p:spPr>
        <p:txBody>
          <a:bodyPr>
            <a:noAutofit/>
          </a:bodyPr>
          <a:lstStyle/>
          <a:p>
            <a:pPr marL="971550" lvl="1" indent="-285750">
              <a:buFont typeface="Arial" panose="020B0604020202020204" pitchFamily="34" charset="0"/>
              <a:buChar char="•"/>
            </a:pPr>
            <a:r>
              <a:rPr lang="en-IE" sz="2400" b="1" dirty="0">
                <a:solidFill>
                  <a:schemeClr val="tx1"/>
                </a:solidFill>
              </a:rPr>
              <a:t>Human well-being</a:t>
            </a:r>
          </a:p>
          <a:p>
            <a:pPr marL="1428750" lvl="2" indent="-285750">
              <a:buFont typeface="Arial" panose="020B0604020202020204" pitchFamily="34" charset="0"/>
              <a:buChar char="•"/>
            </a:pPr>
            <a:r>
              <a:rPr lang="en-IE" sz="2200" dirty="0">
                <a:solidFill>
                  <a:schemeClr val="tx1"/>
                </a:solidFill>
              </a:rPr>
              <a:t>Air quality</a:t>
            </a:r>
          </a:p>
          <a:p>
            <a:pPr marL="1428750" lvl="2" indent="-285750">
              <a:buFont typeface="Arial" panose="020B0604020202020204" pitchFamily="34" charset="0"/>
              <a:buChar char="•"/>
            </a:pPr>
            <a:r>
              <a:rPr lang="en-IE" sz="2200" dirty="0">
                <a:solidFill>
                  <a:schemeClr val="tx1"/>
                </a:solidFill>
              </a:rPr>
              <a:t>Health and well-being</a:t>
            </a:r>
          </a:p>
          <a:p>
            <a:pPr marL="971550" lvl="1" indent="-285750">
              <a:buFont typeface="Arial" panose="020B0604020202020204" pitchFamily="34" charset="0"/>
              <a:buChar char="•"/>
            </a:pPr>
            <a:r>
              <a:rPr lang="en-IE" sz="2400" b="1" dirty="0">
                <a:solidFill>
                  <a:schemeClr val="tx1"/>
                </a:solidFill>
              </a:rPr>
              <a:t>Societal well-being</a:t>
            </a:r>
          </a:p>
          <a:p>
            <a:pPr marL="1428750" lvl="2" indent="-285750">
              <a:buFont typeface="Arial" panose="020B0604020202020204" pitchFamily="34" charset="0"/>
              <a:buChar char="•"/>
            </a:pPr>
            <a:r>
              <a:rPr lang="en-IE" sz="2200" dirty="0">
                <a:solidFill>
                  <a:schemeClr val="tx1"/>
                </a:solidFill>
              </a:rPr>
              <a:t>Social cohesion and social justice</a:t>
            </a:r>
          </a:p>
          <a:p>
            <a:pPr marL="1428750" lvl="2" indent="-285750">
              <a:buFont typeface="Arial" panose="020B0604020202020204" pitchFamily="34" charset="0"/>
              <a:buChar char="•"/>
            </a:pPr>
            <a:r>
              <a:rPr lang="en-IE" sz="2200" dirty="0">
                <a:solidFill>
                  <a:schemeClr val="tx1"/>
                </a:solidFill>
              </a:rPr>
              <a:t>Participatory planning and governance </a:t>
            </a:r>
            <a:endParaRPr lang="en-IE" sz="2400"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pic>
        <p:nvPicPr>
          <p:cNvPr id="6" name="Picture 5" descr="A diagram of a social problem&#10;&#10;Description automatically generated with medium confidence">
            <a:extLst>
              <a:ext uri="{FF2B5EF4-FFF2-40B4-BE49-F238E27FC236}">
                <a16:creationId xmlns:a16="http://schemas.microsoft.com/office/drawing/2014/main" id="{3791B922-F4E8-9C13-5DC0-D5C16DFDC928}"/>
              </a:ext>
            </a:extLst>
          </p:cNvPr>
          <p:cNvPicPr>
            <a:picLocks noChangeAspect="1"/>
          </p:cNvPicPr>
          <p:nvPr/>
        </p:nvPicPr>
        <p:blipFill>
          <a:blip r:embed="rId3"/>
          <a:stretch>
            <a:fillRect/>
          </a:stretch>
        </p:blipFill>
        <p:spPr>
          <a:xfrm>
            <a:off x="5926083" y="-132998"/>
            <a:ext cx="5342943" cy="6197494"/>
          </a:xfrm>
          <a:prstGeom prst="rect">
            <a:avLst/>
          </a:prstGeom>
        </p:spPr>
      </p:pic>
      <p:sp>
        <p:nvSpPr>
          <p:cNvPr id="4" name="Text Placeholder 3">
            <a:extLst>
              <a:ext uri="{FF2B5EF4-FFF2-40B4-BE49-F238E27FC236}">
                <a16:creationId xmlns:a16="http://schemas.microsoft.com/office/drawing/2014/main" id="{D977EF9B-63DC-7902-2C14-A944CC9377D4}"/>
              </a:ext>
            </a:extLst>
          </p:cNvPr>
          <p:cNvSpPr>
            <a:spLocks noGrp="1"/>
          </p:cNvSpPr>
          <p:nvPr>
            <p:ph type="body" idx="2"/>
          </p:nvPr>
        </p:nvSpPr>
        <p:spPr>
          <a:xfrm>
            <a:off x="5504854" y="5960570"/>
            <a:ext cx="5422390" cy="612965"/>
          </a:xfrm>
        </p:spPr>
        <p:txBody>
          <a:bodyPr>
            <a:normAutofit fontScale="70000" lnSpcReduction="20000"/>
          </a:bodyPr>
          <a:lstStyle/>
          <a:p>
            <a:r>
              <a:rPr lang="en-IE" sz="1800" dirty="0">
                <a:solidFill>
                  <a:schemeClr val="accent1"/>
                </a:solidFill>
              </a:rPr>
              <a:t>Reference: </a:t>
            </a:r>
            <a:r>
              <a:rPr lang="en-IE" sz="1800" dirty="0">
                <a:solidFill>
                  <a:schemeClr val="accent1"/>
                </a:solidFill>
                <a:hlinkClick r:id="rId4">
                  <a:extLst>
                    <a:ext uri="{A12FA001-AC4F-418D-AE19-62706E023703}">
                      <ahyp:hlinkClr xmlns:ahyp="http://schemas.microsoft.com/office/drawing/2018/hyperlinkcolor" val="tx"/>
                    </a:ext>
                  </a:extLst>
                </a:hlinkClick>
              </a:rPr>
              <a:t>International Union for the Conservation of Nature </a:t>
            </a:r>
            <a:r>
              <a:rPr lang="en-IE" sz="1800" dirty="0">
                <a:solidFill>
                  <a:schemeClr val="accent1"/>
                </a:solidFill>
              </a:rPr>
              <a:t> </a:t>
            </a:r>
          </a:p>
        </p:txBody>
      </p:sp>
    </p:spTree>
    <p:extLst>
      <p:ext uri="{BB962C8B-B14F-4D97-AF65-F5344CB8AC3E}">
        <p14:creationId xmlns:p14="http://schemas.microsoft.com/office/powerpoint/2010/main" val="134582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3" y="793504"/>
            <a:ext cx="11029616" cy="717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Economic Benefits </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188026" y="1612476"/>
            <a:ext cx="6061640" cy="3633047"/>
          </a:xfrm>
        </p:spPr>
        <p:txBody>
          <a:bodyPr>
            <a:noAutofit/>
          </a:bodyPr>
          <a:lstStyle/>
          <a:p>
            <a:pPr marL="971550" lvl="1" indent="-285750">
              <a:buFont typeface="Arial" panose="020B0604020202020204" pitchFamily="34" charset="0"/>
              <a:buChar char="•"/>
            </a:pPr>
            <a:r>
              <a:rPr lang="en-IE" sz="2400" b="1" dirty="0">
                <a:solidFill>
                  <a:schemeClr val="tx1"/>
                </a:solidFill>
              </a:rPr>
              <a:t>Fostering a nature positive economy</a:t>
            </a:r>
          </a:p>
          <a:p>
            <a:pPr marL="1428750" lvl="2" indent="-285750">
              <a:buFont typeface="Arial" panose="020B0604020202020204" pitchFamily="34" charset="0"/>
              <a:buChar char="•"/>
            </a:pPr>
            <a:r>
              <a:rPr lang="en-IE" sz="2200" dirty="0">
                <a:solidFill>
                  <a:schemeClr val="tx1"/>
                </a:solidFill>
              </a:rPr>
              <a:t>Green jobs</a:t>
            </a:r>
          </a:p>
          <a:p>
            <a:pPr marL="1428750" lvl="2" indent="-285750">
              <a:buFont typeface="Arial" panose="020B0604020202020204" pitchFamily="34" charset="0"/>
              <a:buChar char="•"/>
            </a:pPr>
            <a:r>
              <a:rPr lang="en-IE" sz="2200" dirty="0">
                <a:solidFill>
                  <a:schemeClr val="tx1"/>
                </a:solidFill>
              </a:rPr>
              <a:t>Nature-based enterprises and entrepreneurship</a:t>
            </a:r>
          </a:p>
          <a:p>
            <a:pPr marL="1428750" lvl="2" indent="-285750">
              <a:buFont typeface="Arial" panose="020B0604020202020204" pitchFamily="34" charset="0"/>
              <a:buChar char="•"/>
            </a:pPr>
            <a:r>
              <a:rPr lang="en-IE" sz="2200" dirty="0">
                <a:solidFill>
                  <a:schemeClr val="tx1"/>
                </a:solidFill>
              </a:rPr>
              <a:t>Partnership with private sector for nature-positive initiatives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5" name="Text Placeholder 3">
            <a:extLst>
              <a:ext uri="{FF2B5EF4-FFF2-40B4-BE49-F238E27FC236}">
                <a16:creationId xmlns:a16="http://schemas.microsoft.com/office/drawing/2014/main" id="{9332A275-902D-2518-50F5-756A8A9B5A22}"/>
              </a:ext>
            </a:extLst>
          </p:cNvPr>
          <p:cNvSpPr txBox="1">
            <a:spLocks/>
          </p:cNvSpPr>
          <p:nvPr/>
        </p:nvSpPr>
        <p:spPr>
          <a:xfrm>
            <a:off x="328621" y="5403545"/>
            <a:ext cx="5422390" cy="61296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33756" algn="l" rtl="0">
              <a:lnSpc>
                <a:spcPct val="150000"/>
              </a:lnSpc>
              <a:spcBef>
                <a:spcPts val="600"/>
              </a:spcBef>
              <a:spcAft>
                <a:spcPts val="0"/>
              </a:spcAft>
              <a:buClr>
                <a:srgbClr val="00C897"/>
              </a:buClr>
              <a:buSzPts val="1656"/>
              <a:buFont typeface="Noto Sans Symbols"/>
              <a:buChar char="◼"/>
              <a:defRPr sz="1600" b="0" i="0" u="none" strike="noStrike" cap="none">
                <a:solidFill>
                  <a:schemeClr val="dk2"/>
                </a:solidFill>
                <a:latin typeface="Arial"/>
                <a:ea typeface="Arial"/>
                <a:cs typeface="Arial"/>
                <a:sym typeface="Arial"/>
              </a:defRPr>
            </a:lvl2pPr>
            <a:lvl3pPr marL="1371600" marR="0" lvl="2" indent="-333756" algn="l" rtl="0">
              <a:lnSpc>
                <a:spcPct val="150000"/>
              </a:lnSpc>
              <a:spcBef>
                <a:spcPts val="600"/>
              </a:spcBef>
              <a:spcAft>
                <a:spcPts val="0"/>
              </a:spcAft>
              <a:buClr>
                <a:srgbClr val="00C897"/>
              </a:buClr>
              <a:buSzPts val="1656"/>
              <a:buFont typeface="Noto Sans Symbols"/>
              <a:buChar char="◼"/>
              <a:defRPr sz="1400" b="0" i="0" u="none" strike="noStrike" cap="none">
                <a:solidFill>
                  <a:schemeClr val="dk2"/>
                </a:solidFill>
                <a:latin typeface="Arial"/>
                <a:ea typeface="Arial"/>
                <a:cs typeface="Arial"/>
                <a:sym typeface="Arial"/>
              </a:defRPr>
            </a:lvl3pPr>
            <a:lvl4pPr marL="1828800" marR="0" lvl="3"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4pPr>
            <a:lvl5pPr marL="2286000" marR="0" lvl="4"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dirty="0">
                <a:solidFill>
                  <a:schemeClr val="accent1"/>
                </a:solidFill>
                <a:hlinkClick r:id="rId4">
                  <a:extLst>
                    <a:ext uri="{A12FA001-AC4F-418D-AE19-62706E023703}">
                      <ahyp:hlinkClr xmlns:ahyp="http://schemas.microsoft.com/office/drawing/2018/hyperlinkcolor" val="tx"/>
                    </a:ext>
                  </a:extLst>
                </a:hlinkClick>
              </a:rPr>
              <a:t>Union for the Conservation of Nature </a:t>
            </a:r>
            <a:r>
              <a:rPr lang="en-IE" dirty="0">
                <a:solidFill>
                  <a:schemeClr val="accent1"/>
                </a:solidFill>
              </a:rPr>
              <a:t> </a:t>
            </a:r>
          </a:p>
        </p:txBody>
      </p:sp>
      <p:pic>
        <p:nvPicPr>
          <p:cNvPr id="3" name="Online Media 2" title="The vital role of Nature-based Solutions in a nature positive economy">
            <a:hlinkClick r:id="" action="ppaction://media"/>
            <a:extLst>
              <a:ext uri="{FF2B5EF4-FFF2-40B4-BE49-F238E27FC236}">
                <a16:creationId xmlns:a16="http://schemas.microsoft.com/office/drawing/2014/main" id="{60C0478E-89C4-7C25-F930-1CFC67B06D63}"/>
              </a:ext>
            </a:extLst>
          </p:cNvPr>
          <p:cNvPicPr>
            <a:picLocks noRot="1" noChangeAspect="1"/>
          </p:cNvPicPr>
          <p:nvPr>
            <a:videoFile r:link="rId1"/>
          </p:nvPr>
        </p:nvPicPr>
        <p:blipFill>
          <a:blip r:embed="rId5"/>
          <a:stretch>
            <a:fillRect/>
          </a:stretch>
        </p:blipFill>
        <p:spPr>
          <a:xfrm>
            <a:off x="6765637" y="2344917"/>
            <a:ext cx="4485085" cy="2534073"/>
          </a:xfrm>
          <a:prstGeom prst="rect">
            <a:avLst/>
          </a:prstGeom>
        </p:spPr>
      </p:pic>
      <p:sp>
        <p:nvSpPr>
          <p:cNvPr id="8" name="TextBox 7">
            <a:extLst>
              <a:ext uri="{FF2B5EF4-FFF2-40B4-BE49-F238E27FC236}">
                <a16:creationId xmlns:a16="http://schemas.microsoft.com/office/drawing/2014/main" id="{C296EEFE-2080-8392-27B1-CE03A872AFF5}"/>
              </a:ext>
            </a:extLst>
          </p:cNvPr>
          <p:cNvSpPr txBox="1"/>
          <p:nvPr/>
        </p:nvSpPr>
        <p:spPr>
          <a:xfrm>
            <a:off x="6954982" y="1612476"/>
            <a:ext cx="3879273" cy="584775"/>
          </a:xfrm>
          <a:prstGeom prst="rect">
            <a:avLst/>
          </a:prstGeom>
          <a:noFill/>
        </p:spPr>
        <p:txBody>
          <a:bodyPr wrap="square">
            <a:spAutoFit/>
          </a:bodyPr>
          <a:lstStyle/>
          <a:p>
            <a:r>
              <a:rPr lang="en-GB" sz="1600" b="1" dirty="0">
                <a:solidFill>
                  <a:schemeClr val="accent1"/>
                </a:solidFill>
              </a:rPr>
              <a:t>The Vital Role of NBS for a nature positive society (video 3 min) </a:t>
            </a:r>
            <a:endParaRPr lang="en-IE" sz="1600" dirty="0">
              <a:solidFill>
                <a:schemeClr val="accent1"/>
              </a:solidFill>
            </a:endParaRPr>
          </a:p>
        </p:txBody>
      </p:sp>
      <p:sp>
        <p:nvSpPr>
          <p:cNvPr id="9" name="Text Placeholder 11">
            <a:extLst>
              <a:ext uri="{FF2B5EF4-FFF2-40B4-BE49-F238E27FC236}">
                <a16:creationId xmlns:a16="http://schemas.microsoft.com/office/drawing/2014/main" id="{07CDF9F4-EED1-1C44-DF78-03703C777FCE}"/>
              </a:ext>
            </a:extLst>
          </p:cNvPr>
          <p:cNvSpPr txBox="1">
            <a:spLocks/>
          </p:cNvSpPr>
          <p:nvPr/>
        </p:nvSpPr>
        <p:spPr>
          <a:xfrm>
            <a:off x="6765637" y="5114247"/>
            <a:ext cx="5393100" cy="55337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1800" dirty="0">
                <a:hlinkClick r:id="rId6"/>
              </a:rPr>
              <a:t>Reference: </a:t>
            </a:r>
            <a:r>
              <a:rPr lang="en-IE" sz="1800" dirty="0" err="1">
                <a:hlinkClick r:id="rId6"/>
              </a:rPr>
              <a:t>NetworkNature</a:t>
            </a:r>
            <a:r>
              <a:rPr lang="en-IE" sz="1800" dirty="0">
                <a:hlinkClick r:id="rId6"/>
              </a:rPr>
              <a:t> </a:t>
            </a:r>
            <a:endParaRPr lang="en-IE" sz="1800" dirty="0"/>
          </a:p>
        </p:txBody>
      </p:sp>
    </p:spTree>
    <p:extLst>
      <p:ext uri="{BB962C8B-B14F-4D97-AF65-F5344CB8AC3E}">
        <p14:creationId xmlns:p14="http://schemas.microsoft.com/office/powerpoint/2010/main" val="40964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38201" y="436099"/>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(Part 1) </a:t>
            </a:r>
            <a:br>
              <a:rPr lang="en-GB" sz="3020" b="1" dirty="0"/>
            </a:br>
            <a:r>
              <a:rPr lang="en-GB" sz="3020" b="1" dirty="0"/>
              <a:t>Learning Outcomes for this Learning Unit</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514350" indent="-285750">
              <a:buFont typeface="Arial" panose="020B0604020202020204" pitchFamily="34" charset="0"/>
              <a:buChar char="•"/>
            </a:pPr>
            <a:r>
              <a:rPr lang="en-IE" sz="2400" dirty="0">
                <a:solidFill>
                  <a:schemeClr val="tx1"/>
                </a:solidFill>
              </a:rPr>
              <a:t>Introduce and interrogate the </a:t>
            </a:r>
            <a:r>
              <a:rPr lang="en-IE" sz="2400" b="1" dirty="0">
                <a:solidFill>
                  <a:schemeClr val="tx1"/>
                </a:solidFill>
              </a:rPr>
              <a:t>definitions and elements of NBS </a:t>
            </a:r>
            <a:r>
              <a:rPr lang="en-IE" sz="2400" dirty="0">
                <a:solidFill>
                  <a:schemeClr val="tx1"/>
                </a:solidFill>
              </a:rPr>
              <a:t>as it connects to the broader ecosystem.</a:t>
            </a:r>
          </a:p>
          <a:p>
            <a:pPr marL="514350" indent="-285750">
              <a:buFont typeface="Arial" panose="020B0604020202020204" pitchFamily="34" charset="0"/>
              <a:buChar char="•"/>
            </a:pPr>
            <a:r>
              <a:rPr lang="en-IE" sz="2400" dirty="0">
                <a:solidFill>
                  <a:schemeClr val="tx1"/>
                </a:solidFill>
              </a:rPr>
              <a:t>Highlight the </a:t>
            </a:r>
            <a:r>
              <a:rPr lang="en-IE" sz="2400" b="1" dirty="0">
                <a:solidFill>
                  <a:schemeClr val="tx1"/>
                </a:solidFill>
              </a:rPr>
              <a:t>benefits of NBS </a:t>
            </a:r>
            <a:r>
              <a:rPr lang="en-IE" sz="2400" dirty="0">
                <a:solidFill>
                  <a:schemeClr val="tx1"/>
                </a:solidFill>
              </a:rPr>
              <a:t>for ecosystem services, focused on the </a:t>
            </a:r>
            <a:r>
              <a:rPr lang="en-IE" sz="2400" b="1" dirty="0">
                <a:solidFill>
                  <a:schemeClr val="tx1"/>
                </a:solidFill>
              </a:rPr>
              <a:t>environment, economy and society</a:t>
            </a:r>
            <a:r>
              <a:rPr lang="en-IE" sz="2400" dirty="0">
                <a:solidFill>
                  <a:schemeClr val="tx1"/>
                </a:solidFill>
              </a:rPr>
              <a:t>. </a:t>
            </a:r>
          </a:p>
          <a:p>
            <a:pPr marL="514350" indent="-285750">
              <a:buFont typeface="Arial" panose="020B0604020202020204" pitchFamily="34" charset="0"/>
              <a:buChar char="•"/>
            </a:pPr>
            <a:r>
              <a:rPr lang="en-IE" sz="2400" b="1" dirty="0">
                <a:solidFill>
                  <a:schemeClr val="tx1"/>
                </a:solidFill>
              </a:rPr>
              <a:t>Reflect on elements of NBS </a:t>
            </a:r>
            <a:r>
              <a:rPr lang="en-IE" sz="2400" dirty="0">
                <a:solidFill>
                  <a:schemeClr val="tx1"/>
                </a:solidFill>
              </a:rPr>
              <a:t>in the learner's own personal experiences. </a:t>
            </a:r>
          </a:p>
          <a:p>
            <a:pPr marL="514350" indent="-285750">
              <a:buFont typeface="Arial" panose="020B0604020202020204" pitchFamily="34" charset="0"/>
              <a:buChar char="•"/>
            </a:pPr>
            <a:r>
              <a:rPr lang="en-IE" sz="2400" dirty="0">
                <a:solidFill>
                  <a:schemeClr val="tx1"/>
                </a:solidFill>
              </a:rPr>
              <a:t>Consider how NBS can offer benefits from the perspective of the </a:t>
            </a:r>
            <a:r>
              <a:rPr lang="en-IE" sz="2400" b="1" dirty="0">
                <a:solidFill>
                  <a:schemeClr val="tx1"/>
                </a:solidFill>
              </a:rPr>
              <a:t>learner's own academic discipline of study</a:t>
            </a:r>
            <a:r>
              <a:rPr lang="en-IE" sz="2400" dirty="0">
                <a:solidFill>
                  <a:schemeClr val="tx1"/>
                </a:solidFill>
              </a:rPr>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457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Environmental Benefits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p:txBody>
          <a:bodyPr>
            <a:noAutofit/>
          </a:bodyPr>
          <a:lstStyle/>
          <a:p>
            <a:pPr marL="514350" indent="-285750">
              <a:buFont typeface="Arial" panose="020B0604020202020204" pitchFamily="34" charset="0"/>
              <a:buChar char="•"/>
            </a:pPr>
            <a:r>
              <a:rPr lang="en-IE" sz="2400" dirty="0">
                <a:solidFill>
                  <a:schemeClr val="tx1"/>
                </a:solidFill>
              </a:rPr>
              <a:t>Ecosystem-based approaches to societal challenges for:</a:t>
            </a:r>
          </a:p>
          <a:p>
            <a:pPr marL="971550" lvl="1" indent="-285750">
              <a:buFont typeface="Arial" panose="020B0604020202020204" pitchFamily="34" charset="0"/>
              <a:buChar char="•"/>
            </a:pPr>
            <a:r>
              <a:rPr lang="en-IE" sz="2400" dirty="0">
                <a:solidFill>
                  <a:schemeClr val="tx1"/>
                </a:solidFill>
              </a:rPr>
              <a:t>Biodiversity benefits</a:t>
            </a:r>
          </a:p>
          <a:p>
            <a:pPr marL="971550" lvl="1" indent="-285750">
              <a:buFont typeface="Arial" panose="020B0604020202020204" pitchFamily="34" charset="0"/>
              <a:buChar char="•"/>
            </a:pPr>
            <a:r>
              <a:rPr lang="en-IE" sz="2400" dirty="0">
                <a:solidFill>
                  <a:schemeClr val="tx1"/>
                </a:solidFill>
              </a:rPr>
              <a:t>Urban regeneration</a:t>
            </a:r>
          </a:p>
          <a:p>
            <a:pPr marL="971550" lvl="1" indent="-285750">
              <a:buFont typeface="Arial" panose="020B0604020202020204" pitchFamily="34" charset="0"/>
              <a:buChar char="•"/>
            </a:pPr>
            <a:r>
              <a:rPr lang="en-IE" sz="2400" dirty="0">
                <a:solidFill>
                  <a:schemeClr val="tx1"/>
                </a:solidFill>
              </a:rPr>
              <a:t>Coastal resilience</a:t>
            </a:r>
          </a:p>
          <a:p>
            <a:pPr marL="971550" lvl="1" indent="-285750">
              <a:buFont typeface="Arial" panose="020B0604020202020204" pitchFamily="34" charset="0"/>
              <a:buChar char="•"/>
            </a:pPr>
            <a:r>
              <a:rPr lang="en-IE" sz="2400" dirty="0">
                <a:solidFill>
                  <a:schemeClr val="tx1"/>
                </a:solidFill>
              </a:rPr>
              <a:t>Climate mitigation and adaptation</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10" name="Picture 9" descr="A diagram of a social problem&#10;&#10;Description automatically generated with medium confidence">
            <a:extLst>
              <a:ext uri="{FF2B5EF4-FFF2-40B4-BE49-F238E27FC236}">
                <a16:creationId xmlns:a16="http://schemas.microsoft.com/office/drawing/2014/main" id="{E46E7CC8-B650-7BF7-C70B-E0F2AB3C9E2C}"/>
              </a:ext>
            </a:extLst>
          </p:cNvPr>
          <p:cNvPicPr>
            <a:picLocks noChangeAspect="1"/>
          </p:cNvPicPr>
          <p:nvPr/>
        </p:nvPicPr>
        <p:blipFill>
          <a:blip r:embed="rId3"/>
          <a:stretch>
            <a:fillRect/>
          </a:stretch>
        </p:blipFill>
        <p:spPr>
          <a:xfrm>
            <a:off x="6003583" y="10916"/>
            <a:ext cx="5342943" cy="6197494"/>
          </a:xfrm>
          <a:prstGeom prst="rect">
            <a:avLst/>
          </a:prstGeom>
        </p:spPr>
      </p:pic>
      <p:sp>
        <p:nvSpPr>
          <p:cNvPr id="11" name="Text Placeholder 3">
            <a:extLst>
              <a:ext uri="{FF2B5EF4-FFF2-40B4-BE49-F238E27FC236}">
                <a16:creationId xmlns:a16="http://schemas.microsoft.com/office/drawing/2014/main" id="{1E98E331-4E2E-A45B-50F9-4BBB4E22CFBC}"/>
              </a:ext>
            </a:extLst>
          </p:cNvPr>
          <p:cNvSpPr>
            <a:spLocks noGrp="1"/>
          </p:cNvSpPr>
          <p:nvPr>
            <p:ph type="body" idx="2"/>
          </p:nvPr>
        </p:nvSpPr>
        <p:spPr>
          <a:xfrm>
            <a:off x="5504854" y="5960570"/>
            <a:ext cx="5422390" cy="612965"/>
          </a:xfrm>
        </p:spPr>
        <p:txBody>
          <a:bodyPr>
            <a:normAutofit fontScale="70000" lnSpcReduction="20000"/>
          </a:bodyPr>
          <a:lstStyle/>
          <a:p>
            <a:r>
              <a:rPr lang="en-IE" sz="1800" dirty="0">
                <a:solidFill>
                  <a:schemeClr val="accent1"/>
                </a:solidFill>
              </a:rPr>
              <a:t>Reference: </a:t>
            </a:r>
            <a:r>
              <a:rPr lang="en-IE" sz="1800" dirty="0">
                <a:solidFill>
                  <a:schemeClr val="accent1"/>
                </a:solidFill>
                <a:hlinkClick r:id="rId4">
                  <a:extLst>
                    <a:ext uri="{A12FA001-AC4F-418D-AE19-62706E023703}">
                      <ahyp:hlinkClr xmlns:ahyp="http://schemas.microsoft.com/office/drawing/2018/hyperlinkcolor" val="tx"/>
                    </a:ext>
                  </a:extLst>
                </a:hlinkClick>
              </a:rPr>
              <a:t>International Union for the Conservation of Nature </a:t>
            </a:r>
            <a:r>
              <a:rPr lang="en-IE" sz="1800" dirty="0">
                <a:solidFill>
                  <a:schemeClr val="accent1"/>
                </a:solidFill>
              </a:rPr>
              <a:t> </a:t>
            </a:r>
          </a:p>
        </p:txBody>
      </p:sp>
    </p:spTree>
    <p:extLst>
      <p:ext uri="{BB962C8B-B14F-4D97-AF65-F5344CB8AC3E}">
        <p14:creationId xmlns:p14="http://schemas.microsoft.com/office/powerpoint/2010/main" val="19709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Example of NBS: Benefits of Green Roofs </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6554529" y="1108171"/>
            <a:ext cx="4931711" cy="3678303"/>
          </a:xfrm>
        </p:spPr>
        <p:txBody>
          <a:bodyPr>
            <a:noAutofit/>
          </a:bodyPr>
          <a:lstStyle/>
          <a:p>
            <a:pPr marL="514350" indent="-285750">
              <a:buFont typeface="Arial" panose="020B0604020202020204" pitchFamily="34" charset="0"/>
              <a:buChar char="•"/>
            </a:pPr>
            <a:r>
              <a:rPr lang="en-IE" sz="2400" dirty="0">
                <a:solidFill>
                  <a:schemeClr val="tx1"/>
                </a:solidFill>
              </a:rPr>
              <a:t>Cross-cutting ecosystem approach to this NBS solution</a:t>
            </a:r>
          </a:p>
          <a:p>
            <a:pPr marL="971550" lvl="1" indent="-285750">
              <a:buFont typeface="Arial" panose="020B0604020202020204" pitchFamily="34" charset="0"/>
              <a:buChar char="•"/>
            </a:pPr>
            <a:r>
              <a:rPr lang="en-IE" sz="2400" dirty="0">
                <a:solidFill>
                  <a:schemeClr val="tx1"/>
                </a:solidFill>
              </a:rPr>
              <a:t>Varying benefits some higher impact than others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21</a:t>
            </a:fld>
            <a:endParaRPr/>
          </a:p>
        </p:txBody>
      </p:sp>
      <p:pic>
        <p:nvPicPr>
          <p:cNvPr id="4" name="Picture 3">
            <a:extLst>
              <a:ext uri="{FF2B5EF4-FFF2-40B4-BE49-F238E27FC236}">
                <a16:creationId xmlns:a16="http://schemas.microsoft.com/office/drawing/2014/main" id="{2F949FB8-7021-405A-028F-B2C7B66EBEC2}"/>
              </a:ext>
            </a:extLst>
          </p:cNvPr>
          <p:cNvPicPr>
            <a:picLocks noChangeAspect="1"/>
          </p:cNvPicPr>
          <p:nvPr/>
        </p:nvPicPr>
        <p:blipFill>
          <a:blip r:embed="rId3"/>
          <a:stretch>
            <a:fillRect/>
          </a:stretch>
        </p:blipFill>
        <p:spPr>
          <a:xfrm>
            <a:off x="412381" y="1900973"/>
            <a:ext cx="6142148" cy="3656610"/>
          </a:xfrm>
          <a:prstGeom prst="rect">
            <a:avLst/>
          </a:prstGeom>
        </p:spPr>
      </p:pic>
      <p:sp>
        <p:nvSpPr>
          <p:cNvPr id="3" name="Text Placeholder 5">
            <a:extLst>
              <a:ext uri="{FF2B5EF4-FFF2-40B4-BE49-F238E27FC236}">
                <a16:creationId xmlns:a16="http://schemas.microsoft.com/office/drawing/2014/main" id="{75C1390D-EF77-5B80-AF01-E690CDF9DCBA}"/>
              </a:ext>
            </a:extLst>
          </p:cNvPr>
          <p:cNvSpPr txBox="1">
            <a:spLocks/>
          </p:cNvSpPr>
          <p:nvPr/>
        </p:nvSpPr>
        <p:spPr>
          <a:xfrm>
            <a:off x="412381" y="5701458"/>
            <a:ext cx="9593010" cy="6895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IE" dirty="0">
                <a:solidFill>
                  <a:schemeClr val="accent1"/>
                </a:solidFill>
              </a:rPr>
              <a:t>Reference: </a:t>
            </a:r>
            <a:r>
              <a:rPr lang="en-IE" dirty="0" err="1">
                <a:solidFill>
                  <a:schemeClr val="accent1"/>
                </a:solidFill>
                <a:hlinkClick r:id="rId4"/>
              </a:rPr>
              <a:t>Faivre</a:t>
            </a:r>
            <a:r>
              <a:rPr lang="en-IE" dirty="0">
                <a:solidFill>
                  <a:schemeClr val="accent1"/>
                </a:solidFill>
                <a:hlinkClick r:id="rId4"/>
              </a:rPr>
              <a:t> et al (2017) “</a:t>
            </a:r>
            <a:r>
              <a:rPr lang="en-IE" b="0" i="0" u="none" strike="noStrike" baseline="0" dirty="0">
                <a:solidFill>
                  <a:schemeClr val="accent1"/>
                </a:solidFill>
                <a:latin typeface="+mn-lt"/>
                <a:hlinkClick r:id="rId4"/>
              </a:rPr>
              <a:t>Nature-Based Solutions in the EU” </a:t>
            </a:r>
            <a:r>
              <a:rPr lang="en-IE" b="0" i="1" u="none" strike="noStrike" baseline="0" dirty="0">
                <a:solidFill>
                  <a:schemeClr val="accent1"/>
                </a:solidFill>
                <a:latin typeface="+mn-lt"/>
                <a:hlinkClick r:id="rId4"/>
              </a:rPr>
              <a:t>Env Res </a:t>
            </a:r>
            <a:r>
              <a:rPr lang="en-IE" b="0" i="0" u="none" strike="noStrike" baseline="0" dirty="0">
                <a:solidFill>
                  <a:schemeClr val="accent1"/>
                </a:solidFill>
                <a:latin typeface="+mn-lt"/>
                <a:hlinkClick r:id="rId4"/>
              </a:rPr>
              <a:t>p.510 </a:t>
            </a:r>
            <a:endParaRPr lang="en-IE" b="0" i="0" u="none" strike="noStrike" baseline="0" dirty="0">
              <a:solidFill>
                <a:schemeClr val="accent1"/>
              </a:solidFill>
              <a:latin typeface="+mn-lt"/>
            </a:endParaRPr>
          </a:p>
        </p:txBody>
      </p:sp>
      <p:sp>
        <p:nvSpPr>
          <p:cNvPr id="6" name="TextBox 5">
            <a:extLst>
              <a:ext uri="{FF2B5EF4-FFF2-40B4-BE49-F238E27FC236}">
                <a16:creationId xmlns:a16="http://schemas.microsoft.com/office/drawing/2014/main" id="{A562F7F5-A1D0-616F-6BD1-B63FD80B30A7}"/>
              </a:ext>
            </a:extLst>
          </p:cNvPr>
          <p:cNvSpPr txBox="1"/>
          <p:nvPr/>
        </p:nvSpPr>
        <p:spPr>
          <a:xfrm>
            <a:off x="6387547" y="4350580"/>
            <a:ext cx="5223259" cy="1200329"/>
          </a:xfrm>
          <a:prstGeom prst="rect">
            <a:avLst/>
          </a:prstGeom>
          <a:noFill/>
        </p:spPr>
        <p:txBody>
          <a:bodyPr wrap="square">
            <a:spAutoFit/>
          </a:bodyPr>
          <a:lstStyle/>
          <a:p>
            <a:pPr marL="685800" lvl="1"/>
            <a:r>
              <a:rPr lang="en-IE" sz="2400" i="1" dirty="0">
                <a:solidFill>
                  <a:schemeClr val="tx1"/>
                </a:solidFill>
              </a:rPr>
              <a:t>What benefits resonate with you most about this Nature-Based Solution?</a:t>
            </a:r>
          </a:p>
        </p:txBody>
      </p:sp>
    </p:spTree>
    <p:extLst>
      <p:ext uri="{BB962C8B-B14F-4D97-AF65-F5344CB8AC3E}">
        <p14:creationId xmlns:p14="http://schemas.microsoft.com/office/powerpoint/2010/main" val="187390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0"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0"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0"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resilience. </a:t>
            </a:r>
          </a:p>
          <a:p>
            <a:pPr marL="111760" indent="0" algn="ctr">
              <a:buNone/>
            </a:pPr>
            <a:r>
              <a:rPr lang="en-IE" sz="2400" b="0" i="0" dirty="0">
                <a:solidFill>
                  <a:srgbClr val="26324B"/>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2400" dirty="0"/>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380633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656512"/>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Benefits and the SDGs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178275" y="1712913"/>
            <a:ext cx="5082838" cy="3678303"/>
          </a:xfrm>
        </p:spPr>
        <p:txBody>
          <a:bodyPr>
            <a:noAutofit/>
          </a:bodyPr>
          <a:lstStyle/>
          <a:p>
            <a:pPr marL="514350" indent="-285750">
              <a:buFont typeface="Arial" panose="020B0604020202020204" pitchFamily="34" charset="0"/>
              <a:buChar char="•"/>
            </a:pPr>
            <a:r>
              <a:rPr lang="en-IE" sz="2400" dirty="0">
                <a:solidFill>
                  <a:schemeClr val="tx1"/>
                </a:solidFill>
              </a:rPr>
              <a:t>Addressing the Sustainable Development Goal targets</a:t>
            </a:r>
          </a:p>
          <a:p>
            <a:pPr marL="971550" lvl="1" indent="-285750">
              <a:buFont typeface="Arial" panose="020B0604020202020204" pitchFamily="34" charset="0"/>
              <a:buChar char="•"/>
            </a:pPr>
            <a:r>
              <a:rPr lang="en-IE" sz="2200" i="1" dirty="0">
                <a:solidFill>
                  <a:schemeClr val="tx1"/>
                </a:solidFill>
              </a:rPr>
              <a:t>Follow one NBS (in green) and see the link to </a:t>
            </a:r>
            <a:r>
              <a:rPr lang="en-IE" sz="2000" dirty="0">
                <a:solidFill>
                  <a:schemeClr val="tx1"/>
                </a:solidFill>
              </a:rPr>
              <a:t>SDG 11 targets: SDG 11: Sustainable Cities and Communities</a:t>
            </a:r>
            <a:endParaRPr lang="en-IE" sz="2000" i="1" dirty="0">
              <a:solidFill>
                <a:schemeClr val="tx1"/>
              </a:solidFill>
            </a:endParaRPr>
          </a:p>
          <a:p>
            <a:pPr marL="685800" lvl="1" indent="0">
              <a:buNone/>
            </a:pPr>
            <a:r>
              <a:rPr lang="en-IE" sz="2200" b="1" i="1" u="sng" dirty="0">
                <a:solidFill>
                  <a:schemeClr val="accent1"/>
                </a:solidFill>
              </a:rPr>
              <a:t>THINK GLOBAL, ACT LOCAL</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3" name="Text Placeholder 5">
            <a:extLst>
              <a:ext uri="{FF2B5EF4-FFF2-40B4-BE49-F238E27FC236}">
                <a16:creationId xmlns:a16="http://schemas.microsoft.com/office/drawing/2014/main" id="{75C1390D-EF77-5B80-AF01-E690CDF9DCBA}"/>
              </a:ext>
            </a:extLst>
          </p:cNvPr>
          <p:cNvSpPr txBox="1">
            <a:spLocks/>
          </p:cNvSpPr>
          <p:nvPr/>
        </p:nvSpPr>
        <p:spPr>
          <a:xfrm>
            <a:off x="412381" y="5701458"/>
            <a:ext cx="9593010" cy="6895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IE" dirty="0">
                <a:solidFill>
                  <a:schemeClr val="accent1"/>
                </a:solidFill>
              </a:rPr>
              <a:t>Reference: </a:t>
            </a:r>
            <a:r>
              <a:rPr lang="en-IE" dirty="0" err="1">
                <a:solidFill>
                  <a:schemeClr val="accent1"/>
                </a:solidFill>
                <a:hlinkClick r:id="rId3"/>
              </a:rPr>
              <a:t>Faivre</a:t>
            </a:r>
            <a:r>
              <a:rPr lang="en-IE" dirty="0">
                <a:solidFill>
                  <a:schemeClr val="accent1"/>
                </a:solidFill>
                <a:hlinkClick r:id="rId3"/>
              </a:rPr>
              <a:t> et al (2017) “</a:t>
            </a:r>
            <a:r>
              <a:rPr lang="en-IE" b="0" i="0" u="none" strike="noStrike" baseline="0" dirty="0">
                <a:solidFill>
                  <a:schemeClr val="accent1"/>
                </a:solidFill>
                <a:latin typeface="+mn-lt"/>
                <a:hlinkClick r:id="rId3"/>
              </a:rPr>
              <a:t>Nature-Based Solutions in the EU” </a:t>
            </a:r>
            <a:r>
              <a:rPr lang="en-IE" b="0" i="1" u="none" strike="noStrike" baseline="0" dirty="0">
                <a:solidFill>
                  <a:schemeClr val="accent1"/>
                </a:solidFill>
                <a:latin typeface="+mn-lt"/>
                <a:hlinkClick r:id="rId3"/>
              </a:rPr>
              <a:t>Env Res </a:t>
            </a:r>
            <a:r>
              <a:rPr lang="en-IE" b="0" i="0" u="none" strike="noStrike" baseline="0" dirty="0">
                <a:solidFill>
                  <a:schemeClr val="accent1"/>
                </a:solidFill>
                <a:latin typeface="+mn-lt"/>
                <a:hlinkClick r:id="rId3"/>
              </a:rPr>
              <a:t>p.510 </a:t>
            </a:r>
            <a:endParaRPr lang="en-IE" b="0" i="0" u="none" strike="noStrike" baseline="0" dirty="0">
              <a:solidFill>
                <a:schemeClr val="accent1"/>
              </a:solidFill>
              <a:latin typeface="+mn-lt"/>
            </a:endParaRPr>
          </a:p>
        </p:txBody>
      </p:sp>
      <p:pic>
        <p:nvPicPr>
          <p:cNvPr id="6" name="Picture 5" descr="A diagram of a green environment&#10;&#10;Description automatically generated">
            <a:extLst>
              <a:ext uri="{FF2B5EF4-FFF2-40B4-BE49-F238E27FC236}">
                <a16:creationId xmlns:a16="http://schemas.microsoft.com/office/drawing/2014/main" id="{4CE44B96-2D58-8CA1-9CFB-A9F3AC1F00CB}"/>
              </a:ext>
            </a:extLst>
          </p:cNvPr>
          <p:cNvPicPr>
            <a:picLocks noChangeAspect="1"/>
          </p:cNvPicPr>
          <p:nvPr/>
        </p:nvPicPr>
        <p:blipFill>
          <a:blip r:embed="rId4"/>
          <a:stretch>
            <a:fillRect/>
          </a:stretch>
        </p:blipFill>
        <p:spPr>
          <a:xfrm>
            <a:off x="5645426" y="1238754"/>
            <a:ext cx="6455085" cy="4531470"/>
          </a:xfrm>
          <a:prstGeom prst="rect">
            <a:avLst/>
          </a:prstGeom>
        </p:spPr>
      </p:pic>
    </p:spTree>
    <p:extLst>
      <p:ext uri="{BB962C8B-B14F-4D97-AF65-F5344CB8AC3E}">
        <p14:creationId xmlns:p14="http://schemas.microsoft.com/office/powerpoint/2010/main" val="30271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38201" y="28874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br>
              <a:rPr lang="en-GB" sz="3020" b="1" dirty="0"/>
            </a:br>
            <a:br>
              <a:rPr lang="en-GB" sz="3020" b="1" dirty="0"/>
            </a:br>
            <a:r>
              <a:rPr lang="en-GB" sz="3020" b="1" dirty="0"/>
              <a:t>(Part 3)</a:t>
            </a:r>
            <a:br>
              <a:rPr lang="en-GB" sz="3020" b="1" dirty="0"/>
            </a:br>
            <a:r>
              <a:rPr lang="en-GB" sz="3020" b="1" dirty="0"/>
              <a:t>NBS: A multidisciplinary reflection </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314696" y="2117551"/>
            <a:ext cx="11339103" cy="600556"/>
          </a:xfrm>
        </p:spPr>
        <p:txBody>
          <a:bodyPr>
            <a:noAutofit/>
          </a:bodyPr>
          <a:lstStyle/>
          <a:p>
            <a:pPr marL="228600" indent="0"/>
            <a:r>
              <a:rPr lang="en-IE" sz="2400" i="1" dirty="0">
                <a:solidFill>
                  <a:schemeClr val="tx1"/>
                </a:solidFill>
              </a:rPr>
              <a:t>Given the learning on the benefits and elements of NBS</a:t>
            </a:r>
          </a:p>
          <a:p>
            <a:pPr marL="514350" indent="-285750">
              <a:buFont typeface="Arial" panose="020B0604020202020204" pitchFamily="34" charset="0"/>
              <a:buChar char="•"/>
            </a:pPr>
            <a:endParaRPr lang="en-IE" sz="2400" dirty="0">
              <a:solidFill>
                <a:schemeClr val="tx1"/>
              </a:solidFill>
            </a:endParaRPr>
          </a:p>
          <a:p>
            <a:pPr marL="514350" indent="-285750">
              <a:buFont typeface="Arial" panose="020B0604020202020204" pitchFamily="34" charset="0"/>
              <a:buChar char="•"/>
            </a:pPr>
            <a:r>
              <a:rPr lang="en-IE" sz="2800" dirty="0">
                <a:solidFill>
                  <a:schemeClr val="tx1"/>
                </a:solidFill>
              </a:rPr>
              <a:t>What do you see as the links to your academic discipline? </a:t>
            </a:r>
          </a:p>
          <a:p>
            <a:pPr marL="514350" indent="-285750">
              <a:buFont typeface="Arial" panose="020B0604020202020204" pitchFamily="34" charset="0"/>
              <a:buChar char="•"/>
            </a:pPr>
            <a:r>
              <a:rPr lang="en-IE" sz="2800" dirty="0">
                <a:solidFill>
                  <a:schemeClr val="tx1"/>
                </a:solidFill>
              </a:rPr>
              <a:t>How can you link NBS ideas and benefits in your area of study?</a:t>
            </a:r>
          </a:p>
          <a:p>
            <a:pPr marL="514350" indent="-285750" algn="r">
              <a:buFont typeface="Arial" panose="020B0604020202020204" pitchFamily="34" charset="0"/>
              <a:buChar char="•"/>
            </a:pPr>
            <a:r>
              <a:rPr lang="en-IE" sz="2800" i="1" dirty="0">
                <a:solidFill>
                  <a:schemeClr val="tx1"/>
                </a:solidFill>
              </a:rPr>
              <a:t>Pair and Share (breakout groups – 2 people) – 5 minutes </a:t>
            </a:r>
          </a:p>
          <a:p>
            <a:pPr marL="514350" indent="-285750" algn="r">
              <a:buFont typeface="Arial" panose="020B0604020202020204" pitchFamily="34" charset="0"/>
              <a:buChar char="•"/>
            </a:pPr>
            <a:r>
              <a:rPr lang="en-IE" sz="2800" i="1" dirty="0">
                <a:solidFill>
                  <a:schemeClr val="tx1"/>
                </a:solidFill>
              </a:rPr>
              <a:t>Share with the whole group – 5 minutes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427668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br>
              <a:rPr lang="en-GB" sz="3020" b="1" dirty="0"/>
            </a:br>
            <a:r>
              <a:rPr lang="en-GB" sz="3020" b="1" dirty="0"/>
              <a:t>(Part 4) Final Summary: Benefits of NBS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i="1" dirty="0">
                <a:solidFill>
                  <a:schemeClr val="tx1"/>
                </a:solidFill>
              </a:rPr>
              <a:t>Reflect on your NBS learning: </a:t>
            </a:r>
            <a:endParaRPr lang="en-IE" sz="3200" dirty="0">
              <a:solidFill>
                <a:schemeClr val="tx1"/>
              </a:solidFill>
            </a:endParaRPr>
          </a:p>
          <a:p>
            <a:pPr marL="514350" indent="-285750">
              <a:buFont typeface="Arial" panose="020B0604020202020204" pitchFamily="34" charset="0"/>
              <a:buChar char="•"/>
            </a:pPr>
            <a:r>
              <a:rPr lang="en-IE" sz="3600" dirty="0">
                <a:solidFill>
                  <a:schemeClr val="tx1"/>
                </a:solidFill>
              </a:rPr>
              <a:t>What NBS benefits resonate with you the most?</a:t>
            </a:r>
          </a:p>
          <a:p>
            <a:pPr marL="971550" lvl="1" indent="-285750">
              <a:buFont typeface="Arial" panose="020B0604020202020204" pitchFamily="34" charset="0"/>
              <a:buChar char="•"/>
            </a:pPr>
            <a:r>
              <a:rPr lang="en-IE" sz="3600" dirty="0">
                <a:solidFill>
                  <a:schemeClr val="tx1"/>
                </a:solidFill>
              </a:rPr>
              <a:t>Why? </a:t>
            </a:r>
          </a:p>
          <a:p>
            <a:pPr marL="971550" lvl="1" indent="-285750">
              <a:buFont typeface="Arial" panose="020B0604020202020204" pitchFamily="34" charset="0"/>
              <a:buChar char="•"/>
            </a:pPr>
            <a:r>
              <a:rPr lang="en-IE" sz="3600" dirty="0">
                <a:solidFill>
                  <a:schemeClr val="tx1"/>
                </a:solidFill>
              </a:rPr>
              <a:t>What's the potential and possible challenges to implementation?</a:t>
            </a:r>
            <a:endParaRPr lang="en-IE" sz="36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184543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r>
              <a:rPr lang="en-GB" sz="3020" b="1" dirty="0"/>
              <a:t>Final Summary: Benefits of NBS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i="1" dirty="0">
                <a:solidFill>
                  <a:schemeClr val="tx1"/>
                </a:solidFill>
              </a:rPr>
              <a:t>Reflect on your NBS learning: </a:t>
            </a:r>
            <a:endParaRPr lang="en-IE" sz="3200" dirty="0">
              <a:solidFill>
                <a:schemeClr val="tx1"/>
              </a:solidFill>
            </a:endParaRPr>
          </a:p>
          <a:p>
            <a:pPr marL="514350" indent="-285750">
              <a:buFont typeface="Arial" panose="020B0604020202020204" pitchFamily="34" charset="0"/>
              <a:buChar char="•"/>
            </a:pPr>
            <a:r>
              <a:rPr lang="en-IE" sz="3600" dirty="0">
                <a:solidFill>
                  <a:schemeClr val="tx1"/>
                </a:solidFill>
              </a:rPr>
              <a:t>What is your key takeaway item? </a:t>
            </a:r>
          </a:p>
          <a:p>
            <a:pPr marL="514350" indent="-285750">
              <a:buFont typeface="Arial" panose="020B0604020202020204" pitchFamily="34" charset="0"/>
              <a:buChar char="•"/>
            </a:pPr>
            <a:r>
              <a:rPr lang="en-IE" sz="3600" dirty="0">
                <a:solidFill>
                  <a:schemeClr val="tx1"/>
                </a:solidFill>
              </a:rPr>
              <a:t>What new information on the benefits of NBS will you share with others? </a:t>
            </a:r>
            <a:endParaRPr lang="en-IE" sz="36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926468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a:t>
            </a:r>
            <a:r>
              <a:rPr lang="en-GB" sz="1800" b="1" i="1" dirty="0"/>
              <a:t>Centre for Social Innovation</a:t>
            </a:r>
          </a:p>
          <a:p>
            <a:r>
              <a:rPr lang="en-GB" sz="1800" b="1" i="1" dirty="0"/>
              <a:t>Trinity Business School – Trinity College Dublin </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27</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Exploring NBS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p:txBody>
          <a:bodyPr>
            <a:normAutofit/>
          </a:bodyPr>
          <a:lstStyle/>
          <a:p>
            <a:pPr algn="ctr"/>
            <a:r>
              <a:rPr lang="en-IE" sz="4400" dirty="0"/>
              <a:t>What comes to mind when hearing 'Nature-Based Solutions’?</a:t>
            </a:r>
          </a:p>
          <a:p>
            <a:pPr marL="123444" indent="0">
              <a:buNone/>
            </a:pPr>
            <a:endParaRPr lang="en-IE" sz="2800" dirty="0"/>
          </a:p>
          <a:p>
            <a:pPr marL="123444" indent="0" algn="r">
              <a:buNone/>
            </a:pPr>
            <a:r>
              <a:rPr lang="en-IE" sz="2800" i="1" dirty="0"/>
              <a:t>answer in the chat (or Miro Board)</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41969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What is NBS?</a:t>
            </a:r>
            <a:br>
              <a:rPr lang="en-GB" b="1" dirty="0"/>
            </a:br>
            <a:r>
              <a:rPr lang="en-GB" sz="1600" b="1" dirty="0"/>
              <a:t>(video 2 min)</a:t>
            </a:r>
            <a:endParaRPr b="1" dirty="0"/>
          </a:p>
        </p:txBody>
      </p:sp>
      <p:sp>
        <p:nvSpPr>
          <p:cNvPr id="11" name="Text Placeholder 10">
            <a:extLst>
              <a:ext uri="{FF2B5EF4-FFF2-40B4-BE49-F238E27FC236}">
                <a16:creationId xmlns:a16="http://schemas.microsoft.com/office/drawing/2014/main" id="{61DC6A1E-2AF4-CF08-A878-BA1BBDB77E46}"/>
              </a:ext>
            </a:extLst>
          </p:cNvPr>
          <p:cNvSpPr>
            <a:spLocks noGrp="1"/>
          </p:cNvSpPr>
          <p:nvPr>
            <p:ph type="body" idx="3"/>
          </p:nvPr>
        </p:nvSpPr>
        <p:spPr>
          <a:xfrm>
            <a:off x="6415888" y="3677054"/>
            <a:ext cx="5087073" cy="3180946"/>
          </a:xfrm>
        </p:spPr>
        <p:txBody>
          <a:bodyPr/>
          <a:lstStyle/>
          <a:p>
            <a:r>
              <a:rPr lang="en-IE" sz="2400" b="1" dirty="0"/>
              <a:t>Elements of NBS:</a:t>
            </a:r>
          </a:p>
          <a:p>
            <a:pPr marL="685800" indent="-457200">
              <a:buFont typeface="+mj-lt"/>
              <a:buAutoNum type="arabicPeriod"/>
            </a:pPr>
            <a:r>
              <a:rPr lang="en-IE" sz="2400" dirty="0"/>
              <a:t>Biodiversity</a:t>
            </a:r>
          </a:p>
          <a:p>
            <a:pPr marL="685800" indent="-457200">
              <a:buFont typeface="+mj-lt"/>
              <a:buAutoNum type="arabicPeriod"/>
            </a:pPr>
            <a:r>
              <a:rPr lang="en-IE" sz="2400" dirty="0"/>
              <a:t>Resilience and mitigation of climate change effects</a:t>
            </a:r>
          </a:p>
          <a:p>
            <a:pPr marL="685800" indent="-457200">
              <a:buFont typeface="+mj-lt"/>
              <a:buAutoNum type="arabicPeriod"/>
            </a:pPr>
            <a:r>
              <a:rPr lang="en-IE" sz="2400" dirty="0"/>
              <a:t>Environmental, societal and economic benefits</a:t>
            </a:r>
          </a:p>
          <a:p>
            <a:pPr marL="685800" indent="-457200">
              <a:buFont typeface="+mj-lt"/>
              <a:buAutoNum type="arabicPeriod"/>
            </a:pPr>
            <a:r>
              <a:rPr lang="en-IE" sz="2400" dirty="0"/>
              <a:t>Cost-efficiency </a:t>
            </a:r>
          </a:p>
          <a:p>
            <a:pPr marL="685800" indent="-457200">
              <a:buFont typeface="+mj-lt"/>
              <a:buAutoNum type="arabicPeriod"/>
            </a:pPr>
            <a:r>
              <a:rPr lang="en-IE" sz="2400" dirty="0"/>
              <a:t>Co-creation  </a:t>
            </a:r>
          </a:p>
          <a:p>
            <a:pPr marL="228600" indent="0" algn="ctr"/>
            <a:r>
              <a:rPr lang="en-IE" sz="2000" i="1" u="sng" dirty="0"/>
              <a:t>Beyond </a:t>
            </a:r>
            <a:r>
              <a:rPr lang="en-IE" sz="2000" b="1" i="1" u="sng" dirty="0"/>
              <a:t>technical solutions </a:t>
            </a:r>
            <a:r>
              <a:rPr lang="en-IE" sz="2000" i="1" u="sng" dirty="0"/>
              <a:t>for climate change, consider </a:t>
            </a:r>
            <a:r>
              <a:rPr lang="en-IE" sz="2000" b="1" i="1" u="sng" dirty="0"/>
              <a:t>nature solutions</a:t>
            </a:r>
            <a:endParaRPr lang="en-IE" b="1" u="sng" dirty="0"/>
          </a:p>
          <a:p>
            <a:endParaRPr lang="en-IE" dirty="0"/>
          </a:p>
        </p:txBody>
      </p:sp>
      <p:sp>
        <p:nvSpPr>
          <p:cNvPr id="12" name="Text Placeholder 11">
            <a:extLst>
              <a:ext uri="{FF2B5EF4-FFF2-40B4-BE49-F238E27FC236}">
                <a16:creationId xmlns:a16="http://schemas.microsoft.com/office/drawing/2014/main" id="{04C6902D-B343-C8AE-A9C6-3FE6A8669542}"/>
              </a:ext>
            </a:extLst>
          </p:cNvPr>
          <p:cNvSpPr>
            <a:spLocks noGrp="1"/>
          </p:cNvSpPr>
          <p:nvPr>
            <p:ph type="body" idx="4"/>
          </p:nvPr>
        </p:nvSpPr>
        <p:spPr>
          <a:xfrm>
            <a:off x="383013" y="5363700"/>
            <a:ext cx="5393100" cy="553374"/>
          </a:xfrm>
        </p:spPr>
        <p:txBody>
          <a:bodyPr>
            <a:normAutofit lnSpcReduction="10000"/>
          </a:bodyPr>
          <a:lstStyle/>
          <a:p>
            <a:r>
              <a:rPr lang="en-IE" dirty="0">
                <a:hlinkClick r:id="rId4"/>
              </a:rPr>
              <a:t>Reference: </a:t>
            </a:r>
            <a:r>
              <a:rPr lang="en-IE" dirty="0" err="1">
                <a:hlinkClick r:id="rId4"/>
              </a:rPr>
              <a:t>NetworkNature</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pic>
        <p:nvPicPr>
          <p:cNvPr id="8" name="Online Media 7" title="What Are Nature-based Solutions?">
            <a:hlinkClick r:id="" action="ppaction://media"/>
            <a:extLst>
              <a:ext uri="{FF2B5EF4-FFF2-40B4-BE49-F238E27FC236}">
                <a16:creationId xmlns:a16="http://schemas.microsoft.com/office/drawing/2014/main" id="{9827E079-C543-76D1-CD0A-01C018ADEDE1}"/>
              </a:ext>
            </a:extLst>
          </p:cNvPr>
          <p:cNvPicPr>
            <a:picLocks noRot="1" noChangeAspect="1"/>
          </p:cNvPicPr>
          <p:nvPr>
            <a:videoFile r:link="rId1"/>
          </p:nvPr>
        </p:nvPicPr>
        <p:blipFill>
          <a:blip r:embed="rId5"/>
          <a:stretch>
            <a:fillRect/>
          </a:stretch>
        </p:blipFill>
        <p:spPr>
          <a:xfrm>
            <a:off x="453673" y="2055983"/>
            <a:ext cx="5854367" cy="3307717"/>
          </a:xfrm>
          <a:prstGeom prst="rect">
            <a:avLst/>
          </a:prstGeom>
        </p:spPr>
      </p:pic>
    </p:spTree>
    <p:extLst>
      <p:ext uri="{BB962C8B-B14F-4D97-AF65-F5344CB8AC3E}">
        <p14:creationId xmlns:p14="http://schemas.microsoft.com/office/powerpoint/2010/main" val="14557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0"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0"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0"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resilience. </a:t>
            </a:r>
          </a:p>
          <a:p>
            <a:pPr marL="111760" indent="0" algn="ctr">
              <a:buNone/>
            </a:pPr>
            <a:r>
              <a:rPr lang="en-IE" sz="2400" b="0" i="0" dirty="0">
                <a:solidFill>
                  <a:srgbClr val="26324B"/>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2400" dirty="0"/>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24024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0" y="5312166"/>
            <a:ext cx="6806579"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a:t>
            </a:r>
            <a:endParaRPr sz="3020" b="1" i="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a:xfrm>
            <a:off x="447816" y="491195"/>
            <a:ext cx="11292840" cy="4721231"/>
          </a:xfrm>
        </p:spPr>
        <p:txBody>
          <a:bodyPr>
            <a:normAutofit/>
          </a:bodyPr>
          <a:lstStyle/>
          <a:p>
            <a:pPr algn="l"/>
            <a:r>
              <a:rPr lang="en-IE" sz="2800" dirty="0"/>
              <a:t>“… actions to protect, sustainably manage, and restore natural or modified ecosystems, that address societal challenges effectively and adaptively, simultaneously providing human well-being and biodiversity benefits.”</a:t>
            </a: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a:xfrm>
            <a:off x="5740823" y="5377502"/>
            <a:ext cx="5869987" cy="689515"/>
          </a:xfrm>
        </p:spPr>
        <p:txBody>
          <a:bodyPr>
            <a:normAutofit fontScale="85000" lnSpcReduction="10000"/>
          </a:bodyPr>
          <a:lstStyle/>
          <a:p>
            <a:r>
              <a:rPr lang="en-IE" sz="1800" dirty="0">
                <a:solidFill>
                  <a:schemeClr val="bg1"/>
                </a:solidFill>
              </a:rPr>
              <a:t>Reference: </a:t>
            </a:r>
            <a:r>
              <a:rPr lang="en-IE" sz="1800" dirty="0">
                <a:solidFill>
                  <a:schemeClr val="bg1"/>
                </a:solidFill>
                <a:hlinkClick r:id="rId3">
                  <a:extLst>
                    <a:ext uri="{A12FA001-AC4F-418D-AE19-62706E023703}">
                      <ahyp:hlinkClr xmlns:ahyp="http://schemas.microsoft.com/office/drawing/2018/hyperlinkcolor" val="tx"/>
                    </a:ext>
                  </a:extLst>
                </a:hlinkClick>
              </a:rPr>
              <a:t>International Union for the Conservation of Nature </a:t>
            </a:r>
            <a:r>
              <a:rPr lang="en-IE" sz="1800" dirty="0">
                <a:solidFill>
                  <a:schemeClr val="bg1"/>
                </a:solidFill>
              </a:rPr>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37734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0" y="5502008"/>
            <a:ext cx="6806579"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extended:</a:t>
            </a:r>
            <a:br>
              <a:rPr lang="en-GB" sz="3020" b="1" dirty="0"/>
            </a:br>
            <a:r>
              <a:rPr lang="en-GB" sz="3020" b="1" i="1" dirty="0"/>
              <a:t>what it is and what it is not</a:t>
            </a:r>
            <a:endParaRPr sz="3020" b="1" i="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a:xfrm>
            <a:off x="447816" y="491195"/>
            <a:ext cx="11292840" cy="4721231"/>
          </a:xfrm>
        </p:spPr>
        <p:txBody>
          <a:bodyPr>
            <a:normAutofit/>
          </a:bodyPr>
          <a:lstStyle/>
          <a:p>
            <a:pPr algn="l"/>
            <a:r>
              <a:rPr lang="en-IE" i="0" dirty="0">
                <a:solidFill>
                  <a:srgbClr val="26324B"/>
                </a:solidFill>
                <a:effectLst/>
                <a:latin typeface="+mn-lt"/>
              </a:rPr>
              <a:t>“</a:t>
            </a:r>
            <a:r>
              <a:rPr lang="en-IE" i="0" dirty="0">
                <a:solidFill>
                  <a:srgbClr val="4F4E4D"/>
                </a:solidFill>
                <a:effectLst/>
                <a:latin typeface="+mn-lt"/>
              </a:rPr>
              <a:t>Nature-Based Solutions…provide </a:t>
            </a:r>
            <a:r>
              <a:rPr lang="en-IE" b="1" i="0" u="sng" dirty="0">
                <a:solidFill>
                  <a:schemeClr val="accent1"/>
                </a:solidFill>
                <a:effectLst/>
                <a:latin typeface="+mn-lt"/>
              </a:rPr>
              <a:t>multiple benefits for biodiversity</a:t>
            </a:r>
            <a:r>
              <a:rPr lang="en-IE" i="0" dirty="0">
                <a:solidFill>
                  <a:srgbClr val="4F4E4D"/>
                </a:solidFill>
                <a:effectLst/>
                <a:latin typeface="+mn-lt"/>
              </a:rPr>
              <a:t>. </a:t>
            </a:r>
            <a:r>
              <a:rPr lang="en-IE" b="1" i="0" u="sng" dirty="0">
                <a:solidFill>
                  <a:srgbClr val="FF0000"/>
                </a:solidFill>
                <a:effectLst/>
                <a:latin typeface="+mn-lt"/>
              </a:rPr>
              <a:t>Any approaches that do not improve biodiversity, are not based or delivering on a range of ecosystem services, </a:t>
            </a:r>
            <a:r>
              <a:rPr lang="en-IE" i="0" dirty="0">
                <a:solidFill>
                  <a:schemeClr val="tx1"/>
                </a:solidFill>
                <a:effectLst/>
                <a:latin typeface="+mn-lt"/>
              </a:rPr>
              <a:t>are not Nature-Based Solutions</a:t>
            </a:r>
            <a:r>
              <a:rPr lang="en-IE" i="0" dirty="0">
                <a:solidFill>
                  <a:srgbClr val="4F4E4D"/>
                </a:solidFill>
                <a:effectLst/>
                <a:latin typeface="+mn-lt"/>
              </a:rPr>
              <a:t>.”</a:t>
            </a:r>
          </a:p>
          <a:p>
            <a:pPr marL="111760" indent="0" algn="l">
              <a:buNone/>
            </a:pPr>
            <a:endParaRPr lang="en-IE" i="0" dirty="0">
              <a:solidFill>
                <a:srgbClr val="4F4E4D"/>
              </a:solidFill>
              <a:effectLst/>
              <a:latin typeface="+mn-lt"/>
            </a:endParaRPr>
          </a:p>
          <a:p>
            <a:pPr algn="l"/>
            <a:r>
              <a:rPr lang="en-IE" b="0" i="0" dirty="0">
                <a:solidFill>
                  <a:srgbClr val="4F4E4D"/>
                </a:solidFill>
                <a:effectLst/>
                <a:latin typeface="+mn-lt"/>
              </a:rPr>
              <a:t>“Nature-based solutions </a:t>
            </a:r>
            <a:r>
              <a:rPr lang="en-IE" b="1" i="0" u="sng" dirty="0">
                <a:solidFill>
                  <a:schemeClr val="accent1"/>
                </a:solidFill>
                <a:effectLst/>
                <a:latin typeface="+mn-lt"/>
              </a:rPr>
              <a:t>protect, sustainably manage and</a:t>
            </a:r>
            <a:r>
              <a:rPr lang="en-IE" b="1" i="1" u="sng" dirty="0">
                <a:solidFill>
                  <a:schemeClr val="accent1"/>
                </a:solidFill>
                <a:effectLst/>
                <a:latin typeface="+mn-lt"/>
              </a:rPr>
              <a:t> </a:t>
            </a:r>
            <a:r>
              <a:rPr lang="en-IE" b="1" i="0" u="sng" dirty="0">
                <a:solidFill>
                  <a:schemeClr val="accent1"/>
                </a:solidFill>
                <a:effectLst/>
                <a:latin typeface="+mn-lt"/>
              </a:rPr>
              <a:t>restore natural or modified ecosystems, which address challenges facing humanity </a:t>
            </a:r>
            <a:r>
              <a:rPr lang="en-IE" b="0" i="0" dirty="0">
                <a:solidFill>
                  <a:srgbClr val="4F4E4D"/>
                </a:solidFill>
                <a:effectLst/>
                <a:latin typeface="+mn-lt"/>
              </a:rPr>
              <a:t>(e.g. climate change, food and water security or natural disasters).  At the same time nature-based solutions bestow wider benefits to human well-being and biodiversity.”</a:t>
            </a: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a:xfrm>
            <a:off x="5740821" y="5262296"/>
            <a:ext cx="5869987" cy="689515"/>
          </a:xfrm>
        </p:spPr>
        <p:txBody>
          <a:bodyPr>
            <a:normAutofit/>
          </a:bodyPr>
          <a:lstStyle/>
          <a:p>
            <a:r>
              <a:rPr lang="en-IE" sz="1800" dirty="0">
                <a:solidFill>
                  <a:schemeClr val="bg1"/>
                </a:solidFill>
              </a:rPr>
              <a:t>Reference: </a:t>
            </a:r>
            <a:r>
              <a:rPr lang="en-IE" sz="1800" dirty="0">
                <a:solidFill>
                  <a:schemeClr val="bg1"/>
                </a:solidFill>
                <a:hlinkClick r:id="rId3">
                  <a:extLst>
                    <a:ext uri="{A12FA001-AC4F-418D-AE19-62706E023703}">
                      <ahyp:hlinkClr xmlns:ahyp="http://schemas.microsoft.com/office/drawing/2018/hyperlinkcolor" val="tx"/>
                    </a:ext>
                  </a:extLst>
                </a:hlinkClick>
              </a:rPr>
              <a:t>Connecting Nature</a:t>
            </a:r>
            <a:r>
              <a:rPr lang="en-IE" sz="1800" dirty="0">
                <a:solidFill>
                  <a:schemeClr val="bg1"/>
                </a:solidFill>
              </a:rPr>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421079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0" y="5502008"/>
            <a:ext cx="6806579"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Terms that sound like NBS – </a:t>
            </a:r>
            <a:br>
              <a:rPr lang="en-GB" sz="3020" b="1" dirty="0"/>
            </a:br>
            <a:r>
              <a:rPr lang="en-GB" sz="3020" b="1" dirty="0"/>
              <a:t>but are not</a:t>
            </a:r>
            <a:endParaRPr sz="3020" b="1" i="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a:xfrm>
            <a:off x="455821" y="906189"/>
            <a:ext cx="11280358" cy="4044270"/>
          </a:xfrm>
        </p:spPr>
        <p:txBody>
          <a:bodyPr>
            <a:normAutofit fontScale="92500" lnSpcReduction="20000"/>
          </a:bodyPr>
          <a:lstStyle/>
          <a:p>
            <a:pPr marL="111760" indent="0" algn="l">
              <a:buNone/>
            </a:pPr>
            <a:r>
              <a:rPr lang="en-IE" b="1" u="sng" dirty="0"/>
              <a:t>Nature derived solutions:</a:t>
            </a:r>
            <a:r>
              <a:rPr lang="en-IE" b="1" dirty="0"/>
              <a:t> </a:t>
            </a:r>
          </a:p>
          <a:p>
            <a:r>
              <a:rPr lang="en-IE" b="1" dirty="0"/>
              <a:t>Wind, wave, and solar energy derived from nature</a:t>
            </a:r>
          </a:p>
          <a:p>
            <a:pPr lvl="1"/>
            <a:r>
              <a:rPr lang="en-IE" sz="2000" dirty="0"/>
              <a:t>replace our carbon energy needs and benefit society. </a:t>
            </a:r>
          </a:p>
          <a:p>
            <a:pPr lvl="1"/>
            <a:r>
              <a:rPr lang="en-IE" sz="2000" dirty="0"/>
              <a:t>In isolation, not based on functioning natural ecosystems  or not direct ecosystem benefits </a:t>
            </a:r>
          </a:p>
          <a:p>
            <a:pPr marL="111760" indent="0" algn="l">
              <a:buNone/>
            </a:pPr>
            <a:r>
              <a:rPr lang="en-IE" b="1" u="sng" dirty="0"/>
              <a:t>Nature inspired solutions:</a:t>
            </a:r>
            <a:r>
              <a:rPr lang="en-IE" dirty="0"/>
              <a:t> </a:t>
            </a:r>
          </a:p>
          <a:p>
            <a:pPr algn="l"/>
            <a:r>
              <a:rPr lang="en-IE" b="1" dirty="0"/>
              <a:t>Innovative design, production of materials/structures/systems modelled on biological processes</a:t>
            </a:r>
            <a:r>
              <a:rPr lang="en-IE" dirty="0"/>
              <a:t> </a:t>
            </a:r>
          </a:p>
          <a:p>
            <a:pPr algn="l"/>
            <a:r>
              <a:rPr lang="en-IE" dirty="0"/>
              <a:t>sticky gloves that mimic geckos</a:t>
            </a:r>
          </a:p>
          <a:p>
            <a:pPr algn="l"/>
            <a:r>
              <a:rPr lang="en-IE" dirty="0"/>
              <a:t>Not based on direct use of ecosystem services and do not provide benefits for nature.</a:t>
            </a:r>
            <a:endParaRPr lang="en-IE" b="0" i="0" dirty="0">
              <a:solidFill>
                <a:srgbClr val="4F4E4D"/>
              </a:solidFill>
              <a:effectLst/>
              <a:latin typeface="+mn-lt"/>
            </a:endParaRP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a:xfrm>
            <a:off x="5740821" y="5262296"/>
            <a:ext cx="5869987" cy="689515"/>
          </a:xfrm>
        </p:spPr>
        <p:txBody>
          <a:bodyPr>
            <a:normAutofit fontScale="85000" lnSpcReduction="10000"/>
          </a:bodyPr>
          <a:lstStyle/>
          <a:p>
            <a:r>
              <a:rPr lang="en-IE" sz="1800" dirty="0">
                <a:solidFill>
                  <a:schemeClr val="bg1"/>
                </a:solidFill>
              </a:rPr>
              <a:t>Reference: </a:t>
            </a:r>
            <a:r>
              <a:rPr lang="en-IE" sz="1800" dirty="0">
                <a:solidFill>
                  <a:schemeClr val="bg1"/>
                </a:solidFill>
                <a:hlinkClick r:id="rId3">
                  <a:extLst>
                    <a:ext uri="{A12FA001-AC4F-418D-AE19-62706E023703}">
                      <ahyp:hlinkClr xmlns:ahyp="http://schemas.microsoft.com/office/drawing/2018/hyperlinkcolor" val="tx"/>
                    </a:ext>
                  </a:extLst>
                </a:hlinkClick>
              </a:rPr>
              <a:t>Network Nature (2023) NBS Made Easy Brochure</a:t>
            </a:r>
            <a:r>
              <a:rPr lang="en-IE" sz="1800" dirty="0">
                <a:solidFill>
                  <a:schemeClr val="bg1"/>
                </a:solidFill>
              </a:rPr>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82289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58332" y="5106267"/>
            <a:ext cx="5430988"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Classification</a:t>
            </a:r>
            <a:endParaRPr sz="3020" b="1" dirty="0"/>
          </a:p>
        </p:txBody>
      </p:sp>
      <p:sp>
        <p:nvSpPr>
          <p:cNvPr id="4" name="Text Placeholder 3">
            <a:extLst>
              <a:ext uri="{FF2B5EF4-FFF2-40B4-BE49-F238E27FC236}">
                <a16:creationId xmlns:a16="http://schemas.microsoft.com/office/drawing/2014/main" id="{D367734B-77D4-134C-C649-D288D8FEE3CE}"/>
              </a:ext>
            </a:extLst>
          </p:cNvPr>
          <p:cNvSpPr>
            <a:spLocks noGrp="1"/>
          </p:cNvSpPr>
          <p:nvPr>
            <p:ph type="body" idx="2"/>
          </p:nvPr>
        </p:nvSpPr>
        <p:spPr/>
        <p:txBody>
          <a:bodyPr>
            <a:noAutofit/>
          </a:bodyPr>
          <a:lstStyle/>
          <a:p>
            <a:r>
              <a:rPr lang="en-IE" sz="1200" dirty="0" err="1">
                <a:solidFill>
                  <a:schemeClr val="bg1"/>
                </a:solidFill>
                <a:hlinkClick r:id="rId3">
                  <a:extLst>
                    <a:ext uri="{A12FA001-AC4F-418D-AE19-62706E023703}">
                      <ahyp:hlinkClr xmlns:ahyp="http://schemas.microsoft.com/office/drawing/2018/hyperlinkcolor" val="tx"/>
                    </a:ext>
                  </a:extLst>
                </a:hlinkClick>
              </a:rPr>
              <a:t>UniLab</a:t>
            </a:r>
            <a:r>
              <a:rPr lang="en-IE" sz="1200" dirty="0">
                <a:solidFill>
                  <a:schemeClr val="bg1"/>
                </a:solidFill>
                <a:hlinkClick r:id="rId3">
                  <a:extLst>
                    <a:ext uri="{A12FA001-AC4F-418D-AE19-62706E023703}">
                      <ahyp:hlinkClr xmlns:ahyp="http://schemas.microsoft.com/office/drawing/2018/hyperlinkcolor" val="tx"/>
                    </a:ext>
                  </a:extLst>
                </a:hlinkClick>
              </a:rPr>
              <a:t> – Urban Nature Labs  </a:t>
            </a:r>
            <a:r>
              <a:rPr lang="en-IE" sz="1200" dirty="0"/>
              <a:t>adapted from</a:t>
            </a:r>
            <a:r>
              <a:rPr lang="nb-NO" sz="1200" dirty="0"/>
              <a:t> Eggermont et al., 2015 (p.12)</a:t>
            </a:r>
            <a:endParaRPr lang="en-IE" sz="1200" dirty="0">
              <a:solidFill>
                <a:schemeClr val="bg1"/>
              </a:solidFill>
            </a:endParaRPr>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10" name="Picture 9" descr="A diagram of different types of engineering&#10;&#10;Description automatically generated">
            <a:extLst>
              <a:ext uri="{FF2B5EF4-FFF2-40B4-BE49-F238E27FC236}">
                <a16:creationId xmlns:a16="http://schemas.microsoft.com/office/drawing/2014/main" id="{8C0A481E-C91B-0EFD-8B13-680E2F07D27A}"/>
              </a:ext>
            </a:extLst>
          </p:cNvPr>
          <p:cNvPicPr>
            <a:picLocks noChangeAspect="1"/>
          </p:cNvPicPr>
          <p:nvPr/>
        </p:nvPicPr>
        <p:blipFill>
          <a:blip r:embed="rId4"/>
          <a:stretch>
            <a:fillRect/>
          </a:stretch>
        </p:blipFill>
        <p:spPr>
          <a:xfrm>
            <a:off x="43105" y="1311087"/>
            <a:ext cx="6513610" cy="3389062"/>
          </a:xfrm>
          <a:prstGeom prst="rect">
            <a:avLst/>
          </a:prstGeom>
        </p:spPr>
      </p:pic>
      <p:sp>
        <p:nvSpPr>
          <p:cNvPr id="11" name="Rectangle 10">
            <a:extLst>
              <a:ext uri="{FF2B5EF4-FFF2-40B4-BE49-F238E27FC236}">
                <a16:creationId xmlns:a16="http://schemas.microsoft.com/office/drawing/2014/main" id="{6E859F0E-8D87-028E-527D-2E6EF905630C}"/>
              </a:ext>
            </a:extLst>
          </p:cNvPr>
          <p:cNvSpPr/>
          <p:nvPr/>
        </p:nvSpPr>
        <p:spPr>
          <a:xfrm>
            <a:off x="6558933" y="2143772"/>
            <a:ext cx="5241628" cy="406494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E94CF55-2A56-0472-6BC5-15DB85C35E1E}"/>
              </a:ext>
            </a:extLst>
          </p:cNvPr>
          <p:cNvSpPr txBox="1"/>
          <p:nvPr/>
        </p:nvSpPr>
        <p:spPr>
          <a:xfrm>
            <a:off x="6700630" y="2253919"/>
            <a:ext cx="4907840" cy="4154984"/>
          </a:xfrm>
          <a:prstGeom prst="rect">
            <a:avLst/>
          </a:prstGeom>
          <a:noFill/>
        </p:spPr>
        <p:txBody>
          <a:bodyPr wrap="square" rtlCol="0">
            <a:spAutoFit/>
          </a:bodyPr>
          <a:lstStyle/>
          <a:p>
            <a:r>
              <a:rPr lang="en-IE" sz="2400" b="1" dirty="0"/>
              <a:t>TYPE 1 - Protection and conservation strategies </a:t>
            </a:r>
          </a:p>
          <a:p>
            <a:r>
              <a:rPr lang="en-IE" sz="2400" b="1" i="1" dirty="0"/>
              <a:t>(some examples)</a:t>
            </a:r>
          </a:p>
          <a:p>
            <a:pPr marL="342900" indent="-342900">
              <a:buFont typeface="Arial" panose="020B0604020202020204" pitchFamily="34" charset="0"/>
              <a:buChar char="•"/>
            </a:pPr>
            <a:r>
              <a:rPr lang="en-IE" sz="2400" b="1" i="1" dirty="0"/>
              <a:t> </a:t>
            </a:r>
            <a:r>
              <a:rPr lang="en-IE" sz="2400" dirty="0"/>
              <a:t>Protected areas, conservation zones </a:t>
            </a:r>
          </a:p>
          <a:p>
            <a:pPr marL="285750" indent="-285750">
              <a:buFont typeface="Arial" panose="020B0604020202020204" pitchFamily="34" charset="0"/>
              <a:buChar char="•"/>
            </a:pPr>
            <a:r>
              <a:rPr lang="en-IE" sz="2400" dirty="0"/>
              <a:t>Limit or prevent land use</a:t>
            </a:r>
          </a:p>
          <a:p>
            <a:pPr marL="285750" indent="-285750">
              <a:buFont typeface="Arial" panose="020B0604020202020204" pitchFamily="34" charset="0"/>
              <a:buChar char="•"/>
            </a:pPr>
            <a:r>
              <a:rPr lang="en-IE" sz="2400" dirty="0"/>
              <a:t>Maintenance or enhancement of natural wetlands</a:t>
            </a:r>
          </a:p>
          <a:p>
            <a:pPr algn="ctr"/>
            <a:endParaRPr lang="en-IE" sz="2400" b="1" i="1" dirty="0">
              <a:solidFill>
                <a:schemeClr val="accent1"/>
              </a:solidFill>
            </a:endParaRPr>
          </a:p>
          <a:p>
            <a:pPr algn="ctr"/>
            <a:r>
              <a:rPr lang="en-IE" sz="2400" b="1" i="1" dirty="0">
                <a:solidFill>
                  <a:schemeClr val="accent1"/>
                </a:solidFill>
              </a:rPr>
              <a:t>“PRESERVE”</a:t>
            </a:r>
          </a:p>
          <a:p>
            <a:pPr marL="285750" indent="-285750">
              <a:buFont typeface="Arial" panose="020B0604020202020204" pitchFamily="34" charset="0"/>
              <a:buChar char="•"/>
            </a:pPr>
            <a:endParaRPr lang="en-IE" sz="2400" dirty="0"/>
          </a:p>
        </p:txBody>
      </p:sp>
      <p:sp>
        <p:nvSpPr>
          <p:cNvPr id="21" name="Rectangle 20">
            <a:extLst>
              <a:ext uri="{FF2B5EF4-FFF2-40B4-BE49-F238E27FC236}">
                <a16:creationId xmlns:a16="http://schemas.microsoft.com/office/drawing/2014/main" id="{2F6649DA-8459-8278-5BE9-22518A7D3ABD}"/>
              </a:ext>
            </a:extLst>
          </p:cNvPr>
          <p:cNvSpPr/>
          <p:nvPr/>
        </p:nvSpPr>
        <p:spPr>
          <a:xfrm>
            <a:off x="1944914" y="0"/>
            <a:ext cx="45719" cy="45719"/>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Arrow: Curved Right 1">
            <a:extLst>
              <a:ext uri="{FF2B5EF4-FFF2-40B4-BE49-F238E27FC236}">
                <a16:creationId xmlns:a16="http://schemas.microsoft.com/office/drawing/2014/main" id="{97D540F9-9846-EC9E-1A28-DDC62F57FCAF}"/>
              </a:ext>
            </a:extLst>
          </p:cNvPr>
          <p:cNvSpPr/>
          <p:nvPr/>
        </p:nvSpPr>
        <p:spPr>
          <a:xfrm rot="15591266" flipH="1">
            <a:off x="4088619" y="-450003"/>
            <a:ext cx="1020417" cy="474004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49268245"/>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3EF9F-444A-4D66-9D10-F28AEC874782}">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customXml/itemProps2.xml><?xml version="1.0" encoding="utf-8"?>
<ds:datastoreItem xmlns:ds="http://schemas.openxmlformats.org/officeDocument/2006/customXml" ds:itemID="{3B47F5A2-B748-4943-B9B9-CA9764CF502D}">
  <ds:schemaRefs>
    <ds:schemaRef ds:uri="http://schemas.microsoft.com/sharepoint/v3/contenttype/forms"/>
  </ds:schemaRefs>
</ds:datastoreItem>
</file>

<file path=customXml/itemProps3.xml><?xml version="1.0" encoding="utf-8"?>
<ds:datastoreItem xmlns:ds="http://schemas.openxmlformats.org/officeDocument/2006/customXml" ds:itemID="{968687F5-CC3D-48AB-A578-2C23CD2C2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9351</TotalTime>
  <Words>1356</Words>
  <Application>Microsoft Office PowerPoint</Application>
  <PresentationFormat>Widescreen</PresentationFormat>
  <Paragraphs>208</Paragraphs>
  <Slides>27</Slides>
  <Notes>27</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Dividend</vt:lpstr>
      <vt:lpstr>Introduction to NBS:  Nature’s Benefits and Ecosystem Services  Lecture (online)</vt:lpstr>
      <vt:lpstr>(Part 1)  Learning Outcomes for this Learning Unit</vt:lpstr>
      <vt:lpstr>Exploring NBS</vt:lpstr>
      <vt:lpstr>What is NBS? (video 2 min)</vt:lpstr>
      <vt:lpstr>NBS Definition – EU</vt:lpstr>
      <vt:lpstr>NBS Definition </vt:lpstr>
      <vt:lpstr>NBS Definition – extended: what it is and what it is not</vt:lpstr>
      <vt:lpstr>Terms that sound like NBS –  but are not</vt:lpstr>
      <vt:lpstr>NBS Classification</vt:lpstr>
      <vt:lpstr>NBS Classification</vt:lpstr>
      <vt:lpstr>NBS Classification</vt:lpstr>
      <vt:lpstr>Types of NBS - Examples (video 2 min)</vt:lpstr>
      <vt:lpstr>NBS Examples – A Hierarchical Classification</vt:lpstr>
      <vt:lpstr>Exploring NBS – Revisited </vt:lpstr>
      <vt:lpstr>NBS 5 Principles</vt:lpstr>
      <vt:lpstr>  (Part 2)   NBS Benefits:  A Reflection point</vt:lpstr>
      <vt:lpstr>Summary of the Benefits of NBS:   tackling the climate and biodiversity crisis</vt:lpstr>
      <vt:lpstr>NBS: Social Benefits </vt:lpstr>
      <vt:lpstr>NBS: Economic Benefits </vt:lpstr>
      <vt:lpstr>NBS: Environmental Benefits</vt:lpstr>
      <vt:lpstr>Example of NBS: Benefits of Green Roofs </vt:lpstr>
      <vt:lpstr>NBS Definition – EU</vt:lpstr>
      <vt:lpstr>NBS Benefits and the SDGs</vt:lpstr>
      <vt:lpstr>   (Part 3) NBS: A multidisciplinary reflection </vt:lpstr>
      <vt:lpstr>  (Part 4) Final Summary: Benefits of NBS</vt:lpstr>
      <vt:lpstr> Final Summary: Benefits of NBS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Maria Gallo</cp:lastModifiedBy>
  <cp:revision>47</cp:revision>
  <dcterms:modified xsi:type="dcterms:W3CDTF">2025-02-06T09:35:59Z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