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19"/>
  </p:notesMasterIdLst>
  <p:sldIdLst>
    <p:sldId id="256" r:id="rId5"/>
    <p:sldId id="271" r:id="rId6"/>
    <p:sldId id="269" r:id="rId7"/>
    <p:sldId id="310" r:id="rId8"/>
    <p:sldId id="312" r:id="rId9"/>
    <p:sldId id="313" r:id="rId10"/>
    <p:sldId id="314" r:id="rId11"/>
    <p:sldId id="311" r:id="rId12"/>
    <p:sldId id="315" r:id="rId13"/>
    <p:sldId id="316" r:id="rId14"/>
    <p:sldId id="317" r:id="rId15"/>
    <p:sldId id="308" r:id="rId16"/>
    <p:sldId id="291" r:id="rId17"/>
    <p:sldId id="257" r:id="rId18"/>
  </p:sldIdLst>
  <p:sldSz cx="12192000" cy="6858000"/>
  <p:notesSz cx="6858000" cy="9144000"/>
  <p:embeddedFontLst>
    <p:embeddedFont>
      <p:font typeface="Gill Sans"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978CF-68AE-B954-9001-F71E61E838EB}" v="9" dt="2024-12-19T11:01:18.179"/>
    <p1510:client id="{CF7D3412-938E-F373-8F93-F9FFD686FA05}" v="14" dt="2024-12-19T13:24:44.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81978CF-68AE-B954-9001-F71E61E838EB}"/>
    <pc:docChg chg="modSld">
      <pc:chgData name="" userId="" providerId="" clId="Web-{581978CF-68AE-B954-9001-F71E61E838EB}" dt="2024-12-19T11:00:29.333" v="1"/>
      <pc:docMkLst>
        <pc:docMk/>
      </pc:docMkLst>
      <pc:sldChg chg="delSp">
        <pc:chgData name="" userId="" providerId="" clId="Web-{581978CF-68AE-B954-9001-F71E61E838EB}" dt="2024-12-19T11:00:29.333" v="1"/>
        <pc:sldMkLst>
          <pc:docMk/>
          <pc:sldMk cId="0" sldId="256"/>
        </pc:sldMkLst>
        <pc:spChg chg="del">
          <ac:chgData name="" userId="" providerId="" clId="Web-{581978CF-68AE-B954-9001-F71E61E838EB}" dt="2024-12-19T11:00:23.505" v="0"/>
          <ac:spMkLst>
            <pc:docMk/>
            <pc:sldMk cId="0" sldId="256"/>
            <ac:spMk id="216" creationId="{00000000-0000-0000-0000-000000000000}"/>
          </ac:spMkLst>
        </pc:spChg>
        <pc:spChg chg="del">
          <ac:chgData name="" userId="" providerId="" clId="Web-{581978CF-68AE-B954-9001-F71E61E838EB}" dt="2024-12-19T11:00:29.333" v="1"/>
          <ac:spMkLst>
            <pc:docMk/>
            <pc:sldMk cId="0" sldId="256"/>
            <ac:spMk id="221" creationId="{00000000-0000-0000-0000-000000000000}"/>
          </ac:spMkLst>
        </pc:spChg>
      </pc:sldChg>
    </pc:docChg>
  </pc:docChgLst>
  <pc:docChgLst>
    <pc:chgData name="shreya.utkarsh@iclei.org" userId="S::shreya.utkarsh_iclei.org#ext#@eunorg.onmicrosoft.com::8767eabb-d957-41f5-821b-72122f00c558" providerId="AD" clId="Web-{581978CF-68AE-B954-9001-F71E61E838EB}"/>
    <pc:docChg chg="modSld">
      <pc:chgData name="shreya.utkarsh@iclei.org" userId="S::shreya.utkarsh_iclei.org#ext#@eunorg.onmicrosoft.com::8767eabb-d957-41f5-821b-72122f00c558" providerId="AD" clId="Web-{581978CF-68AE-B954-9001-F71E61E838EB}" dt="2024-12-19T11:01:18.179" v="5" actId="1076"/>
      <pc:docMkLst>
        <pc:docMk/>
      </pc:docMkLst>
      <pc:sldChg chg="addSp delSp modSp">
        <pc:chgData name="shreya.utkarsh@iclei.org" userId="S::shreya.utkarsh_iclei.org#ext#@eunorg.onmicrosoft.com::8767eabb-d957-41f5-821b-72122f00c558" providerId="AD" clId="Web-{581978CF-68AE-B954-9001-F71E61E838EB}" dt="2024-12-19T11:01:00.178" v="4" actId="1076"/>
        <pc:sldMkLst>
          <pc:docMk/>
          <pc:sldMk cId="0" sldId="256"/>
        </pc:sldMkLst>
        <pc:spChg chg="del">
          <ac:chgData name="shreya.utkarsh@iclei.org" userId="S::shreya.utkarsh_iclei.org#ext#@eunorg.onmicrosoft.com::8767eabb-d957-41f5-821b-72122f00c558" providerId="AD" clId="Web-{581978CF-68AE-B954-9001-F71E61E838EB}" dt="2024-12-19T11:00:32.959" v="0"/>
          <ac:spMkLst>
            <pc:docMk/>
            <pc:sldMk cId="0" sldId="256"/>
            <ac:spMk id="220" creationId="{00000000-0000-0000-0000-000000000000}"/>
          </ac:spMkLst>
        </pc:spChg>
        <pc:picChg chg="add mod">
          <ac:chgData name="shreya.utkarsh@iclei.org" userId="S::shreya.utkarsh_iclei.org#ext#@eunorg.onmicrosoft.com::8767eabb-d957-41f5-821b-72122f00c558" providerId="AD" clId="Web-{581978CF-68AE-B954-9001-F71E61E838EB}" dt="2024-12-19T11:01:00.178" v="4" actId="1076"/>
          <ac:picMkLst>
            <pc:docMk/>
            <pc:sldMk cId="0" sldId="256"/>
            <ac:picMk id="2" creationId="{EF1EAAD6-8F11-1CC8-7D35-09E047820921}"/>
          </ac:picMkLst>
        </pc:picChg>
      </pc:sldChg>
      <pc:sldChg chg="modSp">
        <pc:chgData name="shreya.utkarsh@iclei.org" userId="S::shreya.utkarsh_iclei.org#ext#@eunorg.onmicrosoft.com::8767eabb-d957-41f5-821b-72122f00c558" providerId="AD" clId="Web-{581978CF-68AE-B954-9001-F71E61E838EB}" dt="2024-12-19T11:01:18.179" v="5" actId="1076"/>
        <pc:sldMkLst>
          <pc:docMk/>
          <pc:sldMk cId="2940575092" sldId="269"/>
        </pc:sldMkLst>
        <pc:spChg chg="mod">
          <ac:chgData name="shreya.utkarsh@iclei.org" userId="S::shreya.utkarsh_iclei.org#ext#@eunorg.onmicrosoft.com::8767eabb-d957-41f5-821b-72122f00c558" providerId="AD" clId="Web-{581978CF-68AE-B954-9001-F71E61E838EB}" dt="2024-12-19T11:01:18.179" v="5" actId="1076"/>
          <ac:spMkLst>
            <pc:docMk/>
            <pc:sldMk cId="2940575092" sldId="269"/>
            <ac:spMk id="11" creationId="{B4520B9A-992A-F0C6-3B8A-00B710F8FB9E}"/>
          </ac:spMkLst>
        </pc:spChg>
      </pc:sldChg>
    </pc:docChg>
  </pc:docChgLst>
  <pc:docChgLst>
    <pc:chgData name="shreya.utkarsh@iclei.org" userId="S::shreya.utkarsh_iclei.org#ext#@eunorg.onmicrosoft.com::8767eabb-d957-41f5-821b-72122f00c558" providerId="AD" clId="Web-{CF7D3412-938E-F373-8F93-F9FFD686FA05}"/>
    <pc:docChg chg="modSld">
      <pc:chgData name="shreya.utkarsh@iclei.org" userId="S::shreya.utkarsh_iclei.org#ext#@eunorg.onmicrosoft.com::8767eabb-d957-41f5-821b-72122f00c558" providerId="AD" clId="Web-{CF7D3412-938E-F373-8F93-F9FFD686FA05}" dt="2024-12-19T13:24:44.194" v="13" actId="20577"/>
      <pc:docMkLst>
        <pc:docMk/>
      </pc:docMkLst>
      <pc:sldChg chg="modSp">
        <pc:chgData name="shreya.utkarsh@iclei.org" userId="S::shreya.utkarsh_iclei.org#ext#@eunorg.onmicrosoft.com::8767eabb-d957-41f5-821b-72122f00c558" providerId="AD" clId="Web-{CF7D3412-938E-F373-8F93-F9FFD686FA05}" dt="2024-12-19T13:24:44.194" v="13" actId="20577"/>
        <pc:sldMkLst>
          <pc:docMk/>
          <pc:sldMk cId="903668953" sldId="308"/>
        </pc:sldMkLst>
        <pc:spChg chg="mod">
          <ac:chgData name="shreya.utkarsh@iclei.org" userId="S::shreya.utkarsh_iclei.org#ext#@eunorg.onmicrosoft.com::8767eabb-d957-41f5-821b-72122f00c558" providerId="AD" clId="Web-{CF7D3412-938E-F373-8F93-F9FFD686FA05}" dt="2024-12-19T13:24:44.194" v="13" actId="20577"/>
          <ac:spMkLst>
            <pc:docMk/>
            <pc:sldMk cId="903668953" sldId="308"/>
            <ac:spMk id="2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38291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91886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28222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57474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4342658c4_0_9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124342658c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261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43975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116211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33895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98407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95899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00055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4.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mt="50000"/>
          </a:blip>
          <a:stretch>
            <a:fillRect/>
          </a:stretch>
        </a:blipFill>
        <a:effectLst/>
      </p:bgPr>
    </p:bg>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5"/>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5" name="Google Shape;135;p15"/>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6" name="Google Shape;136;p15"/>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7" name="Google Shape;137;p15"/>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8" name="Google Shape;138;p1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39" name="Google Shape;139;p15"/>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40" name="Google Shape;140;p1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41" name="Google Shape;141;p1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a:spLocks noGrp="1"/>
          </p:cNvSpPr>
          <p:nvPr>
            <p:ph type="pic" idx="2"/>
          </p:nvPr>
        </p:nvSpPr>
        <p:spPr>
          <a:xfrm>
            <a:off x="447817" y="998021"/>
            <a:ext cx="11290859" cy="3158956"/>
          </a:xfrm>
          <a:prstGeom prst="rect">
            <a:avLst/>
          </a:prstGeom>
          <a:noFill/>
          <a:ln>
            <a:noFill/>
          </a:ln>
        </p:spPr>
      </p:sp>
      <p:sp>
        <p:nvSpPr>
          <p:cNvPr id="177" name="Google Shape;177;p2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78" name="Google Shape;178;p2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9" name="Google Shape;179;p20"/>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0" name="Google Shape;180;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1" name="Google Shape;181;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9"/>
        <p:cNvGrpSpPr/>
        <p:nvPr/>
      </p:nvGrpSpPr>
      <p:grpSpPr>
        <a:xfrm>
          <a:off x="0" y="0"/>
          <a:ext cx="0" cy="0"/>
          <a:chOff x="0" y="0"/>
          <a:chExt cx="0" cy="0"/>
        </a:xfrm>
      </p:grpSpPr>
      <p:sp>
        <p:nvSpPr>
          <p:cNvPr id="40" name="Google Shape;40;g124342658c4_0_425"/>
          <p:cNvSpPr txBox="1">
            <a:spLocks noGrp="1"/>
          </p:cNvSpPr>
          <p:nvPr>
            <p:ph type="title"/>
          </p:nvPr>
        </p:nvSpPr>
        <p:spPr>
          <a:xfrm>
            <a:off x="1055440" y="805116"/>
            <a:ext cx="10856100" cy="7080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1" name="Google Shape;41;g124342658c4_0_425"/>
          <p:cNvSpPr txBox="1">
            <a:spLocks noGrp="1"/>
          </p:cNvSpPr>
          <p:nvPr>
            <p:ph type="sldNum" idx="12"/>
          </p:nvPr>
        </p:nvSpPr>
        <p:spPr>
          <a:xfrm>
            <a:off x="5892800" y="6172200"/>
            <a:ext cx="2844900" cy="27690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L="0" marR="0" lvl="1"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2pPr>
            <a:lvl3pPr marL="0" marR="0" lvl="2"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0" marR="0" lvl="3"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4pPr>
            <a:lvl5pPr marL="0" marR="0" lvl="4"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5pPr>
            <a:lvl6pPr marL="0" marR="0" lvl="5"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6pPr>
            <a:lvl7pPr marL="0" marR="0" lvl="6"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7pPr>
            <a:lvl8pPr marL="0" marR="0" lvl="7"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8pPr>
            <a:lvl9pPr marL="0" marR="0" lvl="8" indent="0" algn="r" rtl="0">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extLst>
      <p:ext uri="{BB962C8B-B14F-4D97-AF65-F5344CB8AC3E}">
        <p14:creationId xmlns:p14="http://schemas.microsoft.com/office/powerpoint/2010/main" val="57743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blipFill>
          <a:blip r:embed="rId2">
            <a:alphaModFix amt="50000"/>
          </a:blip>
          <a:stretch>
            <a:fillRect/>
          </a:stretch>
        </a:blip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5" name="Google Shape;35;p4"/>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6" name="Google Shape;36;p4"/>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37" name="Google Shape;37;p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38" name="Google Shape;38;p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mt="50000"/>
          </a:blip>
          <a:stretch>
            <a:fillRect/>
          </a:stretch>
        </a:blipFill>
        <a:effectLst/>
      </p:bgPr>
    </p:bg>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2" name="Google Shape;52;p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3" name="Google Shape;53;p6"/>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p6"/>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55" name="Google Shape;55;p6"/>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56" name="Google Shape;56;p6"/>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57" name="Google Shape;57;p6"/>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58"/>
        <p:cNvGrpSpPr/>
        <p:nvPr/>
      </p:nvGrpSpPr>
      <p:grpSpPr>
        <a:xfrm>
          <a:off x="0" y="0"/>
          <a:ext cx="0" cy="0"/>
          <a:chOff x="0" y="0"/>
          <a:chExt cx="0" cy="0"/>
        </a:xfrm>
      </p:grpSpPr>
      <p:pic>
        <p:nvPicPr>
          <p:cNvPr id="59" name="Google Shape;59;p7"/>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60" name="Google Shape;60;p7"/>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00ECA4"/>
                </a:solidFill>
                <a:latin typeface="Gill Sans"/>
                <a:ea typeface="Gill Sans"/>
                <a:cs typeface="Gill Sans"/>
                <a:sym typeface="Gill Sans"/>
              </a:defRPr>
            </a:lvl1pPr>
            <a:lvl2pPr marL="0" lvl="1" indent="0" algn="r">
              <a:spcBef>
                <a:spcPts val="0"/>
              </a:spcBef>
              <a:buNone/>
              <a:defRPr sz="900">
                <a:solidFill>
                  <a:srgbClr val="00ECA4"/>
                </a:solidFill>
                <a:latin typeface="Gill Sans"/>
                <a:ea typeface="Gill Sans"/>
                <a:cs typeface="Gill Sans"/>
                <a:sym typeface="Gill Sans"/>
              </a:defRPr>
            </a:lvl2pPr>
            <a:lvl3pPr marL="0" lvl="2" indent="0" algn="r">
              <a:spcBef>
                <a:spcPts val="0"/>
              </a:spcBef>
              <a:buNone/>
              <a:defRPr sz="900">
                <a:solidFill>
                  <a:srgbClr val="00ECA4"/>
                </a:solidFill>
                <a:latin typeface="Gill Sans"/>
                <a:ea typeface="Gill Sans"/>
                <a:cs typeface="Gill Sans"/>
                <a:sym typeface="Gill Sans"/>
              </a:defRPr>
            </a:lvl3pPr>
            <a:lvl4pPr marL="0" lvl="3" indent="0" algn="r">
              <a:spcBef>
                <a:spcPts val="0"/>
              </a:spcBef>
              <a:buNone/>
              <a:defRPr sz="900">
                <a:solidFill>
                  <a:srgbClr val="00ECA4"/>
                </a:solidFill>
                <a:latin typeface="Gill Sans"/>
                <a:ea typeface="Gill Sans"/>
                <a:cs typeface="Gill Sans"/>
                <a:sym typeface="Gill Sans"/>
              </a:defRPr>
            </a:lvl4pPr>
            <a:lvl5pPr marL="0" lvl="4" indent="0" algn="r">
              <a:spcBef>
                <a:spcPts val="0"/>
              </a:spcBef>
              <a:buNone/>
              <a:defRPr sz="900">
                <a:solidFill>
                  <a:srgbClr val="00ECA4"/>
                </a:solidFill>
                <a:latin typeface="Gill Sans"/>
                <a:ea typeface="Gill Sans"/>
                <a:cs typeface="Gill Sans"/>
                <a:sym typeface="Gill Sans"/>
              </a:defRPr>
            </a:lvl5pPr>
            <a:lvl6pPr marL="0" lvl="5" indent="0" algn="r">
              <a:spcBef>
                <a:spcPts val="0"/>
              </a:spcBef>
              <a:buNone/>
              <a:defRPr sz="900">
                <a:solidFill>
                  <a:srgbClr val="00ECA4"/>
                </a:solidFill>
                <a:latin typeface="Gill Sans"/>
                <a:ea typeface="Gill Sans"/>
                <a:cs typeface="Gill Sans"/>
                <a:sym typeface="Gill Sans"/>
              </a:defRPr>
            </a:lvl6pPr>
            <a:lvl7pPr marL="0" lvl="6" indent="0" algn="r">
              <a:spcBef>
                <a:spcPts val="0"/>
              </a:spcBef>
              <a:buNone/>
              <a:defRPr sz="900">
                <a:solidFill>
                  <a:srgbClr val="00ECA4"/>
                </a:solidFill>
                <a:latin typeface="Gill Sans"/>
                <a:ea typeface="Gill Sans"/>
                <a:cs typeface="Gill Sans"/>
                <a:sym typeface="Gill Sans"/>
              </a:defRPr>
            </a:lvl7pPr>
            <a:lvl8pPr marL="0" lvl="7" indent="0" algn="r">
              <a:spcBef>
                <a:spcPts val="0"/>
              </a:spcBef>
              <a:buNone/>
              <a:defRPr sz="900">
                <a:solidFill>
                  <a:srgbClr val="00ECA4"/>
                </a:solidFill>
                <a:latin typeface="Gill Sans"/>
                <a:ea typeface="Gill Sans"/>
                <a:cs typeface="Gill Sans"/>
                <a:sym typeface="Gill Sans"/>
              </a:defRPr>
            </a:lvl8pPr>
            <a:lvl9pPr marL="0" lvl="8" indent="0" algn="r">
              <a:spcBef>
                <a:spcPts val="0"/>
              </a:spcBef>
              <a:buNone/>
              <a:defRPr sz="900">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7"/>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a:solidFill>
                <a:schemeClr val="dk1"/>
              </a:solidFill>
              <a:latin typeface="Arial"/>
              <a:ea typeface="Arial"/>
              <a:cs typeface="Arial"/>
              <a:sym typeface="Arial"/>
            </a:endParaRPr>
          </a:p>
        </p:txBody>
      </p:sp>
      <p:sp>
        <p:nvSpPr>
          <p:cNvPr id="63" name="Google Shape;63;p7"/>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4" name="Google Shape;64;p7"/>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5" name="Google Shape;65;p7"/>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66" name="Google Shape;66;p7"/>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67" name="Google Shape;67;p7"/>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8"/>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2" name="Google Shape;72;p8"/>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73" name="Google Shape;73;p8"/>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74" name="Google Shape;74;p8"/>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75" name="Google Shape;75;p8"/>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581193" y="2539571"/>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body" idx="1"/>
          </p:nvPr>
        </p:nvSpPr>
        <p:spPr>
          <a:xfrm>
            <a:off x="581192" y="4037078"/>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86" name="Google Shape;86;p10"/>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p10"/>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88" name="Google Shape;88;p10"/>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89" name="Google Shape;89;p1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90" name="Google Shape;90;p10"/>
          <p:cNvPicPr preferRelativeResize="0"/>
          <p:nvPr/>
        </p:nvPicPr>
        <p:blipFill rotWithShape="1">
          <a:blip r:embed="rId5">
            <a:alphaModFix/>
          </a:blip>
          <a:srcRect/>
          <a:stretch/>
        </p:blipFill>
        <p:spPr>
          <a:xfrm>
            <a:off x="446534" y="6208411"/>
            <a:ext cx="2230747" cy="468000"/>
          </a:xfrm>
          <a:prstGeom prst="rect">
            <a:avLst/>
          </a:prstGeom>
          <a:noFill/>
          <a:ln>
            <a:noFill/>
          </a:ln>
        </p:spPr>
      </p:pic>
      <p:grpSp>
        <p:nvGrpSpPr>
          <p:cNvPr id="91" name="Google Shape;91;p10"/>
          <p:cNvGrpSpPr/>
          <p:nvPr/>
        </p:nvGrpSpPr>
        <p:grpSpPr>
          <a:xfrm>
            <a:off x="446534" y="4655340"/>
            <a:ext cx="11335246" cy="1260000"/>
            <a:chOff x="637062" y="2044024"/>
            <a:chExt cx="11335246" cy="1260000"/>
          </a:xfrm>
        </p:grpSpPr>
        <p:pic>
          <p:nvPicPr>
            <p:cNvPr id="92" name="Google Shape;92;p10"/>
            <p:cNvPicPr preferRelativeResize="0"/>
            <p:nvPr/>
          </p:nvPicPr>
          <p:blipFill rotWithShape="1">
            <a:blip r:embed="rId6">
              <a:alphaModFix/>
            </a:blip>
            <a:srcRect/>
            <a:stretch/>
          </p:blipFill>
          <p:spPr>
            <a:xfrm>
              <a:off x="3157061" y="2044024"/>
              <a:ext cx="2519999" cy="1260000"/>
            </a:xfrm>
            <a:prstGeom prst="rect">
              <a:avLst/>
            </a:prstGeom>
            <a:noFill/>
            <a:ln>
              <a:noFill/>
            </a:ln>
          </p:spPr>
        </p:pic>
        <p:pic>
          <p:nvPicPr>
            <p:cNvPr id="93" name="Google Shape;93;p10"/>
            <p:cNvPicPr preferRelativeResize="0"/>
            <p:nvPr/>
          </p:nvPicPr>
          <p:blipFill rotWithShape="1">
            <a:blip r:embed="rId7">
              <a:alphaModFix/>
            </a:blip>
            <a:srcRect/>
            <a:stretch/>
          </p:blipFill>
          <p:spPr>
            <a:xfrm>
              <a:off x="637062" y="2044024"/>
              <a:ext cx="2519999" cy="1260000"/>
            </a:xfrm>
            <a:prstGeom prst="rect">
              <a:avLst/>
            </a:prstGeom>
            <a:noFill/>
            <a:ln>
              <a:noFill/>
            </a:ln>
          </p:spPr>
        </p:pic>
        <p:pic>
          <p:nvPicPr>
            <p:cNvPr id="94" name="Google Shape;94;p10"/>
            <p:cNvPicPr preferRelativeResize="0"/>
            <p:nvPr/>
          </p:nvPicPr>
          <p:blipFill rotWithShape="1">
            <a:blip r:embed="rId6">
              <a:alphaModFix/>
            </a:blip>
            <a:srcRect/>
            <a:stretch/>
          </p:blipFill>
          <p:spPr>
            <a:xfrm>
              <a:off x="8197059" y="2044024"/>
              <a:ext cx="2519999" cy="1260000"/>
            </a:xfrm>
            <a:prstGeom prst="rect">
              <a:avLst/>
            </a:prstGeom>
            <a:noFill/>
            <a:ln>
              <a:noFill/>
            </a:ln>
          </p:spPr>
        </p:pic>
        <p:pic>
          <p:nvPicPr>
            <p:cNvPr id="95" name="Google Shape;95;p10"/>
            <p:cNvPicPr preferRelativeResize="0"/>
            <p:nvPr/>
          </p:nvPicPr>
          <p:blipFill rotWithShape="1">
            <a:blip r:embed="rId7">
              <a:alphaModFix/>
            </a:blip>
            <a:srcRect/>
            <a:stretch/>
          </p:blipFill>
          <p:spPr>
            <a:xfrm>
              <a:off x="5677060" y="2044024"/>
              <a:ext cx="2519999" cy="1260000"/>
            </a:xfrm>
            <a:prstGeom prst="rect">
              <a:avLst/>
            </a:prstGeom>
            <a:noFill/>
            <a:ln>
              <a:noFill/>
            </a:ln>
          </p:spPr>
        </p:pic>
        <p:pic>
          <p:nvPicPr>
            <p:cNvPr id="96" name="Google Shape;96;p10"/>
            <p:cNvPicPr preferRelativeResize="0"/>
            <p:nvPr/>
          </p:nvPicPr>
          <p:blipFill rotWithShape="1">
            <a:blip r:embed="rId7">
              <a:alphaModFix/>
            </a:blip>
            <a:srcRect l="1" r="50186"/>
            <a:stretch/>
          </p:blipFill>
          <p:spPr>
            <a:xfrm>
              <a:off x="10717058" y="2044024"/>
              <a:ext cx="1255250" cy="126000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mt="50000"/>
          </a:blip>
          <a:stretch>
            <a:fillRect/>
          </a:stretch>
        </a:blipFill>
        <a:effectLst/>
      </p:bgPr>
    </p:bg>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581193" y="2539571"/>
            <a:ext cx="11029614"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body" idx="1"/>
          </p:nvPr>
        </p:nvSpPr>
        <p:spPr>
          <a:xfrm>
            <a:off x="581193" y="4037078"/>
            <a:ext cx="11029614"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7" name="Google Shape;107;p12"/>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8" name="Google Shape;108;p12"/>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9" name="Google Shape;109;p12"/>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10" name="Google Shape;110;p12"/>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1" r:id="rId10"/>
    <p:sldLayoutId id="2147483665" r:id="rId11"/>
    <p:sldLayoutId id="2147483666" r:id="rId12"/>
    <p:sldLayoutId id="2147483667" r:id="rId13"/>
    <p:sldLayoutId id="2147483668" r:id="rId14"/>
    <p:sldLayoutId id="214748367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iucn.org/sites/default/files/2024-02/iucn_information_paper_iucn_global_standard_for_nature-based_solutions_and_unea_resolutions_1502024.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edocs.unep.org/handle/20.500.11822/40783;jsessionid=9E8A19F10D362649F53081782F0D973C"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hyperlink" Target="https://stapgef.org/sites/default/files/2021-06/Taking%20Nature%20Based%20Solutions%20to%20Scale%202021-01.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stapgef.org/sites/default/files/2021-06/Taking%20Nature%20Based%20Solutions%20to%20Scale%202021-01.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stapgef.org/sites/default/files/2021-06/Taking%20Nature%20Based%20Solutions%20to%20Scale%202021-01.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limate-adapt.eea.europa.eu/en/metadata/case-studies/four-pillars-to-hamburg2019s-green-roof-strategy-financial-incentive-dialogue-regulation-and-scienc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science/article/pii/S1462901118306671"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www.sciencedirect.com/science/article/pii/S1618866721004775#bib0270" TargetMode="External"/><Relationship Id="rId4" Type="http://schemas.openxmlformats.org/officeDocument/2006/relationships/hyperlink" Target="https://www.sciencedirect.com/science/article/pii/S1618866721004775#bib01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21404" y="2652400"/>
            <a:ext cx="11149192" cy="17718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19266"/>
              </a:buClr>
              <a:buSzPct val="86630"/>
              <a:buFont typeface="Arial"/>
              <a:buNone/>
            </a:pPr>
            <a:r>
              <a:rPr lang="en-IE" sz="4155" b="1" dirty="0" err="1"/>
              <a:t>UrbanByNature</a:t>
            </a:r>
            <a:r>
              <a:rPr lang="en-IE" sz="4155" b="1" dirty="0"/>
              <a:t>: </a:t>
            </a:r>
            <a:br>
              <a:rPr lang="en-IE" sz="4155" b="1" dirty="0"/>
            </a:br>
            <a:r>
              <a:rPr lang="en-IE" sz="4155" b="1" dirty="0"/>
              <a:t>Going through Step 7</a:t>
            </a:r>
            <a:br>
              <a:rPr lang="en-IE" sz="4155" b="1" dirty="0"/>
            </a:br>
            <a:r>
              <a:rPr lang="de-DE" sz="4155" b="1" dirty="0"/>
              <a:t>UPSCALE</a:t>
            </a:r>
            <a:endParaRPr sz="4155" b="1" dirty="0"/>
          </a:p>
          <a:p>
            <a:pPr marL="0" lvl="0" indent="0" algn="l" rtl="0">
              <a:spcBef>
                <a:spcPts val="0"/>
              </a:spcBef>
              <a:spcAft>
                <a:spcPts val="0"/>
              </a:spcAft>
              <a:buClr>
                <a:srgbClr val="019266"/>
              </a:buClr>
              <a:buSzPct val="100000"/>
              <a:buFont typeface="Arial"/>
              <a:buNone/>
            </a:pPr>
            <a:endParaRPr b="1" dirty="0"/>
          </a:p>
          <a:p>
            <a:pPr marL="0" lvl="0" indent="0" algn="l" rtl="0">
              <a:spcBef>
                <a:spcPts val="0"/>
              </a:spcBef>
              <a:spcAft>
                <a:spcPts val="0"/>
              </a:spcAft>
              <a:buClr>
                <a:srgbClr val="019266"/>
              </a:buClr>
              <a:buSzPct val="100000"/>
              <a:buFont typeface="Arial"/>
              <a:buNone/>
            </a:pPr>
            <a:r>
              <a:rPr lang="en-GB" b="1" dirty="0"/>
              <a:t>Online presentation + discussions</a:t>
            </a:r>
            <a:endParaRPr b="1" dirty="0"/>
          </a:p>
        </p:txBody>
      </p:sp>
      <p:sp>
        <p:nvSpPr>
          <p:cNvPr id="217" name="Google Shape;217;p23"/>
          <p:cNvSpPr txBox="1">
            <a:spLocks noGrp="1"/>
          </p:cNvSpPr>
          <p:nvPr>
            <p:ph type="body" idx="2"/>
          </p:nvPr>
        </p:nvSpPr>
        <p:spPr>
          <a:xfrm>
            <a:off x="647480" y="4845828"/>
            <a:ext cx="6569245" cy="338948"/>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Credit: ICLEI Europe</a:t>
            </a:r>
          </a:p>
          <a:p>
            <a:pPr marL="0" lvl="0" indent="0" algn="l" rtl="0">
              <a:lnSpc>
                <a:spcPct val="150000"/>
              </a:lnSpc>
              <a:spcBef>
                <a:spcPts val="0"/>
              </a:spcBef>
              <a:spcAft>
                <a:spcPts val="0"/>
              </a:spcAft>
              <a:buSzPts val="1656"/>
              <a:buNone/>
            </a:pPr>
            <a:r>
              <a:rPr lang="en-GB" i="1" dirty="0"/>
              <a:t>Content created in 2024</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2" name="Picture 1" descr="A logo with text and colorful circles&#10;&#10;Description automatically generated">
            <a:extLst>
              <a:ext uri="{FF2B5EF4-FFF2-40B4-BE49-F238E27FC236}">
                <a16:creationId xmlns:a16="http://schemas.microsoft.com/office/drawing/2014/main" id="{EF1EAAD6-8F11-1CC8-7D35-09E047820921}"/>
              </a:ext>
            </a:extLst>
          </p:cNvPr>
          <p:cNvPicPr>
            <a:picLocks noChangeAspect="1"/>
          </p:cNvPicPr>
          <p:nvPr/>
        </p:nvPicPr>
        <p:blipFill>
          <a:blip r:embed="rId4"/>
          <a:stretch>
            <a:fillRect/>
          </a:stretch>
        </p:blipFill>
        <p:spPr>
          <a:xfrm>
            <a:off x="4596030" y="416519"/>
            <a:ext cx="976507" cy="8964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IUCN Standards for NbS </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10</a:t>
            </a:fld>
            <a:endParaRPr/>
          </a:p>
        </p:txBody>
      </p:sp>
      <p:sp>
        <p:nvSpPr>
          <p:cNvPr id="4" name="Text Placeholder 3">
            <a:extLst>
              <a:ext uri="{FF2B5EF4-FFF2-40B4-BE49-F238E27FC236}">
                <a16:creationId xmlns:a16="http://schemas.microsoft.com/office/drawing/2014/main" id="{45C68457-1CD0-1CEA-124E-E82AA9B9A46D}"/>
              </a:ext>
            </a:extLst>
          </p:cNvPr>
          <p:cNvSpPr>
            <a:spLocks noGrp="1"/>
          </p:cNvSpPr>
          <p:nvPr>
            <p:ph type="body" idx="1"/>
          </p:nvPr>
        </p:nvSpPr>
        <p:spPr>
          <a:xfrm>
            <a:off x="581193" y="1715955"/>
            <a:ext cx="5311608" cy="4492455"/>
          </a:xfrm>
        </p:spPr>
        <p:txBody>
          <a:bodyPr>
            <a:normAutofit fontScale="92500" lnSpcReduction="10000"/>
          </a:bodyPr>
          <a:lstStyle/>
          <a:p>
            <a:endParaRPr lang="de-DE" dirty="0"/>
          </a:p>
          <a:p>
            <a:r>
              <a:rPr lang="en-GB" dirty="0"/>
              <a:t>The Global Standard for Nature-based Solutions was developed through public consultation with over 800 practitioners and experts from more than 100 countries. </a:t>
            </a:r>
          </a:p>
          <a:p>
            <a:r>
              <a:rPr lang="en-GB" dirty="0"/>
              <a:t>The result is a robust framework that helps increase the impact and scale of Nature-based Solutions. </a:t>
            </a:r>
          </a:p>
          <a:p>
            <a:r>
              <a:rPr lang="en-GB" dirty="0"/>
              <a:t>This framework consists of 8 criteria with 28 associated indicators with guiding questions that help the user assess and improve their solution. </a:t>
            </a:r>
            <a:endParaRPr lang="de-DE" dirty="0"/>
          </a:p>
          <a:p>
            <a:endParaRPr lang="de-DE" dirty="0"/>
          </a:p>
          <a:p>
            <a:endParaRPr lang="de-DE" dirty="0"/>
          </a:p>
          <a:p>
            <a:endParaRPr lang="en-GB" dirty="0"/>
          </a:p>
        </p:txBody>
      </p:sp>
      <p:pic>
        <p:nvPicPr>
          <p:cNvPr id="3" name="Picture 2">
            <a:extLst>
              <a:ext uri="{FF2B5EF4-FFF2-40B4-BE49-F238E27FC236}">
                <a16:creationId xmlns:a16="http://schemas.microsoft.com/office/drawing/2014/main" id="{44D9A23F-FCB4-21A1-5674-37D6DEE7D9B3}"/>
              </a:ext>
            </a:extLst>
          </p:cNvPr>
          <p:cNvPicPr>
            <a:picLocks noChangeAspect="1"/>
          </p:cNvPicPr>
          <p:nvPr/>
        </p:nvPicPr>
        <p:blipFill>
          <a:blip r:embed="rId3"/>
          <a:stretch>
            <a:fillRect/>
          </a:stretch>
        </p:blipFill>
        <p:spPr>
          <a:xfrm>
            <a:off x="5883986" y="2926080"/>
            <a:ext cx="6308014" cy="2620535"/>
          </a:xfrm>
          <a:prstGeom prst="rect">
            <a:avLst/>
          </a:prstGeom>
          <a:ln w="28575">
            <a:solidFill>
              <a:schemeClr val="tx1">
                <a:lumMod val="95000"/>
                <a:lumOff val="5000"/>
              </a:schemeClr>
            </a:solidFill>
          </a:ln>
        </p:spPr>
      </p:pic>
      <p:sp>
        <p:nvSpPr>
          <p:cNvPr id="5" name="TextBox 4">
            <a:extLst>
              <a:ext uri="{FF2B5EF4-FFF2-40B4-BE49-F238E27FC236}">
                <a16:creationId xmlns:a16="http://schemas.microsoft.com/office/drawing/2014/main" id="{9928D919-7B6F-86F6-1E79-79FA2477C62D}"/>
              </a:ext>
            </a:extLst>
          </p:cNvPr>
          <p:cNvSpPr txBox="1"/>
          <p:nvPr/>
        </p:nvSpPr>
        <p:spPr>
          <a:xfrm>
            <a:off x="5791201" y="5586729"/>
            <a:ext cx="6299199" cy="307777"/>
          </a:xfrm>
          <a:prstGeom prst="rect">
            <a:avLst/>
          </a:prstGeom>
          <a:noFill/>
        </p:spPr>
        <p:txBody>
          <a:bodyPr wrap="square" rtlCol="0">
            <a:spAutoFit/>
          </a:bodyPr>
          <a:lstStyle/>
          <a:p>
            <a:r>
              <a:rPr lang="de-DE" dirty="0">
                <a:hlinkClick r:id="rId4"/>
              </a:rPr>
              <a:t>IUCN, 2024</a:t>
            </a:r>
            <a:endParaRPr lang="en-GB" dirty="0"/>
          </a:p>
        </p:txBody>
      </p:sp>
    </p:spTree>
    <p:extLst>
      <p:ext uri="{BB962C8B-B14F-4D97-AF65-F5344CB8AC3E}">
        <p14:creationId xmlns:p14="http://schemas.microsoft.com/office/powerpoint/2010/main" val="276996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A89B-D6E8-716F-179E-814D4BE4002F}"/>
              </a:ext>
            </a:extLst>
          </p:cNvPr>
          <p:cNvSpPr>
            <a:spLocks noGrp="1"/>
          </p:cNvSpPr>
          <p:nvPr>
            <p:ph type="title"/>
          </p:nvPr>
        </p:nvSpPr>
        <p:spPr/>
        <p:txBody>
          <a:bodyPr/>
          <a:lstStyle/>
          <a:p>
            <a:r>
              <a:rPr lang="de-DE" dirty="0"/>
              <a:t>Challenges and Opportunities in Upscaling NbS</a:t>
            </a:r>
            <a:endParaRPr lang="en-GB" dirty="0"/>
          </a:p>
        </p:txBody>
      </p:sp>
      <p:sp>
        <p:nvSpPr>
          <p:cNvPr id="3" name="Text Placeholder 2">
            <a:extLst>
              <a:ext uri="{FF2B5EF4-FFF2-40B4-BE49-F238E27FC236}">
                <a16:creationId xmlns:a16="http://schemas.microsoft.com/office/drawing/2014/main" id="{2DAC6F58-B7B4-8295-E490-B850CA5F8F2C}"/>
              </a:ext>
            </a:extLst>
          </p:cNvPr>
          <p:cNvSpPr>
            <a:spLocks noGrp="1"/>
          </p:cNvSpPr>
          <p:nvPr>
            <p:ph type="body" idx="1"/>
          </p:nvPr>
        </p:nvSpPr>
        <p:spPr>
          <a:xfrm>
            <a:off x="581193" y="2180496"/>
            <a:ext cx="4986488" cy="3678303"/>
          </a:xfrm>
        </p:spPr>
        <p:txBody>
          <a:bodyPr>
            <a:normAutofit fontScale="92500" lnSpcReduction="10000"/>
          </a:bodyPr>
          <a:lstStyle/>
          <a:p>
            <a:r>
              <a:rPr lang="de-DE" dirty="0"/>
              <a:t>Building a common understanding of NbS</a:t>
            </a:r>
          </a:p>
          <a:p>
            <a:r>
              <a:rPr lang="de-DE" dirty="0"/>
              <a:t>Adopting integrated approaches to scale up NbS, combining policy, finance and safeguard measures</a:t>
            </a:r>
          </a:p>
          <a:p>
            <a:r>
              <a:rPr lang="de-DE" dirty="0"/>
              <a:t>Applying appropriate safeguards, standards and guidelines for NbS</a:t>
            </a:r>
          </a:p>
          <a:p>
            <a:r>
              <a:rPr lang="de-DE" dirty="0"/>
              <a:t>Enabling locally-led actions on NbS</a:t>
            </a:r>
          </a:p>
          <a:p>
            <a:pPr marL="123444" indent="0">
              <a:buNone/>
            </a:pPr>
            <a:endParaRPr lang="de-DE" dirty="0"/>
          </a:p>
          <a:p>
            <a:r>
              <a:rPr lang="de-DE" dirty="0"/>
              <a:t>Further reading: </a:t>
            </a:r>
            <a:r>
              <a:rPr lang="de-DE" dirty="0">
                <a:hlinkClick r:id="rId2"/>
              </a:rPr>
              <a:t>UNEP 2022</a:t>
            </a:r>
            <a:endParaRPr lang="en-GB" dirty="0"/>
          </a:p>
        </p:txBody>
      </p:sp>
      <p:sp>
        <p:nvSpPr>
          <p:cNvPr id="4" name="Slide Number Placeholder 3">
            <a:extLst>
              <a:ext uri="{FF2B5EF4-FFF2-40B4-BE49-F238E27FC236}">
                <a16:creationId xmlns:a16="http://schemas.microsoft.com/office/drawing/2014/main" id="{F96509AC-2FE0-461E-A61B-3C0EEF725A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pic>
        <p:nvPicPr>
          <p:cNvPr id="6" name="Picture 5">
            <a:extLst>
              <a:ext uri="{FF2B5EF4-FFF2-40B4-BE49-F238E27FC236}">
                <a16:creationId xmlns:a16="http://schemas.microsoft.com/office/drawing/2014/main" id="{FE4471CC-DC67-8D01-96F4-FE0970F18370}"/>
              </a:ext>
            </a:extLst>
          </p:cNvPr>
          <p:cNvPicPr>
            <a:picLocks noChangeAspect="1"/>
          </p:cNvPicPr>
          <p:nvPr/>
        </p:nvPicPr>
        <p:blipFill>
          <a:blip r:embed="rId3"/>
          <a:stretch>
            <a:fillRect/>
          </a:stretch>
        </p:blipFill>
        <p:spPr>
          <a:xfrm>
            <a:off x="5826477" y="1715955"/>
            <a:ext cx="5784330" cy="5056786"/>
          </a:xfrm>
          <a:prstGeom prst="rect">
            <a:avLst/>
          </a:prstGeom>
        </p:spPr>
      </p:pic>
    </p:spTree>
    <p:extLst>
      <p:ext uri="{BB962C8B-B14F-4D97-AF65-F5344CB8AC3E}">
        <p14:creationId xmlns:p14="http://schemas.microsoft.com/office/powerpoint/2010/main" val="373902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12381" y="0"/>
            <a:ext cx="10546352" cy="1497507"/>
          </a:xfrm>
          <a:prstGeom prst="rect">
            <a:avLst/>
          </a:prstGeom>
          <a:noFill/>
          <a:ln>
            <a:noFill/>
          </a:ln>
        </p:spPr>
        <p:txBody>
          <a:bodyPr spcFirstLastPara="1" wrap="square" lIns="91425" tIns="45700" rIns="91425" bIns="45700" anchor="b" anchorCtr="0">
            <a:noAutofit/>
          </a:bodyPr>
          <a:lstStyle/>
          <a:p>
            <a:pPr>
              <a:buSzPts val="2520"/>
            </a:pPr>
            <a:br>
              <a:rPr lang="en-GB" sz="3000" b="1" dirty="0"/>
            </a:br>
            <a:br>
              <a:rPr lang="en-GB" sz="3000" b="1" dirty="0"/>
            </a:br>
            <a:r>
              <a:rPr lang="en-GB" sz="3000" b="1" dirty="0"/>
              <a:t>Group work: Upscale </a:t>
            </a:r>
            <a:r>
              <a:rPr lang="en-GB" sz="3000" b="1" dirty="0" err="1"/>
              <a:t>NbS</a:t>
            </a:r>
            <a:endParaRPr sz="3000" b="1" dirty="0" err="1"/>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271703" y="1786247"/>
            <a:ext cx="11339103" cy="600556"/>
          </a:xfrm>
        </p:spPr>
        <p:txBody>
          <a:bodyPr>
            <a:noAutofit/>
          </a:bodyPr>
          <a:lstStyle/>
          <a:p>
            <a:pPr marL="228600" indent="0"/>
            <a:r>
              <a:rPr lang="en-IE" sz="3200" i="1" u="sng" dirty="0">
                <a:solidFill>
                  <a:schemeClr val="tx1"/>
                </a:solidFill>
              </a:rPr>
              <a:t>Breakout Group A</a:t>
            </a:r>
          </a:p>
          <a:p>
            <a:pPr marL="514350" indent="-285750">
              <a:buFont typeface="Arial" panose="020B0604020202020204" pitchFamily="34" charset="0"/>
              <a:buChar char="•"/>
            </a:pPr>
            <a:r>
              <a:rPr lang="en-IE" sz="3200" dirty="0">
                <a:solidFill>
                  <a:schemeClr val="tx1"/>
                </a:solidFill>
              </a:rPr>
              <a:t>What role does Standards play in upscaling NbS? </a:t>
            </a:r>
          </a:p>
          <a:p>
            <a:pPr marL="228600" indent="0"/>
            <a:r>
              <a:rPr lang="en-IE" sz="3200" i="1" u="sng" dirty="0">
                <a:solidFill>
                  <a:schemeClr val="tx1"/>
                </a:solidFill>
              </a:rPr>
              <a:t>Breakout Group B</a:t>
            </a:r>
          </a:p>
          <a:p>
            <a:pPr marL="514350" indent="-285750">
              <a:buFont typeface="Arial" panose="020B0604020202020204" pitchFamily="34" charset="0"/>
              <a:buChar char="•"/>
            </a:pPr>
            <a:r>
              <a:rPr lang="en-IE" sz="3200" dirty="0">
                <a:solidFill>
                  <a:schemeClr val="tx1"/>
                </a:solidFill>
              </a:rPr>
              <a:t>What challenges do the NbS implementors face in upscaling NbS and how can they be overcome?</a:t>
            </a:r>
            <a:endParaRPr lang="en-IE" sz="3200" i="1" dirty="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12</a:t>
            </a:fld>
            <a:endParaRPr/>
          </a:p>
        </p:txBody>
      </p:sp>
      <p:grpSp>
        <p:nvGrpSpPr>
          <p:cNvPr id="3" name="Group 2">
            <a:extLst>
              <a:ext uri="{FF2B5EF4-FFF2-40B4-BE49-F238E27FC236}">
                <a16:creationId xmlns:a16="http://schemas.microsoft.com/office/drawing/2014/main" id="{1E17FA5A-ACB6-5027-6444-3D2684F9C7AA}"/>
              </a:ext>
            </a:extLst>
          </p:cNvPr>
          <p:cNvGrpSpPr/>
          <p:nvPr/>
        </p:nvGrpSpPr>
        <p:grpSpPr>
          <a:xfrm>
            <a:off x="4625576" y="324821"/>
            <a:ext cx="1755000" cy="516533"/>
            <a:chOff x="3186500" y="687165"/>
            <a:chExt cx="1755000" cy="516533"/>
          </a:xfrm>
        </p:grpSpPr>
        <p:sp>
          <p:nvSpPr>
            <p:cNvPr id="4" name="Rectangle 3">
              <a:extLst>
                <a:ext uri="{FF2B5EF4-FFF2-40B4-BE49-F238E27FC236}">
                  <a16:creationId xmlns:a16="http://schemas.microsoft.com/office/drawing/2014/main" id="{6EDBAB66-AC6A-CAEB-3E55-C5624E61A062}"/>
                </a:ext>
              </a:extLst>
            </p:cNvPr>
            <p:cNvSpPr/>
            <p:nvPr/>
          </p:nvSpPr>
          <p:spPr>
            <a:xfrm>
              <a:off x="3186500" y="687165"/>
              <a:ext cx="1755000" cy="5165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FB3917F4-A7F8-21BF-7F13-521EB47564C9}"/>
                </a:ext>
              </a:extLst>
            </p:cNvPr>
            <p:cNvSpPr txBox="1"/>
            <p:nvPr/>
          </p:nvSpPr>
          <p:spPr>
            <a:xfrm>
              <a:off x="3186500" y="687165"/>
              <a:ext cx="1755000" cy="516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de-DE" sz="2800" kern="1200" dirty="0"/>
                <a:t>Activity 2</a:t>
              </a:r>
              <a:endParaRPr lang="en-GB" sz="2800" kern="1200" dirty="0"/>
            </a:p>
          </p:txBody>
        </p:sp>
      </p:grpSp>
    </p:spTree>
    <p:extLst>
      <p:ext uri="{BB962C8B-B14F-4D97-AF65-F5344CB8AC3E}">
        <p14:creationId xmlns:p14="http://schemas.microsoft.com/office/powerpoint/2010/main" val="90366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12381" y="0"/>
            <a:ext cx="10546352"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br>
              <a:rPr lang="en-GB" sz="3020" b="1" dirty="0"/>
            </a:br>
            <a:br>
              <a:rPr lang="en-GB" sz="3020" b="1" dirty="0"/>
            </a:br>
            <a:r>
              <a:rPr lang="en-GB" sz="3020" b="1" dirty="0"/>
              <a:t>Final Reflections: Wrap up and key take homes!</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271703" y="1786247"/>
            <a:ext cx="11339103" cy="600556"/>
          </a:xfrm>
        </p:spPr>
        <p:txBody>
          <a:bodyPr>
            <a:noAutofit/>
          </a:bodyPr>
          <a:lstStyle/>
          <a:p>
            <a:pPr marL="228600" indent="0"/>
            <a:r>
              <a:rPr lang="en-IE" sz="3200" dirty="0">
                <a:solidFill>
                  <a:schemeClr val="tx1"/>
                </a:solidFill>
              </a:rPr>
              <a:t>Plenary discussion and sharing:-</a:t>
            </a:r>
          </a:p>
          <a:p>
            <a:pPr marL="228600" indent="0"/>
            <a:r>
              <a:rPr lang="en-IE" sz="3200" dirty="0">
                <a:solidFill>
                  <a:schemeClr val="tx1"/>
                </a:solidFill>
              </a:rPr>
              <a:t>If you were to take home one key message, what would that be?</a:t>
            </a:r>
            <a:endParaRPr lang="en-IE" sz="3200" i="1" dirty="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13</a:t>
            </a:fld>
            <a:endParaRPr/>
          </a:p>
        </p:txBody>
      </p:sp>
      <p:grpSp>
        <p:nvGrpSpPr>
          <p:cNvPr id="5" name="Group 4">
            <a:extLst>
              <a:ext uri="{FF2B5EF4-FFF2-40B4-BE49-F238E27FC236}">
                <a16:creationId xmlns:a16="http://schemas.microsoft.com/office/drawing/2014/main" id="{9B6EE86C-E463-AF4D-534B-E8D21E47137C}"/>
              </a:ext>
            </a:extLst>
          </p:cNvPr>
          <p:cNvGrpSpPr/>
          <p:nvPr/>
        </p:nvGrpSpPr>
        <p:grpSpPr>
          <a:xfrm>
            <a:off x="10005568" y="234486"/>
            <a:ext cx="1755001" cy="1028534"/>
            <a:chOff x="3186499" y="687164"/>
            <a:chExt cx="1755001" cy="516534"/>
          </a:xfrm>
        </p:grpSpPr>
        <p:sp>
          <p:nvSpPr>
            <p:cNvPr id="6" name="Rectangle 5">
              <a:extLst>
                <a:ext uri="{FF2B5EF4-FFF2-40B4-BE49-F238E27FC236}">
                  <a16:creationId xmlns:a16="http://schemas.microsoft.com/office/drawing/2014/main" id="{A63EF2B4-812C-EE0D-EA59-83E9387AB516}"/>
                </a:ext>
              </a:extLst>
            </p:cNvPr>
            <p:cNvSpPr/>
            <p:nvPr/>
          </p:nvSpPr>
          <p:spPr>
            <a:xfrm>
              <a:off x="3186500" y="687165"/>
              <a:ext cx="1755000" cy="5165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 name="TextBox 6">
              <a:extLst>
                <a:ext uri="{FF2B5EF4-FFF2-40B4-BE49-F238E27FC236}">
                  <a16:creationId xmlns:a16="http://schemas.microsoft.com/office/drawing/2014/main" id="{18F1E0DC-011E-0E61-C4D8-7E3F2EDAB991}"/>
                </a:ext>
              </a:extLst>
            </p:cNvPr>
            <p:cNvSpPr txBox="1"/>
            <p:nvPr/>
          </p:nvSpPr>
          <p:spPr>
            <a:xfrm>
              <a:off x="3186499" y="687164"/>
              <a:ext cx="1755001" cy="516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de-DE" sz="2800" kern="1200" dirty="0"/>
                <a:t>Activity 3</a:t>
              </a:r>
              <a:endParaRPr lang="en-GB" sz="2800" kern="1200" dirty="0"/>
            </a:p>
          </p:txBody>
        </p:sp>
      </p:grpSp>
    </p:spTree>
    <p:extLst>
      <p:ext uri="{BB962C8B-B14F-4D97-AF65-F5344CB8AC3E}">
        <p14:creationId xmlns:p14="http://schemas.microsoft.com/office/powerpoint/2010/main" val="1845433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dirty="0"/>
              <a:t>Credit for this learning unit content: </a:t>
            </a:r>
            <a:r>
              <a:rPr lang="en-GB" sz="1800" b="1" i="1" dirty="0"/>
              <a:t>ICLEI Europe</a:t>
            </a: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14</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38201" y="436099"/>
            <a:ext cx="10546352"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br>
              <a:rPr lang="en-GB" sz="3020" b="1" dirty="0"/>
            </a:br>
            <a:r>
              <a:rPr lang="en-GB" sz="3020" b="1" dirty="0"/>
              <a:t>Learning Outcomes for this Learning Unit</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271703" y="1786247"/>
            <a:ext cx="11339103" cy="600556"/>
          </a:xfrm>
        </p:spPr>
        <p:txBody>
          <a:bodyPr>
            <a:noAutofit/>
          </a:bodyPr>
          <a:lstStyle/>
          <a:p>
            <a:pPr marL="514350" indent="-285750">
              <a:buFont typeface="Arial" panose="020B0604020202020204" pitchFamily="34" charset="0"/>
              <a:buChar char="•"/>
            </a:pPr>
            <a:r>
              <a:rPr lang="en-IE" sz="2400" dirty="0">
                <a:solidFill>
                  <a:schemeClr val="tx1"/>
                </a:solidFill>
              </a:rPr>
              <a:t>The 3 Scaling approaches for NbS: Scaling out, scaling deep and </a:t>
            </a:r>
            <a:r>
              <a:rPr lang="en-IE" sz="2400" b="1" dirty="0">
                <a:solidFill>
                  <a:schemeClr val="tx1"/>
                </a:solidFill>
              </a:rPr>
              <a:t>scaling up </a:t>
            </a:r>
            <a:endParaRPr lang="en-IE" sz="2400" dirty="0">
              <a:solidFill>
                <a:schemeClr val="tx1"/>
              </a:solidFill>
            </a:endParaRPr>
          </a:p>
          <a:p>
            <a:pPr marL="514350" indent="-285750">
              <a:buFont typeface="Arial" panose="020B0604020202020204" pitchFamily="34" charset="0"/>
              <a:buChar char="•"/>
            </a:pPr>
            <a:r>
              <a:rPr lang="en-IE" sz="2400" dirty="0">
                <a:solidFill>
                  <a:schemeClr val="tx1"/>
                </a:solidFill>
              </a:rPr>
              <a:t>Understand the importance of Upscaling NbS to reverse ecosystem degradation and support nature restoration</a:t>
            </a:r>
          </a:p>
          <a:p>
            <a:pPr marL="514350" indent="-285750">
              <a:buFont typeface="Arial" panose="020B0604020202020204" pitchFamily="34" charset="0"/>
              <a:buChar char="•"/>
            </a:pPr>
            <a:r>
              <a:rPr lang="en-IE" sz="2400" dirty="0">
                <a:solidFill>
                  <a:schemeClr val="tx1"/>
                </a:solidFill>
              </a:rPr>
              <a:t>Learn about the IUCN Standards – NbS Principles and the importance of standards for applying NbS at wider scale</a:t>
            </a:r>
          </a:p>
          <a:p>
            <a:pPr marL="514350" indent="-285750">
              <a:buFont typeface="Arial" panose="020B0604020202020204" pitchFamily="34" charset="0"/>
              <a:buChar char="•"/>
            </a:pPr>
            <a:r>
              <a:rPr lang="en-IE" sz="2400" dirty="0">
                <a:solidFill>
                  <a:schemeClr val="tx1"/>
                </a:solidFill>
              </a:rPr>
              <a:t>Learn about the challenges and think of solutions for upscaling NbS</a:t>
            </a:r>
          </a:p>
          <a:p>
            <a:pPr marL="514350" indent="-285750">
              <a:buFont typeface="Arial" panose="020B0604020202020204" pitchFamily="34" charset="0"/>
              <a:buChar char="•"/>
            </a:pPr>
            <a:endParaRPr lang="en-IE" sz="2400" b="1" dirty="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0457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124342658c4_0_91" descr="cycleconcept_isolatingsteps-01.png"/>
          <p:cNvPicPr preferRelativeResize="0"/>
          <p:nvPr/>
        </p:nvPicPr>
        <p:blipFill rotWithShape="1">
          <a:blip r:embed="rId3">
            <a:alphaModFix/>
          </a:blip>
          <a:srcRect/>
          <a:stretch/>
        </p:blipFill>
        <p:spPr>
          <a:xfrm rot="19606779">
            <a:off x="5406929" y="-292047"/>
            <a:ext cx="6765674" cy="6858000"/>
          </a:xfrm>
          <a:prstGeom prst="rect">
            <a:avLst/>
          </a:prstGeom>
          <a:noFill/>
          <a:ln>
            <a:noFill/>
          </a:ln>
        </p:spPr>
      </p:pic>
      <p:sp>
        <p:nvSpPr>
          <p:cNvPr id="11" name="TextBox 10">
            <a:extLst>
              <a:ext uri="{FF2B5EF4-FFF2-40B4-BE49-F238E27FC236}">
                <a16:creationId xmlns:a16="http://schemas.microsoft.com/office/drawing/2014/main" id="{B4520B9A-992A-F0C6-3B8A-00B710F8FB9E}"/>
              </a:ext>
            </a:extLst>
          </p:cNvPr>
          <p:cNvSpPr txBox="1"/>
          <p:nvPr/>
        </p:nvSpPr>
        <p:spPr>
          <a:xfrm>
            <a:off x="688016" y="3250955"/>
            <a:ext cx="3949700" cy="830997"/>
          </a:xfrm>
          <a:prstGeom prst="rect">
            <a:avLst/>
          </a:prstGeom>
          <a:noFill/>
        </p:spPr>
        <p:txBody>
          <a:bodyPr wrap="square" rtlCol="0">
            <a:spAutoFit/>
          </a:bodyPr>
          <a:lstStyle/>
          <a:p>
            <a:r>
              <a:rPr lang="de-DE" sz="2400" dirty="0"/>
              <a:t>What do you understand by Upscaling of NbS?</a:t>
            </a:r>
            <a:endParaRPr lang="en-GB" sz="2400" dirty="0"/>
          </a:p>
        </p:txBody>
      </p:sp>
      <p:sp>
        <p:nvSpPr>
          <p:cNvPr id="12" name="TextBox 11">
            <a:extLst>
              <a:ext uri="{FF2B5EF4-FFF2-40B4-BE49-F238E27FC236}">
                <a16:creationId xmlns:a16="http://schemas.microsoft.com/office/drawing/2014/main" id="{777CEFEC-52B8-DF7C-6C33-0420BEAE542A}"/>
              </a:ext>
            </a:extLst>
          </p:cNvPr>
          <p:cNvSpPr txBox="1"/>
          <p:nvPr/>
        </p:nvSpPr>
        <p:spPr>
          <a:xfrm>
            <a:off x="121588" y="676784"/>
            <a:ext cx="5974412" cy="461665"/>
          </a:xfrm>
          <a:prstGeom prst="rect">
            <a:avLst/>
          </a:prstGeom>
          <a:noFill/>
        </p:spPr>
        <p:txBody>
          <a:bodyPr wrap="square" rtlCol="0">
            <a:spAutoFit/>
          </a:bodyPr>
          <a:lstStyle/>
          <a:p>
            <a:r>
              <a:rPr lang="de-DE" sz="2400" b="1" dirty="0"/>
              <a:t>Provide short answers in MentiMeter</a:t>
            </a:r>
            <a:endParaRPr lang="en-GB" sz="2400" b="1" dirty="0"/>
          </a:p>
        </p:txBody>
      </p:sp>
      <p:grpSp>
        <p:nvGrpSpPr>
          <p:cNvPr id="15" name="Group 14">
            <a:extLst>
              <a:ext uri="{FF2B5EF4-FFF2-40B4-BE49-F238E27FC236}">
                <a16:creationId xmlns:a16="http://schemas.microsoft.com/office/drawing/2014/main" id="{0001C9DF-69BC-7A0F-6DCC-F8B0201EC6F4}"/>
              </a:ext>
            </a:extLst>
          </p:cNvPr>
          <p:cNvGrpSpPr/>
          <p:nvPr/>
        </p:nvGrpSpPr>
        <p:grpSpPr>
          <a:xfrm>
            <a:off x="303600" y="164243"/>
            <a:ext cx="1755000" cy="516533"/>
            <a:chOff x="3186500" y="687165"/>
            <a:chExt cx="1755000" cy="516533"/>
          </a:xfrm>
        </p:grpSpPr>
        <p:sp>
          <p:nvSpPr>
            <p:cNvPr id="16" name="Rectangle 15">
              <a:extLst>
                <a:ext uri="{FF2B5EF4-FFF2-40B4-BE49-F238E27FC236}">
                  <a16:creationId xmlns:a16="http://schemas.microsoft.com/office/drawing/2014/main" id="{05900A78-89B8-97FA-8993-BC7730C03E04}"/>
                </a:ext>
              </a:extLst>
            </p:cNvPr>
            <p:cNvSpPr/>
            <p:nvPr/>
          </p:nvSpPr>
          <p:spPr>
            <a:xfrm>
              <a:off x="3186500" y="687165"/>
              <a:ext cx="1755000" cy="5165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 name="TextBox 16">
              <a:extLst>
                <a:ext uri="{FF2B5EF4-FFF2-40B4-BE49-F238E27FC236}">
                  <a16:creationId xmlns:a16="http://schemas.microsoft.com/office/drawing/2014/main" id="{6857A4DE-C770-B2C4-EA5B-75428D8725FE}"/>
                </a:ext>
              </a:extLst>
            </p:cNvPr>
            <p:cNvSpPr txBox="1"/>
            <p:nvPr/>
          </p:nvSpPr>
          <p:spPr>
            <a:xfrm>
              <a:off x="3186500" y="687165"/>
              <a:ext cx="1755000" cy="516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de-DE" sz="2800" kern="1200" dirty="0"/>
                <a:t>Activity 1</a:t>
              </a:r>
              <a:endParaRPr lang="en-GB" sz="2800" kern="1200" dirty="0"/>
            </a:p>
          </p:txBody>
        </p:sp>
      </p:grpSp>
      <p:pic>
        <p:nvPicPr>
          <p:cNvPr id="5" name="Graphic 4" descr="Ruler with solid fill">
            <a:extLst>
              <a:ext uri="{FF2B5EF4-FFF2-40B4-BE49-F238E27FC236}">
                <a16:creationId xmlns:a16="http://schemas.microsoft.com/office/drawing/2014/main" id="{1BA205C2-5556-7955-DACA-26E676C8CD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14325">
            <a:off x="2736276" y="1884276"/>
            <a:ext cx="1739617" cy="1739617"/>
          </a:xfrm>
          <a:prstGeom prst="rect">
            <a:avLst/>
          </a:prstGeom>
        </p:spPr>
      </p:pic>
      <p:sp>
        <p:nvSpPr>
          <p:cNvPr id="19" name="Left Brace 18">
            <a:extLst>
              <a:ext uri="{FF2B5EF4-FFF2-40B4-BE49-F238E27FC236}">
                <a16:creationId xmlns:a16="http://schemas.microsoft.com/office/drawing/2014/main" id="{3387FBDB-D4D6-64BC-67E4-7319B8F4364E}"/>
              </a:ext>
            </a:extLst>
          </p:cNvPr>
          <p:cNvSpPr/>
          <p:nvPr/>
        </p:nvSpPr>
        <p:spPr>
          <a:xfrm>
            <a:off x="4501782" y="1524000"/>
            <a:ext cx="1594218" cy="25603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4057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Scales for NBS </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4" name="Text Placeholder 3">
            <a:extLst>
              <a:ext uri="{FF2B5EF4-FFF2-40B4-BE49-F238E27FC236}">
                <a16:creationId xmlns:a16="http://schemas.microsoft.com/office/drawing/2014/main" id="{45C68457-1CD0-1CEA-124E-E82AA9B9A46D}"/>
              </a:ext>
            </a:extLst>
          </p:cNvPr>
          <p:cNvSpPr>
            <a:spLocks noGrp="1"/>
          </p:cNvSpPr>
          <p:nvPr>
            <p:ph type="body" idx="1"/>
          </p:nvPr>
        </p:nvSpPr>
        <p:spPr>
          <a:xfrm>
            <a:off x="581192" y="1715955"/>
            <a:ext cx="11029615" cy="4492455"/>
          </a:xfrm>
        </p:spPr>
        <p:txBody>
          <a:bodyPr>
            <a:normAutofit fontScale="77500" lnSpcReduction="20000"/>
          </a:bodyPr>
          <a:lstStyle/>
          <a:p>
            <a:endParaRPr lang="de-DE" dirty="0"/>
          </a:p>
          <a:p>
            <a:endParaRPr lang="de-DE" dirty="0"/>
          </a:p>
          <a:p>
            <a:r>
              <a:rPr lang="en-GB" sz="2100" dirty="0"/>
              <a:t>NBS in urban areas are typically small, stakeholder-driven projects tailored to local biophysical, socio- economic, political and cultural conditions. In most cases, they cannot be replicated without various adjustments. Therefore, scaling requires nuanced knowledge of the original context and success factors. Three scaling approaches have been described in literature: ‘scaling out’, ‘scaling up’ and ‘scaling deep’ (</a:t>
            </a:r>
            <a:r>
              <a:rPr lang="en-GB" sz="2100" dirty="0">
                <a:hlinkClick r:id="rId3">
                  <a:extLst>
                    <a:ext uri="{A12FA001-AC4F-418D-AE19-62706E023703}">
                      <ahyp:hlinkClr xmlns:ahyp="http://schemas.microsoft.com/office/drawing/2018/hyperlinkcolor" val="tx"/>
                    </a:ext>
                  </a:extLst>
                </a:hlinkClick>
              </a:rPr>
              <a:t>Salafsky et al., 2021</a:t>
            </a:r>
            <a:r>
              <a:rPr lang="en-GB" sz="2100" dirty="0"/>
              <a:t>).</a:t>
            </a:r>
          </a:p>
          <a:p>
            <a:pPr marL="123444" indent="0">
              <a:buNone/>
            </a:pPr>
            <a:endParaRPr lang="de-DE" sz="2100" dirty="0"/>
          </a:p>
          <a:p>
            <a:r>
              <a:rPr lang="de-DE" sz="2100" dirty="0"/>
              <a:t>Scaling out – replicates NbS in a similar context with minor adjustments.</a:t>
            </a:r>
          </a:p>
          <a:p>
            <a:r>
              <a:rPr lang="de-DE" sz="2100" dirty="0"/>
              <a:t>Scaling deep – tackles the predominant socio-economic drivers of biodiversity loss and landscape degradation, may include changes in values, policies and insitutions.</a:t>
            </a:r>
          </a:p>
          <a:p>
            <a:r>
              <a:rPr lang="de-DE" sz="2100" b="1" dirty="0"/>
              <a:t>SCALING UP </a:t>
            </a:r>
            <a:r>
              <a:rPr lang="de-DE" sz="2100" dirty="0"/>
              <a:t>– applies where the approach needs to be substantially adapted, e.g. Addressing regulatory barriers at all levels.</a:t>
            </a:r>
          </a:p>
          <a:p>
            <a:pPr marL="123444" indent="0">
              <a:buNone/>
            </a:pPr>
            <a:endParaRPr lang="de-DE" dirty="0"/>
          </a:p>
          <a:p>
            <a:endParaRPr lang="de-DE" dirty="0"/>
          </a:p>
          <a:p>
            <a:endParaRPr lang="de-DE" dirty="0"/>
          </a:p>
          <a:p>
            <a:endParaRPr lang="en-GB" dirty="0"/>
          </a:p>
        </p:txBody>
      </p:sp>
    </p:spTree>
    <p:extLst>
      <p:ext uri="{BB962C8B-B14F-4D97-AF65-F5344CB8AC3E}">
        <p14:creationId xmlns:p14="http://schemas.microsoft.com/office/powerpoint/2010/main" val="284890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Upscaling NbS – How can it be done?</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sp>
        <p:nvSpPr>
          <p:cNvPr id="4" name="Text Placeholder 3">
            <a:extLst>
              <a:ext uri="{FF2B5EF4-FFF2-40B4-BE49-F238E27FC236}">
                <a16:creationId xmlns:a16="http://schemas.microsoft.com/office/drawing/2014/main" id="{45C68457-1CD0-1CEA-124E-E82AA9B9A46D}"/>
              </a:ext>
            </a:extLst>
          </p:cNvPr>
          <p:cNvSpPr>
            <a:spLocks noGrp="1"/>
          </p:cNvSpPr>
          <p:nvPr>
            <p:ph type="body" idx="1"/>
          </p:nvPr>
        </p:nvSpPr>
        <p:spPr>
          <a:xfrm>
            <a:off x="581192" y="1715955"/>
            <a:ext cx="5632835" cy="4492455"/>
          </a:xfrm>
        </p:spPr>
        <p:txBody>
          <a:bodyPr>
            <a:normAutofit fontScale="40000" lnSpcReduction="20000"/>
          </a:bodyPr>
          <a:lstStyle/>
          <a:p>
            <a:pPr marL="123444" indent="0">
              <a:buNone/>
            </a:pPr>
            <a:endParaRPr lang="de-DE" dirty="0"/>
          </a:p>
          <a:p>
            <a:pPr marL="123444" indent="0">
              <a:buNone/>
            </a:pPr>
            <a:r>
              <a:rPr lang="en-GB" sz="3400" dirty="0"/>
              <a:t>“Instead of piloting and implementing site specific projects, this approach involves thinking about how you might work within the system to operate at a higher and more leveraged scale. For example, instead of doing wetland restoration yourself, you might work to implement a national policy that will incentivise key landowners to restore wetlands in watersheds that they manage. Or you could develop a market-based strategy and partner with major seafood companies to implement sustainable seafood production.</a:t>
            </a:r>
          </a:p>
          <a:p>
            <a:pPr marL="123444" indent="0">
              <a:buNone/>
            </a:pPr>
            <a:endParaRPr lang="en-GB" sz="3400" dirty="0"/>
          </a:p>
          <a:p>
            <a:pPr marL="123444" indent="0">
              <a:buNone/>
            </a:pPr>
            <a:r>
              <a:rPr lang="en-GB" sz="3400" dirty="0"/>
              <a:t>Activities needed to go to scale under this approach include developing higher level strategies as well as raising the necessary resources and building the program team needed to implement these strategies.” (</a:t>
            </a:r>
            <a:r>
              <a:rPr lang="en-GB" sz="3400" dirty="0">
                <a:hlinkClick r:id="rId3">
                  <a:extLst>
                    <a:ext uri="{A12FA001-AC4F-418D-AE19-62706E023703}">
                      <ahyp:hlinkClr xmlns:ahyp="http://schemas.microsoft.com/office/drawing/2018/hyperlinkcolor" val="tx"/>
                    </a:ext>
                  </a:extLst>
                </a:hlinkClick>
              </a:rPr>
              <a:t>Salafsky et al., 2021</a:t>
            </a:r>
            <a:r>
              <a:rPr lang="en-GB" sz="3400" dirty="0"/>
              <a:t>)</a:t>
            </a:r>
            <a:endParaRPr lang="de-DE" sz="3400" dirty="0"/>
          </a:p>
          <a:p>
            <a:endParaRPr lang="de-DE" dirty="0"/>
          </a:p>
          <a:p>
            <a:endParaRPr lang="de-DE" dirty="0"/>
          </a:p>
          <a:p>
            <a:endParaRPr lang="en-GB" dirty="0"/>
          </a:p>
        </p:txBody>
      </p:sp>
      <p:pic>
        <p:nvPicPr>
          <p:cNvPr id="3" name="Picture 2">
            <a:extLst>
              <a:ext uri="{FF2B5EF4-FFF2-40B4-BE49-F238E27FC236}">
                <a16:creationId xmlns:a16="http://schemas.microsoft.com/office/drawing/2014/main" id="{A40948B2-7320-52C1-66CE-536643DA13C8}"/>
              </a:ext>
            </a:extLst>
          </p:cNvPr>
          <p:cNvPicPr>
            <a:picLocks noChangeAspect="1"/>
          </p:cNvPicPr>
          <p:nvPr/>
        </p:nvPicPr>
        <p:blipFill>
          <a:blip r:embed="rId4"/>
          <a:stretch>
            <a:fillRect/>
          </a:stretch>
        </p:blipFill>
        <p:spPr>
          <a:xfrm>
            <a:off x="6214027" y="1672812"/>
            <a:ext cx="5977973" cy="4900724"/>
          </a:xfrm>
          <a:prstGeom prst="rect">
            <a:avLst/>
          </a:prstGeom>
        </p:spPr>
      </p:pic>
    </p:spTree>
    <p:extLst>
      <p:ext uri="{BB962C8B-B14F-4D97-AF65-F5344CB8AC3E}">
        <p14:creationId xmlns:p14="http://schemas.microsoft.com/office/powerpoint/2010/main" val="44868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Guidance for taking NbS to Scale</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6</a:t>
            </a:fld>
            <a:endParaRPr/>
          </a:p>
        </p:txBody>
      </p:sp>
      <p:sp>
        <p:nvSpPr>
          <p:cNvPr id="4" name="Text Placeholder 3">
            <a:extLst>
              <a:ext uri="{FF2B5EF4-FFF2-40B4-BE49-F238E27FC236}">
                <a16:creationId xmlns:a16="http://schemas.microsoft.com/office/drawing/2014/main" id="{45C68457-1CD0-1CEA-124E-E82AA9B9A46D}"/>
              </a:ext>
            </a:extLst>
          </p:cNvPr>
          <p:cNvSpPr>
            <a:spLocks noGrp="1"/>
          </p:cNvSpPr>
          <p:nvPr>
            <p:ph type="body" idx="1"/>
          </p:nvPr>
        </p:nvSpPr>
        <p:spPr>
          <a:xfrm>
            <a:off x="581192" y="1715955"/>
            <a:ext cx="5380589" cy="4492455"/>
          </a:xfrm>
        </p:spPr>
        <p:txBody>
          <a:bodyPr>
            <a:normAutofit/>
          </a:bodyPr>
          <a:lstStyle/>
          <a:p>
            <a:r>
              <a:rPr lang="de-DE" sz="1600" dirty="0"/>
              <a:t>Be explicit in your scaling approach(es)</a:t>
            </a:r>
          </a:p>
          <a:p>
            <a:r>
              <a:rPr lang="de-DE" sz="1600" dirty="0"/>
              <a:t>Build your scaling approach into your Strategy Pathways </a:t>
            </a:r>
          </a:p>
          <a:p>
            <a:r>
              <a:rPr lang="de-DE" sz="1600" dirty="0"/>
              <a:t>Use Systems thinking in designing your pathways</a:t>
            </a:r>
          </a:p>
          <a:p>
            <a:r>
              <a:rPr lang="de-DE" sz="1600" dirty="0"/>
              <a:t>Check your scaling assumptions</a:t>
            </a:r>
          </a:p>
          <a:p>
            <a:r>
              <a:rPr lang="de-DE" sz="1600" dirty="0"/>
              <a:t>Integrate behavioru change into your scaling pathways</a:t>
            </a:r>
          </a:p>
          <a:p>
            <a:r>
              <a:rPr lang="de-DE" sz="1600" dirty="0"/>
              <a:t>Use your strategy pathways to guide your monitoring and evaluation</a:t>
            </a:r>
          </a:p>
          <a:p>
            <a:endParaRPr lang="en-GB" dirty="0"/>
          </a:p>
        </p:txBody>
      </p:sp>
      <p:pic>
        <p:nvPicPr>
          <p:cNvPr id="3" name="Picture 2">
            <a:extLst>
              <a:ext uri="{FF2B5EF4-FFF2-40B4-BE49-F238E27FC236}">
                <a16:creationId xmlns:a16="http://schemas.microsoft.com/office/drawing/2014/main" id="{507DB42E-0170-D843-F2D5-47F0E3559283}"/>
              </a:ext>
            </a:extLst>
          </p:cNvPr>
          <p:cNvPicPr>
            <a:picLocks noChangeAspect="1"/>
          </p:cNvPicPr>
          <p:nvPr/>
        </p:nvPicPr>
        <p:blipFill>
          <a:blip r:embed="rId3"/>
          <a:stretch>
            <a:fillRect/>
          </a:stretch>
        </p:blipFill>
        <p:spPr>
          <a:xfrm>
            <a:off x="5961781" y="1715954"/>
            <a:ext cx="6230219" cy="2381582"/>
          </a:xfrm>
          <a:prstGeom prst="rect">
            <a:avLst/>
          </a:prstGeom>
        </p:spPr>
      </p:pic>
      <p:sp>
        <p:nvSpPr>
          <p:cNvPr id="7" name="TextBox 6">
            <a:extLst>
              <a:ext uri="{FF2B5EF4-FFF2-40B4-BE49-F238E27FC236}">
                <a16:creationId xmlns:a16="http://schemas.microsoft.com/office/drawing/2014/main" id="{56E78757-485B-955E-64D7-C7E3B00DF822}"/>
              </a:ext>
            </a:extLst>
          </p:cNvPr>
          <p:cNvSpPr txBox="1"/>
          <p:nvPr/>
        </p:nvSpPr>
        <p:spPr>
          <a:xfrm>
            <a:off x="7510299" y="3962182"/>
            <a:ext cx="6096000" cy="307777"/>
          </a:xfrm>
          <a:prstGeom prst="rect">
            <a:avLst/>
          </a:prstGeom>
          <a:noFill/>
        </p:spPr>
        <p:txBody>
          <a:bodyPr wrap="square">
            <a:spAutoFit/>
          </a:bodyPr>
          <a:lstStyle/>
          <a:p>
            <a:r>
              <a:rPr lang="en-GB" sz="1400" dirty="0">
                <a:hlinkClick r:id="rId4">
                  <a:extLst>
                    <a:ext uri="{A12FA001-AC4F-418D-AE19-62706E023703}">
                      <ahyp:hlinkClr xmlns:ahyp="http://schemas.microsoft.com/office/drawing/2018/hyperlinkcolor" val="tx"/>
                    </a:ext>
                  </a:extLst>
                </a:hlinkClick>
              </a:rPr>
              <a:t>Salafsky et al., 2021</a:t>
            </a:r>
            <a:endParaRPr lang="en-GB" dirty="0"/>
          </a:p>
        </p:txBody>
      </p:sp>
    </p:spTree>
    <p:extLst>
      <p:ext uri="{BB962C8B-B14F-4D97-AF65-F5344CB8AC3E}">
        <p14:creationId xmlns:p14="http://schemas.microsoft.com/office/powerpoint/2010/main" val="330910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Upscaling NbS – A case study, Hamburg</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7</a:t>
            </a:fld>
            <a:endParaRPr/>
          </a:p>
        </p:txBody>
      </p:sp>
      <p:sp>
        <p:nvSpPr>
          <p:cNvPr id="4" name="Text Placeholder 3">
            <a:extLst>
              <a:ext uri="{FF2B5EF4-FFF2-40B4-BE49-F238E27FC236}">
                <a16:creationId xmlns:a16="http://schemas.microsoft.com/office/drawing/2014/main" id="{45C68457-1CD0-1CEA-124E-E82AA9B9A46D}"/>
              </a:ext>
            </a:extLst>
          </p:cNvPr>
          <p:cNvSpPr>
            <a:spLocks noGrp="1"/>
          </p:cNvSpPr>
          <p:nvPr>
            <p:ph type="body" idx="1"/>
          </p:nvPr>
        </p:nvSpPr>
        <p:spPr>
          <a:xfrm>
            <a:off x="581193" y="1715955"/>
            <a:ext cx="5514807" cy="4492455"/>
          </a:xfrm>
        </p:spPr>
        <p:txBody>
          <a:bodyPr>
            <a:normAutofit fontScale="70000" lnSpcReduction="20000"/>
          </a:bodyPr>
          <a:lstStyle/>
          <a:p>
            <a:pPr marL="123444" indent="0">
              <a:buNone/>
            </a:pPr>
            <a:r>
              <a:rPr lang="en-GB" sz="1700" dirty="0"/>
              <a:t>Hamburg is a pioneer in the development of a comprehensive </a:t>
            </a:r>
            <a:r>
              <a:rPr lang="en-GB" sz="1700" dirty="0">
                <a:hlinkClick r:id="rId3"/>
              </a:rPr>
              <a:t>Green Roof Strategy</a:t>
            </a:r>
            <a:r>
              <a:rPr lang="en-GB" sz="1700" b="1" dirty="0"/>
              <a:t> </a:t>
            </a:r>
            <a:r>
              <a:rPr lang="en-GB" sz="1700" dirty="0"/>
              <a:t>with the overall goal of developing 100 hectares (ha) of green roof surface in the metropolitan area. This will be implemented on existing and new buildings.</a:t>
            </a:r>
            <a:r>
              <a:rPr lang="de-DE" sz="1700" dirty="0"/>
              <a:t> </a:t>
            </a:r>
          </a:p>
          <a:p>
            <a:pPr marL="123444" indent="0">
              <a:buNone/>
            </a:pPr>
            <a:r>
              <a:rPr lang="en-GB" sz="1700" dirty="0"/>
              <a:t>The scaling potential of green roofs depends on awareness about this solution’s economic advantages; willingness to invest and accept the corresponding legal requirements; and the availability of suitable roof surfaces.</a:t>
            </a:r>
            <a:endParaRPr lang="de-DE" sz="1700" dirty="0"/>
          </a:p>
          <a:p>
            <a:pPr marL="123444" indent="0">
              <a:buNone/>
            </a:pPr>
            <a:r>
              <a:rPr lang="en-GB" sz="1700" dirty="0"/>
              <a:t>Hamburg municipality provides financial support, which partly compensates for the higher installation costs. It also offers reduced stormwater fees, recognising the public benefits of rainwater retention provided by green roofs (</a:t>
            </a:r>
            <a:r>
              <a:rPr lang="en-GB" sz="1700" dirty="0" err="1"/>
              <a:t>Clar</a:t>
            </a:r>
            <a:r>
              <a:rPr lang="en-GB" sz="1700" dirty="0"/>
              <a:t> and </a:t>
            </a:r>
            <a:r>
              <a:rPr lang="en-GB" sz="1700" dirty="0" err="1"/>
              <a:t>Steurer</a:t>
            </a:r>
            <a:r>
              <a:rPr lang="en-GB" sz="1700" dirty="0"/>
              <a:t>, 2021).</a:t>
            </a:r>
            <a:endParaRPr lang="de-DE" sz="1700" dirty="0"/>
          </a:p>
          <a:p>
            <a:pPr marL="123444" indent="0">
              <a:buNone/>
            </a:pPr>
            <a:r>
              <a:rPr lang="de-DE" sz="1700" dirty="0"/>
              <a:t>However, </a:t>
            </a:r>
            <a:r>
              <a:rPr lang="en-GB" sz="1700" dirty="0"/>
              <a:t>Scaling green roof implementation is physically limited by the availability of adequate surfaces with the correct inclination and suitable construction. This restrains the widespread implementation of green roofs in existing urban areas, even in the case of planning regulations or bylaws</a:t>
            </a:r>
            <a:endParaRPr lang="de-DE" sz="1700" dirty="0"/>
          </a:p>
          <a:p>
            <a:endParaRPr lang="en-GB" dirty="0"/>
          </a:p>
        </p:txBody>
      </p:sp>
      <p:pic>
        <p:nvPicPr>
          <p:cNvPr id="3" name="Picture 2">
            <a:extLst>
              <a:ext uri="{FF2B5EF4-FFF2-40B4-BE49-F238E27FC236}">
                <a16:creationId xmlns:a16="http://schemas.microsoft.com/office/drawing/2014/main" id="{F64D31C8-FBFD-F0C6-6D69-214BD835EAC7}"/>
              </a:ext>
            </a:extLst>
          </p:cNvPr>
          <p:cNvPicPr>
            <a:picLocks noChangeAspect="1"/>
          </p:cNvPicPr>
          <p:nvPr/>
        </p:nvPicPr>
        <p:blipFill>
          <a:blip r:embed="rId4"/>
          <a:stretch>
            <a:fillRect/>
          </a:stretch>
        </p:blipFill>
        <p:spPr>
          <a:xfrm>
            <a:off x="6096000" y="1808480"/>
            <a:ext cx="5758000" cy="3887522"/>
          </a:xfrm>
          <a:prstGeom prst="rect">
            <a:avLst/>
          </a:prstGeom>
        </p:spPr>
      </p:pic>
      <p:sp>
        <p:nvSpPr>
          <p:cNvPr id="5" name="TextBox 4">
            <a:extLst>
              <a:ext uri="{FF2B5EF4-FFF2-40B4-BE49-F238E27FC236}">
                <a16:creationId xmlns:a16="http://schemas.microsoft.com/office/drawing/2014/main" id="{9E898571-2BA8-5479-00C8-E83D83EB9C02}"/>
              </a:ext>
            </a:extLst>
          </p:cNvPr>
          <p:cNvSpPr txBox="1"/>
          <p:nvPr/>
        </p:nvSpPr>
        <p:spPr>
          <a:xfrm>
            <a:off x="6014713" y="5696002"/>
            <a:ext cx="5069840" cy="246221"/>
          </a:xfrm>
          <a:prstGeom prst="rect">
            <a:avLst/>
          </a:prstGeom>
          <a:noFill/>
        </p:spPr>
        <p:txBody>
          <a:bodyPr wrap="square" rtlCol="0">
            <a:spAutoFit/>
          </a:bodyPr>
          <a:lstStyle/>
          <a:p>
            <a:r>
              <a:rPr lang="de-DE" sz="1000" dirty="0"/>
              <a:t>Source: Treibhaus Landschaftsarchitektur and Mathias Friedel</a:t>
            </a:r>
            <a:endParaRPr lang="en-GB" sz="1000" dirty="0"/>
          </a:p>
        </p:txBody>
      </p:sp>
    </p:spTree>
    <p:extLst>
      <p:ext uri="{BB962C8B-B14F-4D97-AF65-F5344CB8AC3E}">
        <p14:creationId xmlns:p14="http://schemas.microsoft.com/office/powerpoint/2010/main" val="402587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Upscaling NbS – Why is it important?</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8</a:t>
            </a:fld>
            <a:endParaRPr/>
          </a:p>
        </p:txBody>
      </p:sp>
      <p:sp>
        <p:nvSpPr>
          <p:cNvPr id="4" name="Text Placeholder 3">
            <a:extLst>
              <a:ext uri="{FF2B5EF4-FFF2-40B4-BE49-F238E27FC236}">
                <a16:creationId xmlns:a16="http://schemas.microsoft.com/office/drawing/2014/main" id="{45C68457-1CD0-1CEA-124E-E82AA9B9A46D}"/>
              </a:ext>
            </a:extLst>
          </p:cNvPr>
          <p:cNvSpPr>
            <a:spLocks noGrp="1"/>
          </p:cNvSpPr>
          <p:nvPr>
            <p:ph type="body" idx="1"/>
          </p:nvPr>
        </p:nvSpPr>
        <p:spPr>
          <a:xfrm>
            <a:off x="581192" y="1715955"/>
            <a:ext cx="11029615" cy="4492455"/>
          </a:xfrm>
        </p:spPr>
        <p:txBody>
          <a:bodyPr>
            <a:normAutofit/>
          </a:bodyPr>
          <a:lstStyle/>
          <a:p>
            <a:pPr marL="123444" indent="0">
              <a:buNone/>
            </a:pPr>
            <a:endParaRPr lang="de-DE" dirty="0"/>
          </a:p>
          <a:p>
            <a:r>
              <a:rPr lang="en-GB" sz="1600" dirty="0"/>
              <a:t>“For NbS to be effectively implemented at the scale needed to </a:t>
            </a:r>
            <a:r>
              <a:rPr lang="en-GB" sz="1600" b="1" dirty="0"/>
              <a:t>reverse ecosystem degradation </a:t>
            </a:r>
            <a:r>
              <a:rPr lang="en-GB" sz="1600" dirty="0"/>
              <a:t>trends, they need clear and coordinated principles, on which evidence-based standards and guidelines for practitioners and decision-makers can be developed.” (</a:t>
            </a:r>
            <a:r>
              <a:rPr lang="en-GB" sz="1600" dirty="0">
                <a:hlinkClick r:id="rId3"/>
              </a:rPr>
              <a:t>cohem-shacham et al. 2019</a:t>
            </a:r>
            <a:r>
              <a:rPr lang="en-GB" sz="1600" dirty="0"/>
              <a:t>)</a:t>
            </a:r>
          </a:p>
          <a:p>
            <a:r>
              <a:rPr lang="en-GB" sz="1600" dirty="0"/>
              <a:t>Moving from demonstration projects to a full-scale deployment of NBS (</a:t>
            </a:r>
            <a:r>
              <a:rPr lang="en-GB" sz="1600" dirty="0" err="1">
                <a:hlinkClick r:id="rId4"/>
              </a:rPr>
              <a:t>Fastenrath</a:t>
            </a:r>
            <a:r>
              <a:rPr lang="en-GB" sz="1600" dirty="0">
                <a:hlinkClick r:id="rId4"/>
              </a:rPr>
              <a:t> et al., 2020</a:t>
            </a:r>
            <a:r>
              <a:rPr lang="en-GB" sz="1600" dirty="0"/>
              <a:t>; </a:t>
            </a:r>
            <a:r>
              <a:rPr lang="en-GB" sz="1600" dirty="0">
                <a:hlinkClick r:id="rId5"/>
              </a:rPr>
              <a:t>Nature-based Solutions Coalition, 2019</a:t>
            </a:r>
            <a:r>
              <a:rPr lang="en-GB" sz="1600" dirty="0"/>
              <a:t>)</a:t>
            </a:r>
          </a:p>
          <a:p>
            <a:r>
              <a:rPr lang="en-GB" sz="1600" dirty="0"/>
              <a:t>Scaling up NbS solutions may entail mainstreaming them at different spatial, temporal, jurisdictional, institutional, and management levels, simultaneously expanding networks and knowledge (</a:t>
            </a:r>
            <a:r>
              <a:rPr lang="en-GB" sz="1600" dirty="0" err="1">
                <a:hlinkClick r:id="rId4"/>
              </a:rPr>
              <a:t>Fastenrath</a:t>
            </a:r>
            <a:r>
              <a:rPr lang="en-GB" sz="1600" dirty="0">
                <a:hlinkClick r:id="rId4"/>
              </a:rPr>
              <a:t> et al., 2020</a:t>
            </a:r>
            <a:r>
              <a:rPr lang="en-GB" sz="1600" dirty="0"/>
              <a:t>).</a:t>
            </a:r>
            <a:endParaRPr lang="de-DE" sz="1600" dirty="0"/>
          </a:p>
          <a:p>
            <a:endParaRPr lang="de-DE" dirty="0"/>
          </a:p>
          <a:p>
            <a:endParaRPr lang="en-GB" dirty="0"/>
          </a:p>
        </p:txBody>
      </p:sp>
    </p:spTree>
    <p:extLst>
      <p:ext uri="{BB962C8B-B14F-4D97-AF65-F5344CB8AC3E}">
        <p14:creationId xmlns:p14="http://schemas.microsoft.com/office/powerpoint/2010/main" val="3103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9</a:t>
            </a:fld>
            <a:endParaRPr/>
          </a:p>
        </p:txBody>
      </p:sp>
      <p:pic>
        <p:nvPicPr>
          <p:cNvPr id="6" name="Picture 5">
            <a:extLst>
              <a:ext uri="{FF2B5EF4-FFF2-40B4-BE49-F238E27FC236}">
                <a16:creationId xmlns:a16="http://schemas.microsoft.com/office/drawing/2014/main" id="{9EF98BAB-D626-BEDC-9A76-A57BA12C8643}"/>
              </a:ext>
            </a:extLst>
          </p:cNvPr>
          <p:cNvPicPr>
            <a:picLocks noChangeAspect="1"/>
          </p:cNvPicPr>
          <p:nvPr/>
        </p:nvPicPr>
        <p:blipFill>
          <a:blip r:embed="rId3"/>
          <a:stretch>
            <a:fillRect/>
          </a:stretch>
        </p:blipFill>
        <p:spPr>
          <a:xfrm>
            <a:off x="2113883" y="701373"/>
            <a:ext cx="10078117" cy="5689600"/>
          </a:xfrm>
          <a:prstGeom prst="rect">
            <a:avLst/>
          </a:prstGeom>
        </p:spPr>
      </p:pic>
    </p:spTree>
    <p:extLst>
      <p:ext uri="{BB962C8B-B14F-4D97-AF65-F5344CB8AC3E}">
        <p14:creationId xmlns:p14="http://schemas.microsoft.com/office/powerpoint/2010/main" val="2537504491"/>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d2f345-8b19-4e58-9d0b-c5c4ffbdf5c8">
      <Terms xmlns="http://schemas.microsoft.com/office/infopath/2007/PartnerControls"/>
    </lcf76f155ced4ddcb4097134ff3c332f>
    <TaxCatchAll xmlns="05e234c5-d36f-418b-93c1-f000f7e26a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C9C5F-7AE4-4000-99CA-FE11AF87A215}">
  <ds:schemaRefs>
    <ds:schemaRef ds:uri="http://schemas.microsoft.com/sharepoint/v3/contenttype/forms"/>
  </ds:schemaRefs>
</ds:datastoreItem>
</file>

<file path=customXml/itemProps2.xml><?xml version="1.0" encoding="utf-8"?>
<ds:datastoreItem xmlns:ds="http://schemas.openxmlformats.org/officeDocument/2006/customXml" ds:itemID="{D614C468-6DA3-4C95-B52F-6CBBCC41C34F}">
  <ds:schemaRefs>
    <ds:schemaRef ds:uri="http://schemas.microsoft.com/office/2006/metadata/properties"/>
    <ds:schemaRef ds:uri="http://schemas.microsoft.com/office/infopath/2007/PartnerControls"/>
    <ds:schemaRef ds:uri="0ed2f345-8b19-4e58-9d0b-c5c4ffbdf5c8"/>
    <ds:schemaRef ds:uri="05e234c5-d36f-418b-93c1-f000f7e26a11"/>
  </ds:schemaRefs>
</ds:datastoreItem>
</file>

<file path=customXml/itemProps3.xml><?xml version="1.0" encoding="utf-8"?>
<ds:datastoreItem xmlns:ds="http://schemas.openxmlformats.org/officeDocument/2006/customXml" ds:itemID="{4688533B-1D50-4001-A6F4-592B5B726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2f345-8b19-4e58-9d0b-c5c4ffbdf5c8"/>
    <ds:schemaRef ds:uri="05e234c5-d36f-418b-93c1-f000f7e26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14330</TotalTime>
  <Words>942</Words>
  <Application>Microsoft Office PowerPoint</Application>
  <PresentationFormat>Widescreen</PresentationFormat>
  <Paragraphs>96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Dividend</vt:lpstr>
      <vt:lpstr>UrbanByNature:  Going through Step 7 UPSCALE  Online presentation + discussions</vt:lpstr>
      <vt:lpstr> Learning Outcomes for this Learning Unit</vt:lpstr>
      <vt:lpstr>PowerPoint Presentation</vt:lpstr>
      <vt:lpstr>Scales for NBS </vt:lpstr>
      <vt:lpstr>Upscaling NbS – How can it be done?</vt:lpstr>
      <vt:lpstr>Guidance for taking NbS to Scale</vt:lpstr>
      <vt:lpstr>Upscaling NbS – A case study, Hamburg</vt:lpstr>
      <vt:lpstr>Upscaling NbS – Why is it important?</vt:lpstr>
      <vt:lpstr>PowerPoint Presentation</vt:lpstr>
      <vt:lpstr>IUCN Standards for NbS </vt:lpstr>
      <vt:lpstr>Challenges and Opportunities in Upscaling NbS</vt:lpstr>
      <vt:lpstr>  Group work: Upscale NbS</vt:lpstr>
      <vt:lpstr>  Final Reflections: Wrap up and key take homes!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Shreya Utkarsh</cp:lastModifiedBy>
  <cp:revision>49</cp:revision>
  <dcterms:modified xsi:type="dcterms:W3CDTF">2024-12-19T13:24:46Z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