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embeddedFontLst>
    <p:embeddedFont>
      <p:font typeface="Georgia" panose="02040502050405020303" pitchFamily="18" charset="0"/>
      <p:regular r:id="rId26"/>
      <p:bold r:id="rId27"/>
      <p:italic r:id="rId28"/>
      <p:boldItalic r:id="rId29"/>
    </p:embeddedFont>
    <p:embeddedFont>
      <p:font typeface="Gill Sans"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OWRuPD7rkkBJ2tlxf0Rr/iyWm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9F2A16-DD00-97BB-EA8A-19278C846B40}" v="7" dt="2024-12-19T10:59:17.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49F2A16-DD00-97BB-EA8A-19278C846B40}"/>
    <pc:docChg chg="modSld">
      <pc:chgData name="" userId="" providerId="" clId="Web-{449F2A16-DD00-97BB-EA8A-19278C846B40}" dt="2024-12-19T10:58:48.459" v="1"/>
      <pc:docMkLst>
        <pc:docMk/>
      </pc:docMkLst>
      <pc:sldChg chg="delSp">
        <pc:chgData name="" userId="" providerId="" clId="Web-{449F2A16-DD00-97BB-EA8A-19278C846B40}" dt="2024-12-19T10:58:48.459" v="1"/>
        <pc:sldMkLst>
          <pc:docMk/>
          <pc:sldMk cId="0" sldId="256"/>
        </pc:sldMkLst>
        <pc:spChg chg="del">
          <ac:chgData name="" userId="" providerId="" clId="Web-{449F2A16-DD00-97BB-EA8A-19278C846B40}" dt="2024-12-19T10:58:42.443" v="0"/>
          <ac:spMkLst>
            <pc:docMk/>
            <pc:sldMk cId="0" sldId="256"/>
            <ac:spMk id="169" creationId="{00000000-0000-0000-0000-000000000000}"/>
          </ac:spMkLst>
        </pc:spChg>
        <pc:spChg chg="del">
          <ac:chgData name="" userId="" providerId="" clId="Web-{449F2A16-DD00-97BB-EA8A-19278C846B40}" dt="2024-12-19T10:58:48.459" v="1"/>
          <ac:spMkLst>
            <pc:docMk/>
            <pc:sldMk cId="0" sldId="256"/>
            <ac:spMk id="172" creationId="{00000000-0000-0000-0000-000000000000}"/>
          </ac:spMkLst>
        </pc:spChg>
      </pc:sldChg>
    </pc:docChg>
  </pc:docChgLst>
  <pc:docChgLst>
    <pc:chgData name="shreya.utkarsh@iclei.org" userId="S::shreya.utkarsh_iclei.org#ext#@eunorg.onmicrosoft.com::8767eabb-d957-41f5-821b-72122f00c558" providerId="AD" clId="Web-{449F2A16-DD00-97BB-EA8A-19278C846B40}"/>
    <pc:docChg chg="modSld">
      <pc:chgData name="shreya.utkarsh@iclei.org" userId="S::shreya.utkarsh_iclei.org#ext#@eunorg.onmicrosoft.com::8767eabb-d957-41f5-821b-72122f00c558" providerId="AD" clId="Web-{449F2A16-DD00-97BB-EA8A-19278C846B40}" dt="2024-12-19T10:59:17.492" v="3" actId="1076"/>
      <pc:docMkLst>
        <pc:docMk/>
      </pc:docMkLst>
      <pc:sldChg chg="addSp delSp modSp">
        <pc:chgData name="shreya.utkarsh@iclei.org" userId="S::shreya.utkarsh_iclei.org#ext#@eunorg.onmicrosoft.com::8767eabb-d957-41f5-821b-72122f00c558" providerId="AD" clId="Web-{449F2A16-DD00-97BB-EA8A-19278C846B40}" dt="2024-12-19T10:59:17.492" v="3" actId="1076"/>
        <pc:sldMkLst>
          <pc:docMk/>
          <pc:sldMk cId="0" sldId="256"/>
        </pc:sldMkLst>
        <pc:spChg chg="del">
          <ac:chgData name="shreya.utkarsh@iclei.org" userId="S::shreya.utkarsh_iclei.org#ext#@eunorg.onmicrosoft.com::8767eabb-d957-41f5-821b-72122f00c558" providerId="AD" clId="Web-{449F2A16-DD00-97BB-EA8A-19278C846B40}" dt="2024-12-19T10:58:50.366" v="0"/>
          <ac:spMkLst>
            <pc:docMk/>
            <pc:sldMk cId="0" sldId="256"/>
            <ac:spMk id="171" creationId="{00000000-0000-0000-0000-000000000000}"/>
          </ac:spMkLst>
        </pc:spChg>
        <pc:picChg chg="add mod">
          <ac:chgData name="shreya.utkarsh@iclei.org" userId="S::shreya.utkarsh_iclei.org#ext#@eunorg.onmicrosoft.com::8767eabb-d957-41f5-821b-72122f00c558" providerId="AD" clId="Web-{449F2A16-DD00-97BB-EA8A-19278C846B40}" dt="2024-12-19T10:59:17.492" v="3" actId="1076"/>
          <ac:picMkLst>
            <pc:docMk/>
            <pc:sldMk cId="0" sldId="256"/>
            <ac:picMk id="2" creationId="{30B47C4A-08AB-B0C6-98AF-2BED2964C40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1ddef97c9c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1ddef97c9c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31ddef97c9c_0_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1ddef97c9c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1ddef97c9c_0_1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31ddef97c9c_0_1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1ddef97c9c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1ddef97c9c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31ddef97c9c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1ddef97c9c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1ddef97c9c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31ddef97c9c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1ddef97c9c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1ddef97c9c_0_1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31ddef97c9c_0_1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1ddef97c9c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1ddef97c9c_0_1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31ddef97c9c_0_1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rgbClr val="3D3D3D"/>
              </a:buClr>
              <a:buSzPts val="1200"/>
              <a:buFont typeface="Arial"/>
              <a:buNone/>
            </a:pPr>
            <a:endParaRPr/>
          </a:p>
        </p:txBody>
      </p:sp>
      <p:sp>
        <p:nvSpPr>
          <p:cNvPr id="302" name="Google Shape;302;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1c93a71b4a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1c93a71b4a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31c93a71b4a_1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1ddef97c9c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1ddef97c9c_0_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31ddef97c9c_0_1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rgbClr val="3D3D3D"/>
              </a:buClr>
              <a:buSzPts val="1200"/>
              <a:buFont typeface="Arial"/>
              <a:buNone/>
            </a:pPr>
            <a:endParaRPr/>
          </a:p>
        </p:txBody>
      </p:sp>
      <p:sp>
        <p:nvSpPr>
          <p:cNvPr id="328" name="Google Shape;328;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1ddef97c9c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1ddef97c9c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31ddef97c9c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rgbClr val="3D3D3D"/>
              </a:buClr>
              <a:buSzPts val="1200"/>
              <a:buFont typeface="Arial"/>
              <a:buNone/>
            </a:pPr>
            <a:endParaRPr/>
          </a:p>
        </p:txBody>
      </p:sp>
      <p:sp>
        <p:nvSpPr>
          <p:cNvPr id="336" name="Google Shape;336;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1ddef97c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1ddef97c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31ddef97c9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rgbClr val="3D3D3D"/>
              </a:buClr>
              <a:buSzPts val="1200"/>
              <a:buFont typeface="Arial"/>
              <a:buNone/>
            </a:pPr>
            <a:endParaRPr/>
          </a:p>
        </p:txBody>
      </p:sp>
      <p:sp>
        <p:nvSpPr>
          <p:cNvPr id="194" name="Google Shape;194;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1ddef97c9c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1ddef97c9c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31ddef97c9c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rgbClr val="3D3D3D"/>
              </a:buClr>
              <a:buSzPts val="1200"/>
              <a:buFont typeface="Arial"/>
              <a:buNone/>
            </a:pPr>
            <a:endParaRPr/>
          </a:p>
        </p:txBody>
      </p:sp>
      <p:sp>
        <p:nvSpPr>
          <p:cNvPr id="220" name="Google Shape;22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1ddef97c9c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1ddef97c9c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31ddef97c9c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rgbClr val="3D3D3D"/>
              </a:buClr>
              <a:buSzPts val="1200"/>
              <a:buFont typeface="Arial"/>
              <a:buNone/>
            </a:pPr>
            <a:endParaRPr/>
          </a:p>
        </p:txBody>
      </p:sp>
      <p:sp>
        <p:nvSpPr>
          <p:cNvPr id="242" name="Google Shape;242;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4.jpg"/><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2.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17"/>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17"/>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19266"/>
              </a:buClr>
              <a:buSzPts val="3600"/>
              <a:buFont typeface="Arial"/>
              <a:buNone/>
              <a:defRPr sz="3600">
                <a:solidFill>
                  <a:srgbClr val="01926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17"/>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17"/>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lnSpc>
                <a:spcPct val="100000"/>
              </a:lnSpc>
              <a:spcBef>
                <a:spcPts val="600"/>
              </a:spcBef>
              <a:spcAft>
                <a:spcPts val="0"/>
              </a:spcAft>
              <a:buSzPts val="1472"/>
              <a:buNone/>
              <a:defRPr sz="1600">
                <a:solidFill>
                  <a:srgbClr val="888888"/>
                </a:solidFill>
              </a:defRPr>
            </a:lvl6pPr>
            <a:lvl7pPr marL="3200400" lvl="6" indent="-228600" algn="l">
              <a:lnSpc>
                <a:spcPct val="100000"/>
              </a:lnSpc>
              <a:spcBef>
                <a:spcPts val="600"/>
              </a:spcBef>
              <a:spcAft>
                <a:spcPts val="0"/>
              </a:spcAft>
              <a:buSzPts val="1472"/>
              <a:buNone/>
              <a:defRPr sz="1600">
                <a:solidFill>
                  <a:srgbClr val="888888"/>
                </a:solidFill>
              </a:defRPr>
            </a:lvl7pPr>
            <a:lvl8pPr marL="3657600" lvl="7" indent="-228600" algn="l">
              <a:lnSpc>
                <a:spcPct val="100000"/>
              </a:lnSpc>
              <a:spcBef>
                <a:spcPts val="600"/>
              </a:spcBef>
              <a:spcAft>
                <a:spcPts val="0"/>
              </a:spcAft>
              <a:buSzPts val="1472"/>
              <a:buNone/>
              <a:defRPr sz="1600">
                <a:solidFill>
                  <a:srgbClr val="888888"/>
                </a:solidFill>
              </a:defRPr>
            </a:lvl8pPr>
            <a:lvl9pPr marL="4114800" lvl="8" indent="-228600" algn="l">
              <a:lnSpc>
                <a:spcPct val="100000"/>
              </a:lnSpc>
              <a:spcBef>
                <a:spcPts val="600"/>
              </a:spcBef>
              <a:spcAft>
                <a:spcPts val="600"/>
              </a:spcAft>
              <a:buSzPts val="1472"/>
              <a:buNone/>
              <a:defRPr sz="1600">
                <a:solidFill>
                  <a:srgbClr val="888888"/>
                </a:solidFill>
              </a:defRPr>
            </a:lvl9pPr>
          </a:lstStyle>
          <a:p>
            <a:endParaRPr/>
          </a:p>
        </p:txBody>
      </p:sp>
      <p:sp>
        <p:nvSpPr>
          <p:cNvPr id="19" name="Google Shape;19;p17"/>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lnSpc>
                <a:spcPct val="100000"/>
              </a:lnSpc>
              <a:spcBef>
                <a:spcPts val="600"/>
              </a:spcBef>
              <a:spcAft>
                <a:spcPts val="0"/>
              </a:spcAft>
              <a:buSzPts val="1472"/>
              <a:buNone/>
              <a:defRPr sz="1600">
                <a:solidFill>
                  <a:srgbClr val="888888"/>
                </a:solidFill>
              </a:defRPr>
            </a:lvl6pPr>
            <a:lvl7pPr marL="3200400" lvl="6" indent="-228600" algn="l">
              <a:lnSpc>
                <a:spcPct val="100000"/>
              </a:lnSpc>
              <a:spcBef>
                <a:spcPts val="600"/>
              </a:spcBef>
              <a:spcAft>
                <a:spcPts val="0"/>
              </a:spcAft>
              <a:buSzPts val="1472"/>
              <a:buNone/>
              <a:defRPr sz="1600">
                <a:solidFill>
                  <a:srgbClr val="888888"/>
                </a:solidFill>
              </a:defRPr>
            </a:lvl7pPr>
            <a:lvl8pPr marL="3657600" lvl="7" indent="-228600" algn="l">
              <a:lnSpc>
                <a:spcPct val="100000"/>
              </a:lnSpc>
              <a:spcBef>
                <a:spcPts val="600"/>
              </a:spcBef>
              <a:spcAft>
                <a:spcPts val="0"/>
              </a:spcAft>
              <a:buSzPts val="1472"/>
              <a:buNone/>
              <a:defRPr sz="1600">
                <a:solidFill>
                  <a:srgbClr val="888888"/>
                </a:solidFill>
              </a:defRPr>
            </a:lvl8pPr>
            <a:lvl9pPr marL="4114800" lvl="8" indent="-228600" algn="l">
              <a:lnSpc>
                <a:spcPct val="100000"/>
              </a:lnSpc>
              <a:spcBef>
                <a:spcPts val="600"/>
              </a:spcBef>
              <a:spcAft>
                <a:spcPts val="600"/>
              </a:spcAft>
              <a:buSzPts val="1472"/>
              <a:buNone/>
              <a:defRPr sz="1600">
                <a:solidFill>
                  <a:srgbClr val="888888"/>
                </a:solidFill>
              </a:defRPr>
            </a:lvl9pPr>
          </a:lstStyle>
          <a:p>
            <a:endParaRPr/>
          </a:p>
        </p:txBody>
      </p:sp>
      <p:sp>
        <p:nvSpPr>
          <p:cNvPr id="20" name="Google Shape;20;p17"/>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21" name="Google Shape;21;p17"/>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17"/>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26"/>
          <p:cNvSpPr txBox="1">
            <a:spLocks noGrp="1"/>
          </p:cNvSpPr>
          <p:nvPr>
            <p:ph type="title"/>
          </p:nvPr>
        </p:nvSpPr>
        <p:spPr>
          <a:xfrm>
            <a:off x="581193" y="2539571"/>
            <a:ext cx="11029615" cy="149750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6"/>
          <p:cNvSpPr txBox="1">
            <a:spLocks noGrp="1"/>
          </p:cNvSpPr>
          <p:nvPr>
            <p:ph type="body" idx="1"/>
          </p:nvPr>
        </p:nvSpPr>
        <p:spPr>
          <a:xfrm>
            <a:off x="581192" y="4037078"/>
            <a:ext cx="11029615"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lnSpc>
                <a:spcPct val="100000"/>
              </a:lnSpc>
              <a:spcBef>
                <a:spcPts val="600"/>
              </a:spcBef>
              <a:spcAft>
                <a:spcPts val="0"/>
              </a:spcAft>
              <a:buSzPts val="1288"/>
              <a:buNone/>
              <a:defRPr sz="1400">
                <a:solidFill>
                  <a:srgbClr val="888888"/>
                </a:solidFill>
              </a:defRPr>
            </a:lvl6pPr>
            <a:lvl7pPr marL="3200400" lvl="6" indent="-228600" algn="l">
              <a:lnSpc>
                <a:spcPct val="100000"/>
              </a:lnSpc>
              <a:spcBef>
                <a:spcPts val="600"/>
              </a:spcBef>
              <a:spcAft>
                <a:spcPts val="0"/>
              </a:spcAft>
              <a:buSzPts val="1288"/>
              <a:buNone/>
              <a:defRPr sz="1400">
                <a:solidFill>
                  <a:srgbClr val="888888"/>
                </a:solidFill>
              </a:defRPr>
            </a:lvl7pPr>
            <a:lvl8pPr marL="3657600" lvl="7" indent="-228600" algn="l">
              <a:lnSpc>
                <a:spcPct val="100000"/>
              </a:lnSpc>
              <a:spcBef>
                <a:spcPts val="600"/>
              </a:spcBef>
              <a:spcAft>
                <a:spcPts val="0"/>
              </a:spcAft>
              <a:buSzPts val="1288"/>
              <a:buNone/>
              <a:defRPr sz="1400">
                <a:solidFill>
                  <a:srgbClr val="888888"/>
                </a:solidFill>
              </a:defRPr>
            </a:lvl8pPr>
            <a:lvl9pPr marL="4114800" lvl="8" indent="-228600" algn="l">
              <a:lnSpc>
                <a:spcPct val="100000"/>
              </a:lnSpc>
              <a:spcBef>
                <a:spcPts val="600"/>
              </a:spcBef>
              <a:spcAft>
                <a:spcPts val="600"/>
              </a:spcAft>
              <a:buSzPts val="1288"/>
              <a:buNone/>
              <a:defRPr sz="1400">
                <a:solidFill>
                  <a:srgbClr val="888888"/>
                </a:solidFill>
              </a:defRPr>
            </a:lvl9pPr>
          </a:lstStyle>
          <a:p>
            <a:endParaRPr/>
          </a:p>
        </p:txBody>
      </p:sp>
      <p:sp>
        <p:nvSpPr>
          <p:cNvPr id="100" name="Google Shape;100;p26"/>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01" name="Google Shape;101;p26"/>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102" name="Google Shape;102;p26"/>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03" name="Google Shape;103;p26"/>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04" name="Google Shape;104;p26"/>
          <p:cNvPicPr preferRelativeResize="0"/>
          <p:nvPr/>
        </p:nvPicPr>
        <p:blipFill rotWithShape="1">
          <a:blip r:embed="rId5">
            <a:alphaModFix/>
          </a:blip>
          <a:srcRect/>
          <a:stretch/>
        </p:blipFill>
        <p:spPr>
          <a:xfrm>
            <a:off x="446534" y="6208411"/>
            <a:ext cx="2230747" cy="468000"/>
          </a:xfrm>
          <a:prstGeom prst="rect">
            <a:avLst/>
          </a:prstGeom>
          <a:noFill/>
          <a:ln>
            <a:noFill/>
          </a:ln>
        </p:spPr>
      </p:pic>
      <p:grpSp>
        <p:nvGrpSpPr>
          <p:cNvPr id="105" name="Google Shape;105;p26"/>
          <p:cNvGrpSpPr/>
          <p:nvPr/>
        </p:nvGrpSpPr>
        <p:grpSpPr>
          <a:xfrm>
            <a:off x="446534" y="4655340"/>
            <a:ext cx="11335246" cy="1260000"/>
            <a:chOff x="637062" y="2044024"/>
            <a:chExt cx="11335246" cy="1260000"/>
          </a:xfrm>
        </p:grpSpPr>
        <p:pic>
          <p:nvPicPr>
            <p:cNvPr id="106" name="Google Shape;106;p26"/>
            <p:cNvPicPr preferRelativeResize="0"/>
            <p:nvPr/>
          </p:nvPicPr>
          <p:blipFill rotWithShape="1">
            <a:blip r:embed="rId6">
              <a:alphaModFix/>
            </a:blip>
            <a:srcRect/>
            <a:stretch/>
          </p:blipFill>
          <p:spPr>
            <a:xfrm>
              <a:off x="3157061" y="2044024"/>
              <a:ext cx="2519999" cy="1260000"/>
            </a:xfrm>
            <a:prstGeom prst="rect">
              <a:avLst/>
            </a:prstGeom>
            <a:noFill/>
            <a:ln>
              <a:noFill/>
            </a:ln>
          </p:spPr>
        </p:pic>
        <p:pic>
          <p:nvPicPr>
            <p:cNvPr id="107" name="Google Shape;107;p26"/>
            <p:cNvPicPr preferRelativeResize="0"/>
            <p:nvPr/>
          </p:nvPicPr>
          <p:blipFill rotWithShape="1">
            <a:blip r:embed="rId7">
              <a:alphaModFix/>
            </a:blip>
            <a:srcRect/>
            <a:stretch/>
          </p:blipFill>
          <p:spPr>
            <a:xfrm>
              <a:off x="637062" y="2044024"/>
              <a:ext cx="2519999" cy="1260000"/>
            </a:xfrm>
            <a:prstGeom prst="rect">
              <a:avLst/>
            </a:prstGeom>
            <a:noFill/>
            <a:ln>
              <a:noFill/>
            </a:ln>
          </p:spPr>
        </p:pic>
        <p:pic>
          <p:nvPicPr>
            <p:cNvPr id="108" name="Google Shape;108;p26"/>
            <p:cNvPicPr preferRelativeResize="0"/>
            <p:nvPr/>
          </p:nvPicPr>
          <p:blipFill rotWithShape="1">
            <a:blip r:embed="rId6">
              <a:alphaModFix/>
            </a:blip>
            <a:srcRect/>
            <a:stretch/>
          </p:blipFill>
          <p:spPr>
            <a:xfrm>
              <a:off x="8197059" y="2044024"/>
              <a:ext cx="2519999" cy="1260000"/>
            </a:xfrm>
            <a:prstGeom prst="rect">
              <a:avLst/>
            </a:prstGeom>
            <a:noFill/>
            <a:ln>
              <a:noFill/>
            </a:ln>
          </p:spPr>
        </p:pic>
        <p:pic>
          <p:nvPicPr>
            <p:cNvPr id="109" name="Google Shape;109;p26"/>
            <p:cNvPicPr preferRelativeResize="0"/>
            <p:nvPr/>
          </p:nvPicPr>
          <p:blipFill rotWithShape="1">
            <a:blip r:embed="rId7">
              <a:alphaModFix/>
            </a:blip>
            <a:srcRect/>
            <a:stretch/>
          </p:blipFill>
          <p:spPr>
            <a:xfrm>
              <a:off x="5677060" y="2044024"/>
              <a:ext cx="2519999" cy="1260000"/>
            </a:xfrm>
            <a:prstGeom prst="rect">
              <a:avLst/>
            </a:prstGeom>
            <a:noFill/>
            <a:ln>
              <a:noFill/>
            </a:ln>
          </p:spPr>
        </p:pic>
        <p:pic>
          <p:nvPicPr>
            <p:cNvPr id="110" name="Google Shape;110;p26"/>
            <p:cNvPicPr preferRelativeResize="0"/>
            <p:nvPr/>
          </p:nvPicPr>
          <p:blipFill rotWithShape="1">
            <a:blip r:embed="rId7">
              <a:alphaModFix/>
            </a:blip>
            <a:srcRect l="1" r="50186"/>
            <a:stretch/>
          </p:blipFill>
          <p:spPr>
            <a:xfrm>
              <a:off x="10717058" y="2044024"/>
              <a:ext cx="1255250" cy="126000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mt="50000"/>
          </a:blip>
          <a:stretch>
            <a:fillRect/>
          </a:stretch>
        </a:blipFill>
        <a:effectLst/>
      </p:bgPr>
    </p:bg>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581193" y="2539571"/>
            <a:ext cx="11029614" cy="149750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7"/>
          <p:cNvSpPr txBox="1">
            <a:spLocks noGrp="1"/>
          </p:cNvSpPr>
          <p:nvPr>
            <p:ph type="body" idx="1"/>
          </p:nvPr>
        </p:nvSpPr>
        <p:spPr>
          <a:xfrm>
            <a:off x="581193" y="4037078"/>
            <a:ext cx="11029614"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lnSpc>
                <a:spcPct val="100000"/>
              </a:lnSpc>
              <a:spcBef>
                <a:spcPts val="600"/>
              </a:spcBef>
              <a:spcAft>
                <a:spcPts val="0"/>
              </a:spcAft>
              <a:buSzPts val="1288"/>
              <a:buNone/>
              <a:defRPr sz="1400">
                <a:solidFill>
                  <a:srgbClr val="888888"/>
                </a:solidFill>
              </a:defRPr>
            </a:lvl6pPr>
            <a:lvl7pPr marL="3200400" lvl="6" indent="-228600" algn="l">
              <a:lnSpc>
                <a:spcPct val="100000"/>
              </a:lnSpc>
              <a:spcBef>
                <a:spcPts val="600"/>
              </a:spcBef>
              <a:spcAft>
                <a:spcPts val="0"/>
              </a:spcAft>
              <a:buSzPts val="1288"/>
              <a:buNone/>
              <a:defRPr sz="1400">
                <a:solidFill>
                  <a:srgbClr val="888888"/>
                </a:solidFill>
              </a:defRPr>
            </a:lvl7pPr>
            <a:lvl8pPr marL="3657600" lvl="7" indent="-228600" algn="l">
              <a:lnSpc>
                <a:spcPct val="100000"/>
              </a:lnSpc>
              <a:spcBef>
                <a:spcPts val="600"/>
              </a:spcBef>
              <a:spcAft>
                <a:spcPts val="0"/>
              </a:spcAft>
              <a:buSzPts val="1288"/>
              <a:buNone/>
              <a:defRPr sz="1400">
                <a:solidFill>
                  <a:srgbClr val="888888"/>
                </a:solidFill>
              </a:defRPr>
            </a:lvl8pPr>
            <a:lvl9pPr marL="4114800" lvl="8" indent="-228600" algn="l">
              <a:lnSpc>
                <a:spcPct val="100000"/>
              </a:lnSpc>
              <a:spcBef>
                <a:spcPts val="600"/>
              </a:spcBef>
              <a:spcAft>
                <a:spcPts val="600"/>
              </a:spcAft>
              <a:buSzPts val="1288"/>
              <a:buNone/>
              <a:defRPr sz="1400">
                <a:solidFill>
                  <a:srgbClr val="888888"/>
                </a:solidFill>
              </a:defRPr>
            </a:lvl9pPr>
          </a:lstStyle>
          <a:p>
            <a:endParaRPr/>
          </a:p>
        </p:txBody>
      </p:sp>
      <p:sp>
        <p:nvSpPr>
          <p:cNvPr id="114" name="Google Shape;114;p27"/>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15" name="Google Shape;115;p27"/>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16" name="Google Shape;116;p27"/>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17" name="Google Shape;117;p27"/>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28"/>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8"/>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121" name="Google Shape;121;p28"/>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22" name="Google Shape;122;p28"/>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123" name="Google Shape;123;p28"/>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24" name="Google Shape;124;p28"/>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25" name="Google Shape;125;p28"/>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26" name="Google Shape;126;p28"/>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7" name="Google Shape;127;p28"/>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8" name="Google Shape;128;p28"/>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mt="50000"/>
          </a:blip>
          <a:stretch>
            <a:fillRect/>
          </a:stretch>
        </a:blipFill>
        <a:effectLst/>
      </p:bgPr>
    </p:bg>
    <p:spTree>
      <p:nvGrpSpPr>
        <p:cNvPr id="1" name="Shape 129"/>
        <p:cNvGrpSpPr/>
        <p:nvPr/>
      </p:nvGrpSpPr>
      <p:grpSpPr>
        <a:xfrm>
          <a:off x="0" y="0"/>
          <a:ext cx="0" cy="0"/>
          <a:chOff x="0" y="0"/>
          <a:chExt cx="0" cy="0"/>
        </a:xfrm>
      </p:grpSpPr>
      <p:sp>
        <p:nvSpPr>
          <p:cNvPr id="130" name="Google Shape;130;p29"/>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9"/>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132" name="Google Shape;132;p29"/>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33" name="Google Shape;133;p29"/>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134" name="Google Shape;134;p29"/>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35" name="Google Shape;135;p2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36" name="Google Shape;136;p29"/>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37" name="Google Shape;137;p2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38" name="Google Shape;138;p2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9"/>
        <p:cNvGrpSpPr/>
        <p:nvPr/>
      </p:nvGrpSpPr>
      <p:grpSpPr>
        <a:xfrm>
          <a:off x="0" y="0"/>
          <a:ext cx="0" cy="0"/>
          <a:chOff x="0" y="0"/>
          <a:chExt cx="0" cy="0"/>
        </a:xfrm>
      </p:grpSpPr>
      <p:sp>
        <p:nvSpPr>
          <p:cNvPr id="140" name="Google Shape;140;p3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Arial"/>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0"/>
          <p:cNvSpPr>
            <a:spLocks noGrp="1"/>
          </p:cNvSpPr>
          <p:nvPr>
            <p:ph type="pic" idx="2"/>
          </p:nvPr>
        </p:nvSpPr>
        <p:spPr>
          <a:xfrm>
            <a:off x="447817" y="998021"/>
            <a:ext cx="11290859" cy="3158956"/>
          </a:xfrm>
          <a:prstGeom prst="rect">
            <a:avLst/>
          </a:prstGeom>
          <a:noFill/>
          <a:ln>
            <a:noFill/>
          </a:ln>
        </p:spPr>
      </p:sp>
      <p:sp>
        <p:nvSpPr>
          <p:cNvPr id="142" name="Google Shape;142;p30"/>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143" name="Google Shape;143;p30"/>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44" name="Google Shape;144;p30"/>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45" name="Google Shape;145;p30"/>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46" name="Google Shape;146;p3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47" name="Google Shape;147;p30"/>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blipFill>
          <a:blip r:embed="rId2">
            <a:alphaModFix amt="50000"/>
          </a:blip>
          <a:stretch>
            <a:fillRect/>
          </a:stretch>
        </a:blipFill>
        <a:effectLst/>
      </p:bgPr>
    </p:bg>
    <p:spTree>
      <p:nvGrpSpPr>
        <p:cNvPr id="1" name="Shape 148"/>
        <p:cNvGrpSpPr/>
        <p:nvPr/>
      </p:nvGrpSpPr>
      <p:grpSpPr>
        <a:xfrm>
          <a:off x="0" y="0"/>
          <a:ext cx="0" cy="0"/>
          <a:chOff x="0" y="0"/>
          <a:chExt cx="0" cy="0"/>
        </a:xfrm>
      </p:grpSpPr>
      <p:sp>
        <p:nvSpPr>
          <p:cNvPr id="149" name="Google Shape;149;p3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Arial"/>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1"/>
          <p:cNvSpPr>
            <a:spLocks noGrp="1"/>
          </p:cNvSpPr>
          <p:nvPr>
            <p:ph type="pic" idx="2"/>
          </p:nvPr>
        </p:nvSpPr>
        <p:spPr>
          <a:xfrm>
            <a:off x="447817" y="998021"/>
            <a:ext cx="11290859" cy="3158956"/>
          </a:xfrm>
          <a:prstGeom prst="rect">
            <a:avLst/>
          </a:prstGeom>
          <a:noFill/>
          <a:ln>
            <a:noFill/>
          </a:ln>
        </p:spPr>
      </p:sp>
      <p:sp>
        <p:nvSpPr>
          <p:cNvPr id="151" name="Google Shape;151;p3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152" name="Google Shape;152;p3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53" name="Google Shape;153;p31"/>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54" name="Google Shape;154;p3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55" name="Google Shape;155;p3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bg>
      <p:bgPr>
        <a:blipFill>
          <a:blip r:embed="rId2">
            <a:alphaModFix amt="50000"/>
          </a:blip>
          <a:stretch>
            <a:fillRect/>
          </a:stretch>
        </a:blipFill>
        <a:effectLst/>
      </p:bgPr>
    </p:bg>
    <p:spTree>
      <p:nvGrpSpPr>
        <p:cNvPr id="1" name="Shape 156"/>
        <p:cNvGrpSpPr/>
        <p:nvPr/>
      </p:nvGrpSpPr>
      <p:grpSpPr>
        <a:xfrm>
          <a:off x="0" y="0"/>
          <a:ext cx="0" cy="0"/>
          <a:chOff x="0" y="0"/>
          <a:chExt cx="0" cy="0"/>
        </a:xfrm>
      </p:grpSpPr>
      <p:sp>
        <p:nvSpPr>
          <p:cNvPr id="157" name="Google Shape;157;p32"/>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Arial"/>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2"/>
          <p:cNvSpPr>
            <a:spLocks noGrp="1"/>
          </p:cNvSpPr>
          <p:nvPr>
            <p:ph type="pic" idx="2"/>
          </p:nvPr>
        </p:nvSpPr>
        <p:spPr>
          <a:xfrm>
            <a:off x="447817" y="998021"/>
            <a:ext cx="11290859" cy="3158956"/>
          </a:xfrm>
          <a:prstGeom prst="rect">
            <a:avLst/>
          </a:prstGeom>
          <a:noFill/>
          <a:ln>
            <a:noFill/>
          </a:ln>
        </p:spPr>
      </p:sp>
      <p:sp>
        <p:nvSpPr>
          <p:cNvPr id="159" name="Google Shape;159;p32"/>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160" name="Google Shape;160;p32"/>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61" name="Google Shape;161;p32"/>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62" name="Google Shape;162;p32"/>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63" name="Google Shape;163;p32"/>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mt="50000"/>
          </a:blip>
          <a:stretch>
            <a:fillRect/>
          </a:stretch>
        </a:blipFill>
        <a:effectLst/>
      </p:bgPr>
    </p:bg>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581193" y="2539571"/>
            <a:ext cx="5415747" cy="149750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581193" y="4037078"/>
            <a:ext cx="5415747"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lnSpc>
                <a:spcPct val="100000"/>
              </a:lnSpc>
              <a:spcBef>
                <a:spcPts val="600"/>
              </a:spcBef>
              <a:spcAft>
                <a:spcPts val="0"/>
              </a:spcAft>
              <a:buSzPts val="1288"/>
              <a:buNone/>
              <a:defRPr sz="1400">
                <a:solidFill>
                  <a:srgbClr val="888888"/>
                </a:solidFill>
              </a:defRPr>
            </a:lvl6pPr>
            <a:lvl7pPr marL="3200400" lvl="6" indent="-228600" algn="l">
              <a:lnSpc>
                <a:spcPct val="100000"/>
              </a:lnSpc>
              <a:spcBef>
                <a:spcPts val="600"/>
              </a:spcBef>
              <a:spcAft>
                <a:spcPts val="0"/>
              </a:spcAft>
              <a:buSzPts val="1288"/>
              <a:buNone/>
              <a:defRPr sz="1400">
                <a:solidFill>
                  <a:srgbClr val="888888"/>
                </a:solidFill>
              </a:defRPr>
            </a:lvl7pPr>
            <a:lvl8pPr marL="3657600" lvl="7" indent="-228600" algn="l">
              <a:lnSpc>
                <a:spcPct val="100000"/>
              </a:lnSpc>
              <a:spcBef>
                <a:spcPts val="600"/>
              </a:spcBef>
              <a:spcAft>
                <a:spcPts val="0"/>
              </a:spcAft>
              <a:buSzPts val="1288"/>
              <a:buNone/>
              <a:defRPr sz="1400">
                <a:solidFill>
                  <a:srgbClr val="888888"/>
                </a:solidFill>
              </a:defRPr>
            </a:lvl8pPr>
            <a:lvl9pPr marL="4114800" lvl="8" indent="-228600" algn="l">
              <a:lnSpc>
                <a:spcPct val="100000"/>
              </a:lnSpc>
              <a:spcBef>
                <a:spcPts val="600"/>
              </a:spcBef>
              <a:spcAft>
                <a:spcPts val="600"/>
              </a:spcAft>
              <a:buSzPts val="1288"/>
              <a:buNone/>
              <a:defRPr sz="1400">
                <a:solidFill>
                  <a:srgbClr val="888888"/>
                </a:solidFill>
              </a:defRPr>
            </a:lvl9pPr>
          </a:lstStyle>
          <a:p>
            <a:endParaRPr/>
          </a:p>
        </p:txBody>
      </p:sp>
      <p:sp>
        <p:nvSpPr>
          <p:cNvPr id="26" name="Google Shape;26;p18"/>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27" name="Google Shape;27;p18"/>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28" name="Google Shape;28;p18"/>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29" name="Google Shape;29;p18"/>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055440" y="805116"/>
            <a:ext cx="10856100" cy="708000"/>
          </a:xfrm>
          <a:prstGeom prst="rect">
            <a:avLst/>
          </a:prstGeom>
          <a:noFill/>
          <a:ln>
            <a:noFill/>
          </a:ln>
        </p:spPr>
        <p:txBody>
          <a:bodyPr spcFirstLastPara="1" wrap="square" lIns="45700" tIns="45700" rIns="45700" bIns="45700" anchor="t" anchorCtr="0">
            <a:normAutofit/>
          </a:bodyPr>
          <a:lstStyle>
            <a:lvl1pPr marR="0" lvl="0" algn="l">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D8886"/>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2" name="Google Shape;32;p19"/>
          <p:cNvSpPr txBox="1">
            <a:spLocks noGrp="1"/>
          </p:cNvSpPr>
          <p:nvPr>
            <p:ph type="sldNum" idx="12"/>
          </p:nvPr>
        </p:nvSpPr>
        <p:spPr>
          <a:xfrm>
            <a:off x="5892800" y="6172200"/>
            <a:ext cx="28449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L="0" marR="0" lvl="1" indent="0" algn="r">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2pPr>
            <a:lvl3pPr marL="0" marR="0" lvl="2" indent="0" algn="r">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3pPr>
            <a:lvl4pPr marL="0" marR="0" lvl="3" indent="0" algn="r">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4pPr>
            <a:lvl5pPr marL="0" marR="0" lvl="4" indent="0" algn="r">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5pPr>
            <a:lvl6pPr marL="0" marR="0" lvl="5" indent="0" algn="r">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6pPr>
            <a:lvl7pPr marL="0" marR="0" lvl="6" indent="0" algn="r">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7pPr>
            <a:lvl8pPr marL="0" marR="0" lvl="7" indent="0" algn="r">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8pPr>
            <a:lvl9pPr marL="0" marR="0" lvl="8" indent="0" algn="r">
              <a:lnSpc>
                <a:spcPct val="100000"/>
              </a:lnSpc>
              <a:spcBef>
                <a:spcPts val="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40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36" name="Google Shape;36;p20"/>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37" name="Google Shape;37;p20"/>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38" name="Google Shape;38;p20"/>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39" name="Google Shape;39;p2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40" name="Google Shape;40;p20"/>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omparison">
  <p:cSld name="2_Comparison">
    <p:bg>
      <p:bgPr>
        <a:blipFill>
          <a:blip r:embed="rId2">
            <a:alphaModFix amt="50000"/>
          </a:blip>
          <a:stretch>
            <a:fillRect/>
          </a:stretch>
        </a:blipFill>
        <a:effectLst/>
      </p:bgPr>
    </p:bg>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44" name="Google Shape;44;p21"/>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45" name="Google Shape;45;p21"/>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46" name="Google Shape;46;p21"/>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47" name="Google Shape;47;p2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48" name="Google Shape;48;p21"/>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49" name="Google Shape;49;p2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50" name="Google Shape;50;p2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51"/>
        <p:cNvGrpSpPr/>
        <p:nvPr/>
      </p:nvGrpSpPr>
      <p:grpSpPr>
        <a:xfrm>
          <a:off x="0" y="0"/>
          <a:ext cx="0" cy="0"/>
          <a:chOff x="0" y="0"/>
          <a:chExt cx="0" cy="0"/>
        </a:xfrm>
      </p:grpSpPr>
      <p:sp>
        <p:nvSpPr>
          <p:cNvPr id="52" name="Google Shape;52;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53" name="Google Shape;53;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lnSpc>
                <a:spcPct val="100000"/>
              </a:lnSpc>
              <a:spcBef>
                <a:spcPts val="600"/>
              </a:spcBef>
              <a:spcAft>
                <a:spcPts val="0"/>
              </a:spcAft>
              <a:buSzPts val="1472"/>
              <a:buNone/>
              <a:defRPr sz="1600">
                <a:solidFill>
                  <a:srgbClr val="888888"/>
                </a:solidFill>
              </a:defRPr>
            </a:lvl6pPr>
            <a:lvl7pPr marL="3200400" lvl="6" indent="-228600" algn="l">
              <a:lnSpc>
                <a:spcPct val="100000"/>
              </a:lnSpc>
              <a:spcBef>
                <a:spcPts val="600"/>
              </a:spcBef>
              <a:spcAft>
                <a:spcPts val="0"/>
              </a:spcAft>
              <a:buSzPts val="1472"/>
              <a:buNone/>
              <a:defRPr sz="1600">
                <a:solidFill>
                  <a:srgbClr val="888888"/>
                </a:solidFill>
              </a:defRPr>
            </a:lvl7pPr>
            <a:lvl8pPr marL="3657600" lvl="7" indent="-228600" algn="l">
              <a:lnSpc>
                <a:spcPct val="100000"/>
              </a:lnSpc>
              <a:spcBef>
                <a:spcPts val="600"/>
              </a:spcBef>
              <a:spcAft>
                <a:spcPts val="0"/>
              </a:spcAft>
              <a:buSzPts val="1472"/>
              <a:buNone/>
              <a:defRPr sz="1600">
                <a:solidFill>
                  <a:srgbClr val="888888"/>
                </a:solidFill>
              </a:defRPr>
            </a:lvl8pPr>
            <a:lvl9pPr marL="4114800" lvl="8" indent="-228600" algn="l">
              <a:lnSpc>
                <a:spcPct val="100000"/>
              </a:lnSpc>
              <a:spcBef>
                <a:spcPts val="600"/>
              </a:spcBef>
              <a:spcAft>
                <a:spcPts val="600"/>
              </a:spcAft>
              <a:buSzPts val="1472"/>
              <a:buNone/>
              <a:defRPr sz="1600">
                <a:solidFill>
                  <a:srgbClr val="888888"/>
                </a:solidFill>
              </a:defRPr>
            </a:lvl9pPr>
          </a:lstStyle>
          <a:p>
            <a:endParaRPr/>
          </a:p>
        </p:txBody>
      </p:sp>
      <p:sp>
        <p:nvSpPr>
          <p:cNvPr id="54" name="Google Shape;54;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cxnSp>
        <p:nvCxnSpPr>
          <p:cNvPr id="55" name="Google Shape;55;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56" name="Google Shape;56;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400" b="0" i="0" u="none" strike="noStrike" cap="none">
              <a:solidFill>
                <a:srgbClr val="000000"/>
              </a:solidFill>
              <a:latin typeface="Arial"/>
              <a:ea typeface="Arial"/>
              <a:cs typeface="Arial"/>
              <a:sym typeface="Arial"/>
            </a:endParaRPr>
          </a:p>
        </p:txBody>
      </p:sp>
      <p:pic>
        <p:nvPicPr>
          <p:cNvPr id="57" name="Google Shape;57;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58" name="Google Shape;58;p22"/>
          <p:cNvGrpSpPr/>
          <p:nvPr/>
        </p:nvGrpSpPr>
        <p:grpSpPr>
          <a:xfrm>
            <a:off x="4437107" y="4717008"/>
            <a:ext cx="6806117" cy="1443130"/>
            <a:chOff x="613411" y="5159715"/>
            <a:chExt cx="6806117" cy="1443130"/>
          </a:xfrm>
        </p:grpSpPr>
        <p:sp>
          <p:nvSpPr>
            <p:cNvPr id="59" name="Google Shape;59;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sz="1400" b="0" i="0" u="none" strike="noStrike" cap="none">
                <a:solidFill>
                  <a:srgbClr val="000000"/>
                </a:solidFill>
                <a:latin typeface="Arial"/>
                <a:ea typeface="Arial"/>
                <a:cs typeface="Arial"/>
                <a:sym typeface="Arial"/>
              </a:endParaRPr>
            </a:p>
          </p:txBody>
        </p:sp>
        <p:pic>
          <p:nvPicPr>
            <p:cNvPr id="60" name="Google Shape;60;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61" name="Google Shape;61;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62" name="Google Shape;62;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63" name="Google Shape;63;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64" name="Google Shape;64;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65" name="Google Shape;65;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66" name="Google Shape;66;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67" name="Google Shape;67;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68" name="Google Shape;68;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69" name="Google Shape;69;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70" name="Google Shape;70;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type="obj">
  <p:cSld name="OBJECT">
    <p:bg>
      <p:bgPr>
        <a:blipFill>
          <a:blip r:embed="rId2">
            <a:alphaModFix amt="50000"/>
          </a:blip>
          <a:stretch>
            <a:fillRect/>
          </a:stretch>
        </a:blipFill>
        <a:effectLst/>
      </p:bgPr>
    </p:bg>
    <p:spTree>
      <p:nvGrpSpPr>
        <p:cNvPr id="1" name="Shape 71"/>
        <p:cNvGrpSpPr/>
        <p:nvPr/>
      </p:nvGrpSpPr>
      <p:grpSpPr>
        <a:xfrm>
          <a:off x="0" y="0"/>
          <a:ext cx="0" cy="0"/>
          <a:chOff x="0" y="0"/>
          <a:chExt cx="0" cy="0"/>
        </a:xfrm>
      </p:grpSpPr>
      <p:sp>
        <p:nvSpPr>
          <p:cNvPr id="72" name="Google Shape;72;p23"/>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74" name="Google Shape;74;p23"/>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23"/>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76" name="Google Shape;76;p2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77" name="Google Shape;77;p2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wo Content">
  <p:cSld name="2_Two Content">
    <p:bg>
      <p:bgPr>
        <a:blipFill>
          <a:blip r:embed="rId2">
            <a:alphaModFix amt="50000"/>
          </a:blip>
          <a:stretch>
            <a:fillRect/>
          </a:stretch>
        </a:blipFill>
        <a:effectLst/>
      </p:bgPr>
    </p:bg>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81" name="Google Shape;81;p24"/>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82" name="Google Shape;82;p24"/>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83" name="Google Shape;83;p24"/>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0" i="0" u="none" strike="noStrike" cap="none">
                <a:solidFill>
                  <a:srgbClr val="019266"/>
                </a:solidFill>
                <a:latin typeface="Gill Sans"/>
                <a:ea typeface="Gill Sans"/>
                <a:cs typeface="Gill Sans"/>
                <a:sym typeface="Gill Sans"/>
              </a:rPr>
              <a:t>‹#›</a:t>
            </a:fld>
            <a:endParaRPr sz="900" b="0" i="0" u="none" strike="noStrike" cap="none">
              <a:solidFill>
                <a:srgbClr val="019266"/>
              </a:solidFill>
              <a:latin typeface="Gill Sans"/>
              <a:ea typeface="Gill Sans"/>
              <a:cs typeface="Gill Sans"/>
              <a:sym typeface="Gill Sans"/>
            </a:endParaRPr>
          </a:p>
        </p:txBody>
      </p:sp>
      <p:pic>
        <p:nvPicPr>
          <p:cNvPr id="84" name="Google Shape;84;p24"/>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85" name="Google Shape;85;p2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86" name="Google Shape;86;p2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lt1"/>
        </a:solidFill>
        <a:effectLst/>
      </p:bgPr>
    </p:bg>
    <p:spTree>
      <p:nvGrpSpPr>
        <p:cNvPr id="1" name="Shape 87"/>
        <p:cNvGrpSpPr/>
        <p:nvPr/>
      </p:nvGrpSpPr>
      <p:grpSpPr>
        <a:xfrm>
          <a:off x="0" y="0"/>
          <a:ext cx="0" cy="0"/>
          <a:chOff x="0" y="0"/>
          <a:chExt cx="0" cy="0"/>
        </a:xfrm>
      </p:grpSpPr>
      <p:pic>
        <p:nvPicPr>
          <p:cNvPr id="88" name="Google Shape;88;p25"/>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89" name="Google Shape;89;p25"/>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19266"/>
              </a:buClr>
              <a:buSzPts val="3600"/>
              <a:buFont typeface="Arial"/>
              <a:buNone/>
              <a:defRPr sz="3600">
                <a:solidFill>
                  <a:srgbClr val="01926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91" name="Google Shape;91;p25"/>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92" name="Google Shape;92;p25"/>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lnSpc>
                <a:spcPct val="100000"/>
              </a:lnSpc>
              <a:spcBef>
                <a:spcPts val="600"/>
              </a:spcBef>
              <a:spcAft>
                <a:spcPts val="0"/>
              </a:spcAft>
              <a:buSzPts val="1472"/>
              <a:buNone/>
              <a:defRPr sz="1600">
                <a:solidFill>
                  <a:srgbClr val="888888"/>
                </a:solidFill>
              </a:defRPr>
            </a:lvl6pPr>
            <a:lvl7pPr marL="3200400" lvl="6" indent="-228600" algn="l">
              <a:lnSpc>
                <a:spcPct val="100000"/>
              </a:lnSpc>
              <a:spcBef>
                <a:spcPts val="600"/>
              </a:spcBef>
              <a:spcAft>
                <a:spcPts val="0"/>
              </a:spcAft>
              <a:buSzPts val="1472"/>
              <a:buNone/>
              <a:defRPr sz="1600">
                <a:solidFill>
                  <a:srgbClr val="888888"/>
                </a:solidFill>
              </a:defRPr>
            </a:lvl7pPr>
            <a:lvl8pPr marL="3657600" lvl="7" indent="-228600" algn="l">
              <a:lnSpc>
                <a:spcPct val="100000"/>
              </a:lnSpc>
              <a:spcBef>
                <a:spcPts val="600"/>
              </a:spcBef>
              <a:spcAft>
                <a:spcPts val="0"/>
              </a:spcAft>
              <a:buSzPts val="1472"/>
              <a:buNone/>
              <a:defRPr sz="1600">
                <a:solidFill>
                  <a:srgbClr val="888888"/>
                </a:solidFill>
              </a:defRPr>
            </a:lvl8pPr>
            <a:lvl9pPr marL="4114800" lvl="8" indent="-228600" algn="l">
              <a:lnSpc>
                <a:spcPct val="100000"/>
              </a:lnSpc>
              <a:spcBef>
                <a:spcPts val="600"/>
              </a:spcBef>
              <a:spcAft>
                <a:spcPts val="600"/>
              </a:spcAft>
              <a:buSzPts val="1472"/>
              <a:buNone/>
              <a:defRPr sz="1600">
                <a:solidFill>
                  <a:srgbClr val="888888"/>
                </a:solidFill>
              </a:defRPr>
            </a:lvl9pPr>
          </a:lstStyle>
          <a:p>
            <a:endParaRPr/>
          </a:p>
        </p:txBody>
      </p:sp>
      <p:sp>
        <p:nvSpPr>
          <p:cNvPr id="93" name="Google Shape;93;p25"/>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lnSpc>
                <a:spcPct val="100000"/>
              </a:lnSpc>
              <a:spcBef>
                <a:spcPts val="600"/>
              </a:spcBef>
              <a:spcAft>
                <a:spcPts val="0"/>
              </a:spcAft>
              <a:buSzPts val="1472"/>
              <a:buNone/>
              <a:defRPr sz="1600">
                <a:solidFill>
                  <a:srgbClr val="888888"/>
                </a:solidFill>
              </a:defRPr>
            </a:lvl6pPr>
            <a:lvl7pPr marL="3200400" lvl="6" indent="-228600" algn="l">
              <a:lnSpc>
                <a:spcPct val="100000"/>
              </a:lnSpc>
              <a:spcBef>
                <a:spcPts val="600"/>
              </a:spcBef>
              <a:spcAft>
                <a:spcPts val="0"/>
              </a:spcAft>
              <a:buSzPts val="1472"/>
              <a:buNone/>
              <a:defRPr sz="1600">
                <a:solidFill>
                  <a:srgbClr val="888888"/>
                </a:solidFill>
              </a:defRPr>
            </a:lvl7pPr>
            <a:lvl8pPr marL="3657600" lvl="7" indent="-228600" algn="l">
              <a:lnSpc>
                <a:spcPct val="100000"/>
              </a:lnSpc>
              <a:spcBef>
                <a:spcPts val="600"/>
              </a:spcBef>
              <a:spcAft>
                <a:spcPts val="0"/>
              </a:spcAft>
              <a:buSzPts val="1472"/>
              <a:buNone/>
              <a:defRPr sz="1600">
                <a:solidFill>
                  <a:srgbClr val="888888"/>
                </a:solidFill>
              </a:defRPr>
            </a:lvl8pPr>
            <a:lvl9pPr marL="4114800" lvl="8" indent="-228600" algn="l">
              <a:lnSpc>
                <a:spcPct val="100000"/>
              </a:lnSpc>
              <a:spcBef>
                <a:spcPts val="600"/>
              </a:spcBef>
              <a:spcAft>
                <a:spcPts val="600"/>
              </a:spcAft>
              <a:buSzPts val="1472"/>
              <a:buNone/>
              <a:defRPr sz="1600">
                <a:solidFill>
                  <a:srgbClr val="888888"/>
                </a:solidFill>
              </a:defRPr>
            </a:lvl9pPr>
          </a:lstStyle>
          <a:p>
            <a:endParaRPr/>
          </a:p>
        </p:txBody>
      </p:sp>
      <p:sp>
        <p:nvSpPr>
          <p:cNvPr id="94" name="Google Shape;94;p25"/>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pic>
        <p:nvPicPr>
          <p:cNvPr id="95" name="Google Shape;95;p25"/>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96" name="Google Shape;96;p25"/>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6"/>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JXGjuMUTkPti1_3AIzoERDXN7-G0D20TPptqiJCR-Ow/edit?tab=t.0"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JXGjuMUTkPti1_3AIzoERDXN7-G0D20TPptqiJCR-Ow/edit?tab=t.0#heading=h.1tr3g02icb8z"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JXGjuMUTkPti1_3AIzoERDXN7-G0D20TPptqiJCR-Ow/edit?tab=t.0"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JXGjuMUTkPti1_3AIzoERDXN7-G0D20TPptqiJCR-Ow/edit?tab=t.0"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JXGjuMUTkPti1_3AIzoERDXN7-G0D20TPptqiJCR-Ow/edit?tab=t.0#heading=h.jup7yhxoy4wb"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sciencedirect.com/science/article/pii/S1462901121002367"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
          <p:cNvSpPr txBox="1">
            <a:spLocks noGrp="1"/>
          </p:cNvSpPr>
          <p:nvPr>
            <p:ph type="ctrTitle"/>
          </p:nvPr>
        </p:nvSpPr>
        <p:spPr>
          <a:xfrm>
            <a:off x="521404" y="2652400"/>
            <a:ext cx="11149192" cy="1771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019266"/>
              </a:buClr>
              <a:buSzPct val="86630"/>
              <a:buFont typeface="Arial"/>
              <a:buNone/>
            </a:pPr>
            <a:r>
              <a:rPr lang="en-GB" sz="4155" b="1"/>
              <a:t>UrbanByNature: </a:t>
            </a:r>
            <a:br>
              <a:rPr lang="en-GB" sz="4155" b="1"/>
            </a:br>
            <a:r>
              <a:rPr lang="en-GB" sz="4155" b="1"/>
              <a:t>Going through Step 5</a:t>
            </a:r>
            <a:br>
              <a:rPr lang="en-GB" sz="4155" b="1"/>
            </a:br>
            <a:r>
              <a:rPr lang="en-GB" sz="4155" b="1"/>
              <a:t>IMPLEMENT</a:t>
            </a:r>
            <a:endParaRPr sz="4155" b="1"/>
          </a:p>
          <a:p>
            <a:pPr marL="0" lvl="0" indent="0" algn="l" rtl="0">
              <a:lnSpc>
                <a:spcPct val="100000"/>
              </a:lnSpc>
              <a:spcBef>
                <a:spcPts val="0"/>
              </a:spcBef>
              <a:spcAft>
                <a:spcPts val="0"/>
              </a:spcAft>
              <a:buClr>
                <a:srgbClr val="019266"/>
              </a:buClr>
              <a:buSzPct val="100000"/>
              <a:buFont typeface="Arial"/>
              <a:buNone/>
            </a:pPr>
            <a:endParaRPr b="1"/>
          </a:p>
          <a:p>
            <a:pPr marL="0" lvl="0" indent="0" algn="l" rtl="0">
              <a:lnSpc>
                <a:spcPct val="100000"/>
              </a:lnSpc>
              <a:spcBef>
                <a:spcPts val="0"/>
              </a:spcBef>
              <a:spcAft>
                <a:spcPts val="0"/>
              </a:spcAft>
              <a:buClr>
                <a:srgbClr val="019266"/>
              </a:buClr>
              <a:buSzPct val="100000"/>
              <a:buFont typeface="Arial"/>
              <a:buNone/>
            </a:pPr>
            <a:r>
              <a:rPr lang="en-GB" b="1"/>
              <a:t>In-person Interactive Lecture</a:t>
            </a:r>
            <a:endParaRPr b="1"/>
          </a:p>
        </p:txBody>
      </p:sp>
      <p:sp>
        <p:nvSpPr>
          <p:cNvPr id="170" name="Google Shape;170;p1"/>
          <p:cNvSpPr txBox="1">
            <a:spLocks noGrp="1"/>
          </p:cNvSpPr>
          <p:nvPr>
            <p:ph type="body" idx="2"/>
          </p:nvPr>
        </p:nvSpPr>
        <p:spPr>
          <a:xfrm>
            <a:off x="647480" y="4845828"/>
            <a:ext cx="6569245" cy="338948"/>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656"/>
              <a:buNone/>
            </a:pPr>
            <a:r>
              <a:rPr lang="en-GB"/>
              <a:t>Credit: ICLEI Europe</a:t>
            </a:r>
            <a:endParaRPr/>
          </a:p>
          <a:p>
            <a:pPr marL="0" lvl="0" indent="0" algn="l" rtl="0">
              <a:lnSpc>
                <a:spcPct val="150000"/>
              </a:lnSpc>
              <a:spcBef>
                <a:spcPts val="0"/>
              </a:spcBef>
              <a:spcAft>
                <a:spcPts val="0"/>
              </a:spcAft>
              <a:buSzPts val="1656"/>
              <a:buNone/>
            </a:pPr>
            <a:r>
              <a:rPr lang="en-GB" i="1"/>
              <a:t>Content created in 2024</a:t>
            </a:r>
            <a:endParaRPr i="1"/>
          </a:p>
        </p:txBody>
      </p:sp>
      <p:pic>
        <p:nvPicPr>
          <p:cNvPr id="173" name="Google Shape;173;p1" descr="A black and white sign with a person in a circle&#10;&#10;Description automatically generated"/>
          <p:cNvPicPr preferRelativeResize="0"/>
          <p:nvPr/>
        </p:nvPicPr>
        <p:blipFill rotWithShape="1">
          <a:blip r:embed="rId3">
            <a:alphaModFix/>
          </a:blip>
          <a:srcRect/>
          <a:stretch/>
        </p:blipFill>
        <p:spPr>
          <a:xfrm>
            <a:off x="9317504" y="4644206"/>
            <a:ext cx="1998581" cy="699504"/>
          </a:xfrm>
          <a:prstGeom prst="rect">
            <a:avLst/>
          </a:prstGeom>
          <a:noFill/>
          <a:ln>
            <a:noFill/>
          </a:ln>
        </p:spPr>
      </p:pic>
      <p:pic>
        <p:nvPicPr>
          <p:cNvPr id="2" name="Picture 1" descr="A logo with text and colorful circles&#10;&#10;Description automatically generated">
            <a:extLst>
              <a:ext uri="{FF2B5EF4-FFF2-40B4-BE49-F238E27FC236}">
                <a16:creationId xmlns:a16="http://schemas.microsoft.com/office/drawing/2014/main" id="{30B47C4A-08AB-B0C6-98AF-2BED2964C40F}"/>
              </a:ext>
            </a:extLst>
          </p:cNvPr>
          <p:cNvPicPr>
            <a:picLocks noChangeAspect="1"/>
          </p:cNvPicPr>
          <p:nvPr/>
        </p:nvPicPr>
        <p:blipFill>
          <a:blip r:embed="rId4"/>
          <a:stretch>
            <a:fillRect/>
          </a:stretch>
        </p:blipFill>
        <p:spPr>
          <a:xfrm>
            <a:off x="4618910" y="354188"/>
            <a:ext cx="1030295" cy="9502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1ddef97c9c_0_88"/>
          <p:cNvSpPr txBox="1">
            <a:spLocks noGrp="1"/>
          </p:cNvSpPr>
          <p:nvPr>
            <p:ph type="title"/>
          </p:nvPr>
        </p:nvSpPr>
        <p:spPr>
          <a:xfrm>
            <a:off x="581193" y="1006454"/>
            <a:ext cx="11029500" cy="711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a:t>Break into three groups! </a:t>
            </a:r>
            <a:endParaRPr/>
          </a:p>
        </p:txBody>
      </p:sp>
      <p:sp>
        <p:nvSpPr>
          <p:cNvPr id="253" name="Google Shape;253;g31ddef97c9c_0_88"/>
          <p:cNvSpPr txBox="1">
            <a:spLocks noGrp="1"/>
          </p:cNvSpPr>
          <p:nvPr>
            <p:ph type="body" idx="2"/>
          </p:nvPr>
        </p:nvSpPr>
        <p:spPr>
          <a:xfrm>
            <a:off x="338594" y="1820727"/>
            <a:ext cx="5393100" cy="2934900"/>
          </a:xfrm>
          <a:prstGeom prst="rect">
            <a:avLst/>
          </a:prstGeom>
        </p:spPr>
        <p:txBody>
          <a:bodyPr spcFirstLastPara="1" wrap="square" lIns="91425" tIns="45700" rIns="91425" bIns="45700" anchor="t" anchorCtr="0">
            <a:normAutofit/>
          </a:bodyPr>
          <a:lstStyle/>
          <a:p>
            <a:pPr marL="0" lvl="0" indent="0" algn="l" rtl="0">
              <a:spcBef>
                <a:spcPts val="440"/>
              </a:spcBef>
              <a:spcAft>
                <a:spcPts val="0"/>
              </a:spcAft>
              <a:buNone/>
            </a:pPr>
            <a:r>
              <a:rPr lang="en-GB" sz="2000">
                <a:solidFill>
                  <a:schemeClr val="accent2"/>
                </a:solidFill>
              </a:rPr>
              <a:t>Each of the three focus areas is discussed in a working group, with a mediator moderating discussions and guiding the group toward practical solutions.</a:t>
            </a:r>
            <a:endParaRPr sz="2000">
              <a:solidFill>
                <a:schemeClr val="accent2"/>
              </a:solidFill>
            </a:endParaRPr>
          </a:p>
          <a:p>
            <a:pPr marL="0" lvl="0" indent="0" algn="l" rtl="0">
              <a:spcBef>
                <a:spcPts val="440"/>
              </a:spcBef>
              <a:spcAft>
                <a:spcPts val="0"/>
              </a:spcAft>
              <a:buNone/>
            </a:pPr>
            <a:endParaRPr sz="2000">
              <a:solidFill>
                <a:schemeClr val="accent2"/>
              </a:solidFill>
            </a:endParaRPr>
          </a:p>
        </p:txBody>
      </p:sp>
      <p:sp>
        <p:nvSpPr>
          <p:cNvPr id="254" name="Google Shape;254;g31ddef97c9c_0_88"/>
          <p:cNvSpPr txBox="1">
            <a:spLocks noGrp="1"/>
          </p:cNvSpPr>
          <p:nvPr>
            <p:ph type="sldNum" idx="12"/>
          </p:nvPr>
        </p:nvSpPr>
        <p:spPr>
          <a:xfrm>
            <a:off x="10558299" y="6208410"/>
            <a:ext cx="1052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GB"/>
              <a:t>10</a:t>
            </a:fld>
            <a:endParaRPr/>
          </a:p>
        </p:txBody>
      </p:sp>
      <p:sp>
        <p:nvSpPr>
          <p:cNvPr id="255" name="Google Shape;255;g31ddef97c9c_0_88"/>
          <p:cNvSpPr txBox="1"/>
          <p:nvPr/>
        </p:nvSpPr>
        <p:spPr>
          <a:xfrm>
            <a:off x="2449200" y="3899500"/>
            <a:ext cx="5208000" cy="2180700"/>
          </a:xfrm>
          <a:prstGeom prst="rect">
            <a:avLst/>
          </a:prstGeom>
          <a:noFill/>
          <a:ln w="9525" cap="flat" cmpd="sng">
            <a:solidFill>
              <a:srgbClr val="003D2B"/>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50000"/>
              </a:lnSpc>
              <a:spcBef>
                <a:spcPts val="440"/>
              </a:spcBef>
              <a:spcAft>
                <a:spcPts val="0"/>
              </a:spcAft>
              <a:buNone/>
            </a:pPr>
            <a:r>
              <a:rPr lang="en-GB" sz="1800">
                <a:solidFill>
                  <a:schemeClr val="accent2"/>
                </a:solidFill>
              </a:rPr>
              <a:t>Each of the 3 Working Groups Contain: </a:t>
            </a:r>
            <a:endParaRPr sz="1800">
              <a:solidFill>
                <a:schemeClr val="accent2"/>
              </a:solidFill>
            </a:endParaRPr>
          </a:p>
          <a:p>
            <a:pPr marL="457200" lvl="0" indent="-342900" algn="l" rtl="0">
              <a:lnSpc>
                <a:spcPct val="150000"/>
              </a:lnSpc>
              <a:spcBef>
                <a:spcPts val="440"/>
              </a:spcBef>
              <a:spcAft>
                <a:spcPts val="0"/>
              </a:spcAft>
              <a:buClr>
                <a:schemeClr val="accent2"/>
              </a:buClr>
              <a:buSzPts val="1800"/>
              <a:buFont typeface="Noto Sans Symbols"/>
              <a:buChar char="-"/>
            </a:pPr>
            <a:r>
              <a:rPr lang="en-GB" sz="1800">
                <a:solidFill>
                  <a:schemeClr val="accent2"/>
                </a:solidFill>
              </a:rPr>
              <a:t>1 moderator</a:t>
            </a:r>
            <a:endParaRPr sz="1800">
              <a:solidFill>
                <a:schemeClr val="accent2"/>
              </a:solidFill>
            </a:endParaRPr>
          </a:p>
          <a:p>
            <a:pPr marL="457200" lvl="0" indent="-342900" algn="l" rtl="0">
              <a:lnSpc>
                <a:spcPct val="150000"/>
              </a:lnSpc>
              <a:spcBef>
                <a:spcPts val="0"/>
              </a:spcBef>
              <a:spcAft>
                <a:spcPts val="0"/>
              </a:spcAft>
              <a:buClr>
                <a:schemeClr val="accent2"/>
              </a:buClr>
              <a:buSzPts val="1800"/>
              <a:buFont typeface="Noto Sans Symbols"/>
              <a:buChar char="-"/>
            </a:pPr>
            <a:r>
              <a:rPr lang="en-GB" sz="1800">
                <a:solidFill>
                  <a:schemeClr val="accent2"/>
                </a:solidFill>
              </a:rPr>
              <a:t>1 student</a:t>
            </a:r>
            <a:endParaRPr sz="1800">
              <a:solidFill>
                <a:schemeClr val="accent2"/>
              </a:solidFill>
            </a:endParaRPr>
          </a:p>
          <a:p>
            <a:pPr marL="457200" lvl="0" indent="-342900" algn="l" rtl="0">
              <a:lnSpc>
                <a:spcPct val="150000"/>
              </a:lnSpc>
              <a:spcBef>
                <a:spcPts val="0"/>
              </a:spcBef>
              <a:spcAft>
                <a:spcPts val="0"/>
              </a:spcAft>
              <a:buClr>
                <a:schemeClr val="accent2"/>
              </a:buClr>
              <a:buSzPts val="1800"/>
              <a:buFont typeface="Noto Sans Symbols"/>
              <a:buChar char="-"/>
            </a:pPr>
            <a:r>
              <a:rPr lang="en-GB" sz="1800">
                <a:solidFill>
                  <a:schemeClr val="accent2"/>
                </a:solidFill>
              </a:rPr>
              <a:t>1 member of the school management team</a:t>
            </a:r>
            <a:endParaRPr sz="1800">
              <a:solidFill>
                <a:schemeClr val="accent2"/>
              </a:solidFill>
            </a:endParaRPr>
          </a:p>
          <a:p>
            <a:pPr marL="457200" lvl="0" indent="-342900" algn="l" rtl="0">
              <a:lnSpc>
                <a:spcPct val="150000"/>
              </a:lnSpc>
              <a:spcBef>
                <a:spcPts val="0"/>
              </a:spcBef>
              <a:spcAft>
                <a:spcPts val="0"/>
              </a:spcAft>
              <a:buClr>
                <a:schemeClr val="accent2"/>
              </a:buClr>
              <a:buSzPts val="1800"/>
              <a:buFont typeface="Noto Sans Symbols"/>
              <a:buChar char="-"/>
            </a:pPr>
            <a:r>
              <a:rPr lang="en-GB" sz="1800">
                <a:solidFill>
                  <a:schemeClr val="accent2"/>
                </a:solidFill>
              </a:rPr>
              <a:t>1 city council or board of education member</a:t>
            </a:r>
            <a:endParaRPr sz="1800">
              <a:solidFill>
                <a:schemeClr val="accent2"/>
              </a:solidFill>
            </a:endParaRPr>
          </a:p>
        </p:txBody>
      </p:sp>
      <p:sp>
        <p:nvSpPr>
          <p:cNvPr id="256" name="Google Shape;256;g31ddef97c9c_0_88"/>
          <p:cNvSpPr txBox="1"/>
          <p:nvPr/>
        </p:nvSpPr>
        <p:spPr>
          <a:xfrm>
            <a:off x="6822100" y="1820725"/>
            <a:ext cx="5313300" cy="2339700"/>
          </a:xfrm>
          <a:prstGeom prst="rect">
            <a:avLst/>
          </a:prstGeom>
          <a:noFill/>
          <a:ln w="9525" cap="flat" cmpd="sng">
            <a:solidFill>
              <a:srgbClr val="00C89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accent1"/>
                </a:solidFill>
              </a:rPr>
              <a:t>Focus of Working Group 1: </a:t>
            </a:r>
            <a:r>
              <a:rPr lang="en-GB" sz="2000" b="1">
                <a:solidFill>
                  <a:schemeClr val="accent1"/>
                </a:solidFill>
              </a:rPr>
              <a:t>Energy use</a:t>
            </a:r>
            <a:endParaRPr sz="2000" b="1">
              <a:solidFill>
                <a:schemeClr val="accent1"/>
              </a:solidFill>
            </a:endParaRPr>
          </a:p>
          <a:p>
            <a:pPr marL="0" lvl="0" indent="0" algn="l" rtl="0">
              <a:spcBef>
                <a:spcPts val="0"/>
              </a:spcBef>
              <a:spcAft>
                <a:spcPts val="0"/>
              </a:spcAft>
              <a:buNone/>
            </a:pPr>
            <a:endParaRPr sz="2000">
              <a:solidFill>
                <a:schemeClr val="accent1"/>
              </a:solidFill>
            </a:endParaRPr>
          </a:p>
          <a:p>
            <a:pPr marL="0" lvl="0" indent="0" algn="l" rtl="0">
              <a:spcBef>
                <a:spcPts val="0"/>
              </a:spcBef>
              <a:spcAft>
                <a:spcPts val="0"/>
              </a:spcAft>
              <a:buNone/>
            </a:pPr>
            <a:r>
              <a:rPr lang="en-GB" sz="2000">
                <a:solidFill>
                  <a:schemeClr val="accent1"/>
                </a:solidFill>
              </a:rPr>
              <a:t>Focus of Working Group 2: </a:t>
            </a:r>
            <a:r>
              <a:rPr lang="en-GB" sz="2000" b="1">
                <a:solidFill>
                  <a:schemeClr val="accent1"/>
                </a:solidFill>
              </a:rPr>
              <a:t>Food quality and waste</a:t>
            </a:r>
            <a:endParaRPr sz="2000" b="1">
              <a:solidFill>
                <a:schemeClr val="accent1"/>
              </a:solidFill>
            </a:endParaRPr>
          </a:p>
          <a:p>
            <a:pPr marL="0" lvl="0" indent="0" algn="l" rtl="0">
              <a:spcBef>
                <a:spcPts val="0"/>
              </a:spcBef>
              <a:spcAft>
                <a:spcPts val="0"/>
              </a:spcAft>
              <a:buNone/>
            </a:pPr>
            <a:endParaRPr sz="2000">
              <a:solidFill>
                <a:schemeClr val="accent1"/>
              </a:solidFill>
            </a:endParaRPr>
          </a:p>
          <a:p>
            <a:pPr marL="0" lvl="0" indent="0" algn="l" rtl="0">
              <a:spcBef>
                <a:spcPts val="0"/>
              </a:spcBef>
              <a:spcAft>
                <a:spcPts val="0"/>
              </a:spcAft>
              <a:buNone/>
            </a:pPr>
            <a:r>
              <a:rPr lang="en-GB" sz="2000">
                <a:solidFill>
                  <a:schemeClr val="accent1"/>
                </a:solidFill>
              </a:rPr>
              <a:t>Focus of Working Group 3: </a:t>
            </a:r>
            <a:r>
              <a:rPr lang="en-GB" sz="2000" b="1">
                <a:solidFill>
                  <a:schemeClr val="accent1"/>
                </a:solidFill>
              </a:rPr>
              <a:t>Biodiversity</a:t>
            </a:r>
            <a:endParaRPr sz="2000" b="1">
              <a:solidFill>
                <a:schemeClr val="accent1"/>
              </a:solidFill>
            </a:endParaRPr>
          </a:p>
          <a:p>
            <a:pPr marL="0" lvl="0" indent="0" algn="l" rtl="0">
              <a:spcBef>
                <a:spcPts val="0"/>
              </a:spcBef>
              <a:spcAft>
                <a:spcPts val="0"/>
              </a:spcAft>
              <a:buNone/>
            </a:pPr>
            <a:endParaRPr sz="2000">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1ddef97c9c_0_162"/>
          <p:cNvSpPr txBox="1">
            <a:spLocks noGrp="1"/>
          </p:cNvSpPr>
          <p:nvPr>
            <p:ph type="sldNum" idx="12"/>
          </p:nvPr>
        </p:nvSpPr>
        <p:spPr>
          <a:xfrm>
            <a:off x="10558299" y="6208411"/>
            <a:ext cx="1052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GB"/>
              <a:t>11</a:t>
            </a:fld>
            <a:endParaRPr/>
          </a:p>
        </p:txBody>
      </p:sp>
      <p:sp>
        <p:nvSpPr>
          <p:cNvPr id="263" name="Google Shape;263;g31ddef97c9c_0_162"/>
          <p:cNvSpPr txBox="1"/>
          <p:nvPr/>
        </p:nvSpPr>
        <p:spPr>
          <a:xfrm>
            <a:off x="1515300" y="962375"/>
            <a:ext cx="8185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b="1">
                <a:solidFill>
                  <a:schemeClr val="accent1"/>
                </a:solidFill>
              </a:rPr>
              <a:t>Timing and Process</a:t>
            </a:r>
            <a:endParaRPr sz="2200" b="1">
              <a:solidFill>
                <a:schemeClr val="accent1"/>
              </a:solidFill>
            </a:endParaRPr>
          </a:p>
        </p:txBody>
      </p:sp>
      <p:sp>
        <p:nvSpPr>
          <p:cNvPr id="264" name="Google Shape;264;g31ddef97c9c_0_162"/>
          <p:cNvSpPr txBox="1"/>
          <p:nvPr/>
        </p:nvSpPr>
        <p:spPr>
          <a:xfrm>
            <a:off x="621250" y="1735275"/>
            <a:ext cx="5184000" cy="39666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AutoNum type="arabicPeriod"/>
            </a:pPr>
            <a:r>
              <a:rPr lang="en-GB" sz="1800">
                <a:solidFill>
                  <a:schemeClr val="dk1"/>
                </a:solidFill>
              </a:rPr>
              <a:t>Each participant picks a character sheet randomly and discovers their role. (2´)</a:t>
            </a: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GB" sz="1800">
                <a:solidFill>
                  <a:schemeClr val="dk1"/>
                </a:solidFill>
              </a:rPr>
              <a:t>Give them time to sit together and briefly discuss their understanding of the role with those who play the same one. (5´)</a:t>
            </a: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GB" sz="1800">
                <a:solidFill>
                  <a:schemeClr val="dk1"/>
                </a:solidFill>
              </a:rPr>
              <a:t>Facilitate the discussion, as detailed in your character sheet. Make sure that one sustainability action is identified after 10-15´, so the participants can focus on the youth engagement part. (25´)</a:t>
            </a: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GB" sz="1800">
                <a:solidFill>
                  <a:schemeClr val="dk1"/>
                </a:solidFill>
              </a:rPr>
              <a:t>Ask the participants to collectively fill in the </a:t>
            </a:r>
            <a:r>
              <a:rPr lang="en-GB" sz="1800" u="sng">
                <a:solidFill>
                  <a:schemeClr val="hlink"/>
                </a:solidFill>
                <a:hlinkClick r:id="rId3"/>
              </a:rPr>
              <a:t>action plan template.</a:t>
            </a:r>
            <a:r>
              <a:rPr lang="en-GB" sz="1800">
                <a:solidFill>
                  <a:schemeClr val="dk1"/>
                </a:solidFill>
              </a:rPr>
              <a:t> (5´)</a:t>
            </a:r>
            <a:endParaRPr sz="1800" b="1">
              <a:solidFill>
                <a:schemeClr val="dk1"/>
              </a:solidFill>
            </a:endParaRPr>
          </a:p>
        </p:txBody>
      </p:sp>
      <p:pic>
        <p:nvPicPr>
          <p:cNvPr id="265" name="Google Shape;265;g31ddef97c9c_0_162"/>
          <p:cNvPicPr preferRelativeResize="0"/>
          <p:nvPr/>
        </p:nvPicPr>
        <p:blipFill rotWithShape="1">
          <a:blip r:embed="rId4">
            <a:alphaModFix/>
          </a:blip>
          <a:srcRect l="950" t="16950"/>
          <a:stretch/>
        </p:blipFill>
        <p:spPr>
          <a:xfrm>
            <a:off x="6104400" y="1735276"/>
            <a:ext cx="6024149" cy="3079874"/>
          </a:xfrm>
          <a:prstGeom prst="rect">
            <a:avLst/>
          </a:prstGeom>
          <a:noFill/>
          <a:ln>
            <a:noFill/>
          </a:ln>
        </p:spPr>
      </p:pic>
      <p:sp>
        <p:nvSpPr>
          <p:cNvPr id="266" name="Google Shape;266;g31ddef97c9c_0_162"/>
          <p:cNvSpPr txBox="1"/>
          <p:nvPr/>
        </p:nvSpPr>
        <p:spPr>
          <a:xfrm>
            <a:off x="7009875" y="930025"/>
            <a:ext cx="4035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b="1">
                <a:solidFill>
                  <a:schemeClr val="accent1"/>
                </a:solidFill>
              </a:rPr>
              <a:t> Action Plan Template</a:t>
            </a:r>
            <a:endParaRPr sz="2200" b="1">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31ddef97c9c_0_98"/>
          <p:cNvSpPr txBox="1">
            <a:spLocks noGrp="1"/>
          </p:cNvSpPr>
          <p:nvPr>
            <p:ph type="title"/>
          </p:nvPr>
        </p:nvSpPr>
        <p:spPr>
          <a:xfrm>
            <a:off x="484176" y="2462175"/>
            <a:ext cx="2053800" cy="7116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GB"/>
              <a:t>Character 1:</a:t>
            </a:r>
            <a:endParaRPr/>
          </a:p>
          <a:p>
            <a:pPr marL="0" lvl="0" indent="0" algn="l" rtl="0">
              <a:spcBef>
                <a:spcPts val="0"/>
              </a:spcBef>
              <a:spcAft>
                <a:spcPts val="0"/>
              </a:spcAft>
              <a:buNone/>
            </a:pPr>
            <a:r>
              <a:rPr lang="en-GB" u="sng">
                <a:solidFill>
                  <a:schemeClr val="hlink"/>
                </a:solidFill>
                <a:hlinkClick r:id="rId3"/>
              </a:rPr>
              <a:t>Student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3" name="Google Shape;273;g31ddef97c9c_0_98"/>
          <p:cNvSpPr txBox="1">
            <a:spLocks noGrp="1"/>
          </p:cNvSpPr>
          <p:nvPr>
            <p:ph type="body" idx="2"/>
          </p:nvPr>
        </p:nvSpPr>
        <p:spPr>
          <a:xfrm>
            <a:off x="3061625" y="476950"/>
            <a:ext cx="8728200" cy="6245700"/>
          </a:xfrm>
          <a:prstGeom prst="rect">
            <a:avLst/>
          </a:prstGeom>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360"/>
              </a:spcBef>
              <a:spcAft>
                <a:spcPts val="0"/>
              </a:spcAft>
              <a:buNone/>
            </a:pPr>
            <a:r>
              <a:rPr lang="en-GB" sz="1900"/>
              <a:t>🎓 Character sheet 🌳🐝</a:t>
            </a:r>
            <a:endParaRPr sz="1900"/>
          </a:p>
          <a:p>
            <a:pPr marL="0" lvl="0" indent="0" algn="l" rtl="0">
              <a:spcBef>
                <a:spcPts val="360"/>
              </a:spcBef>
              <a:spcAft>
                <a:spcPts val="0"/>
              </a:spcAft>
              <a:buNone/>
            </a:pPr>
            <a:r>
              <a:rPr lang="en-GB" sz="1200">
                <a:solidFill>
                  <a:schemeClr val="dk1"/>
                </a:solidFill>
              </a:rPr>
              <a:t>You are…</a:t>
            </a:r>
            <a:endParaRPr sz="1200">
              <a:solidFill>
                <a:schemeClr val="dk1"/>
              </a:solidFill>
            </a:endParaRPr>
          </a:p>
          <a:p>
            <a:pPr marL="457200" lvl="0" indent="-304800" algn="l" rtl="0">
              <a:spcBef>
                <a:spcPts val="360"/>
              </a:spcBef>
              <a:spcAft>
                <a:spcPts val="0"/>
              </a:spcAft>
              <a:buClr>
                <a:schemeClr val="dk1"/>
              </a:buClr>
              <a:buSzPts val="1200"/>
              <a:buChar char="●"/>
            </a:pPr>
            <a:r>
              <a:rPr lang="en-GB" sz="1200">
                <a:solidFill>
                  <a:schemeClr val="dk1"/>
                </a:solidFill>
              </a:rPr>
              <a:t>A 14 to 18 year-old student from Evergreen School, who lives in the school´s neighbourhood.</a:t>
            </a:r>
            <a:endParaRPr sz="1200">
              <a:solidFill>
                <a:schemeClr val="dk1"/>
              </a:solidFill>
            </a:endParaRPr>
          </a:p>
          <a:p>
            <a:pPr marL="0" lvl="0" indent="0" algn="l" rtl="0">
              <a:spcBef>
                <a:spcPts val="360"/>
              </a:spcBef>
              <a:spcAft>
                <a:spcPts val="0"/>
              </a:spcAft>
              <a:buNone/>
            </a:pPr>
            <a:r>
              <a:rPr lang="en-GB" sz="1200">
                <a:solidFill>
                  <a:schemeClr val="dk1"/>
                </a:solidFill>
              </a:rPr>
              <a:t>Depending on your focus group, your mission is to…</a:t>
            </a:r>
            <a:endParaRPr sz="1200">
              <a:solidFill>
                <a:schemeClr val="dk1"/>
              </a:solidFill>
            </a:endParaRPr>
          </a:p>
          <a:p>
            <a:pPr marL="457200" lvl="0" indent="-304800" algn="l" rtl="0">
              <a:spcBef>
                <a:spcPts val="360"/>
              </a:spcBef>
              <a:spcAft>
                <a:spcPts val="0"/>
              </a:spcAft>
              <a:buClr>
                <a:schemeClr val="dk1"/>
              </a:buClr>
              <a:buSzPts val="1200"/>
              <a:buChar char="●"/>
            </a:pPr>
            <a:r>
              <a:rPr lang="en-GB" sz="1200">
                <a:solidFill>
                  <a:schemeClr val="dk1"/>
                </a:solidFill>
              </a:rPr>
              <a:t>Be involved in making Evergreen School more sustainable by addressing the </a:t>
            </a:r>
            <a:r>
              <a:rPr lang="en-GB" sz="1200" b="1">
                <a:solidFill>
                  <a:schemeClr val="dk1"/>
                </a:solidFill>
              </a:rPr>
              <a:t>biodiversity and green spaces</a:t>
            </a:r>
            <a:r>
              <a:rPr lang="en-GB" sz="1200">
                <a:solidFill>
                  <a:schemeClr val="dk1"/>
                </a:solidFill>
              </a:rPr>
              <a:t> issues / enhancing the </a:t>
            </a:r>
            <a:r>
              <a:rPr lang="en-GB" sz="1200" b="1">
                <a:solidFill>
                  <a:schemeClr val="dk1"/>
                </a:solidFill>
              </a:rPr>
              <a:t>quality of meals</a:t>
            </a:r>
            <a:r>
              <a:rPr lang="en-GB" sz="1200">
                <a:solidFill>
                  <a:schemeClr val="dk1"/>
                </a:solidFill>
              </a:rPr>
              <a:t> or addressing </a:t>
            </a:r>
            <a:r>
              <a:rPr lang="en-GB" sz="1200" b="1">
                <a:solidFill>
                  <a:schemeClr val="dk1"/>
                </a:solidFill>
              </a:rPr>
              <a:t>food waste</a:t>
            </a:r>
            <a:r>
              <a:rPr lang="en-GB" sz="1200">
                <a:solidFill>
                  <a:schemeClr val="dk1"/>
                </a:solidFill>
              </a:rPr>
              <a:t> / </a:t>
            </a:r>
            <a:r>
              <a:rPr lang="en-GB" sz="1100">
                <a:solidFill>
                  <a:schemeClr val="dk1"/>
                </a:solidFill>
              </a:rPr>
              <a:t>optimising and reducing the </a:t>
            </a:r>
            <a:r>
              <a:rPr lang="en-GB" sz="1100" b="1">
                <a:solidFill>
                  <a:schemeClr val="dk1"/>
                </a:solidFill>
              </a:rPr>
              <a:t>energy use </a:t>
            </a:r>
            <a:r>
              <a:rPr lang="en-GB" sz="1200">
                <a:solidFill>
                  <a:schemeClr val="dk1"/>
                </a:solidFill>
              </a:rPr>
              <a:t>at school. You want to see changes soon!</a:t>
            </a:r>
            <a:endParaRPr sz="1200">
              <a:solidFill>
                <a:schemeClr val="dk1"/>
              </a:solidFill>
            </a:endParaRPr>
          </a:p>
          <a:p>
            <a:pPr marL="0" lvl="0" indent="0" algn="l" rtl="0">
              <a:spcBef>
                <a:spcPts val="360"/>
              </a:spcBef>
              <a:spcAft>
                <a:spcPts val="0"/>
              </a:spcAft>
              <a:buNone/>
            </a:pPr>
            <a:r>
              <a:rPr lang="en-GB" sz="1200">
                <a:solidFill>
                  <a:schemeClr val="dk1"/>
                </a:solidFill>
              </a:rPr>
              <a:t>Perspective</a:t>
            </a:r>
            <a:endParaRPr sz="1200">
              <a:solidFill>
                <a:schemeClr val="dk1"/>
              </a:solidFill>
            </a:endParaRPr>
          </a:p>
          <a:p>
            <a:pPr marL="457200" lvl="0" indent="-304800" algn="l" rtl="0">
              <a:spcBef>
                <a:spcPts val="360"/>
              </a:spcBef>
              <a:spcAft>
                <a:spcPts val="0"/>
              </a:spcAft>
              <a:buClr>
                <a:schemeClr val="dk1"/>
              </a:buClr>
              <a:buSzPts val="1200"/>
              <a:buChar char="●"/>
            </a:pPr>
            <a:r>
              <a:rPr lang="en-GB" sz="1200">
                <a:solidFill>
                  <a:schemeClr val="dk1"/>
                </a:solidFill>
              </a:rPr>
              <a:t>You're excited about projects such as school gardens, green roofs and rainwater harvesting, and see them as a fun way to make school more engaging and connect with nature. You want to start improving the school grounds and students´ wellbeing, while contributing to biodiversity and climate action.</a:t>
            </a:r>
            <a:endParaRPr sz="1200">
              <a:solidFill>
                <a:schemeClr val="dk1"/>
              </a:solidFill>
            </a:endParaRPr>
          </a:p>
          <a:p>
            <a:pPr marL="0" lvl="0" indent="0" algn="l" rtl="0">
              <a:spcBef>
                <a:spcPts val="360"/>
              </a:spcBef>
              <a:spcAft>
                <a:spcPts val="0"/>
              </a:spcAft>
              <a:buNone/>
            </a:pPr>
            <a:r>
              <a:rPr lang="en-GB" sz="1200">
                <a:solidFill>
                  <a:schemeClr val="dk1"/>
                </a:solidFill>
              </a:rPr>
              <a:t>Challenges</a:t>
            </a:r>
            <a:endParaRPr sz="1200">
              <a:solidFill>
                <a:schemeClr val="dk1"/>
              </a:solidFill>
            </a:endParaRPr>
          </a:p>
          <a:p>
            <a:pPr marL="457200" lvl="0" indent="-304800" algn="l" rtl="0">
              <a:spcBef>
                <a:spcPts val="360"/>
              </a:spcBef>
              <a:spcAft>
                <a:spcPts val="0"/>
              </a:spcAft>
              <a:buClr>
                <a:schemeClr val="dk1"/>
              </a:buClr>
              <a:buSzPts val="1200"/>
              <a:buChar char="●"/>
            </a:pPr>
            <a:r>
              <a:rPr lang="en-GB" sz="1200">
                <a:solidFill>
                  <a:schemeClr val="dk1"/>
                </a:solidFill>
              </a:rPr>
              <a:t>Often excluded from decision-making processes</a:t>
            </a:r>
            <a:endParaRPr sz="1200">
              <a:solidFill>
                <a:schemeClr val="dk1"/>
              </a:solidFill>
            </a:endParaRPr>
          </a:p>
          <a:p>
            <a:pPr marL="457200" lvl="0" indent="-304800" algn="l" rtl="0">
              <a:spcBef>
                <a:spcPts val="360"/>
              </a:spcBef>
              <a:spcAft>
                <a:spcPts val="0"/>
              </a:spcAft>
              <a:buClr>
                <a:schemeClr val="dk1"/>
              </a:buClr>
              <a:buSzPts val="1200"/>
              <a:buChar char="●"/>
            </a:pPr>
            <a:r>
              <a:rPr lang="en-GB" sz="1200">
                <a:solidFill>
                  <a:schemeClr val="dk1"/>
                </a:solidFill>
              </a:rPr>
              <a:t>Doubts about your ability to commit long-term or take responsibility for projects</a:t>
            </a:r>
            <a:endParaRPr sz="1200">
              <a:solidFill>
                <a:schemeClr val="dk1"/>
              </a:solidFill>
            </a:endParaRPr>
          </a:p>
          <a:p>
            <a:pPr marL="0" lvl="0" indent="0" algn="l" rtl="0">
              <a:spcBef>
                <a:spcPts val="360"/>
              </a:spcBef>
              <a:spcAft>
                <a:spcPts val="0"/>
              </a:spcAft>
              <a:buNone/>
            </a:pPr>
            <a:r>
              <a:rPr lang="en-GB" sz="1200">
                <a:solidFill>
                  <a:schemeClr val="dk1"/>
                </a:solidFill>
              </a:rPr>
              <a:t>Example arguments for inspiration</a:t>
            </a:r>
            <a:endParaRPr sz="1200">
              <a:solidFill>
                <a:schemeClr val="dk1"/>
              </a:solidFill>
            </a:endParaRPr>
          </a:p>
          <a:p>
            <a:pPr marL="457200" lvl="0" indent="-304800" algn="l" rtl="0">
              <a:spcBef>
                <a:spcPts val="360"/>
              </a:spcBef>
              <a:spcAft>
                <a:spcPts val="0"/>
              </a:spcAft>
              <a:buClr>
                <a:schemeClr val="dk1"/>
              </a:buClr>
              <a:buSzPts val="1200"/>
              <a:buChar char="●"/>
            </a:pPr>
            <a:r>
              <a:rPr lang="en-GB" sz="1200">
                <a:solidFill>
                  <a:schemeClr val="dk1"/>
                </a:solidFill>
              </a:rPr>
              <a:t>These kinds of projects not only make us interested in environmental science, but they also help us understand why it’s important to adapt to changing climate conditions.</a:t>
            </a:r>
            <a:endParaRPr sz="1200">
              <a:solidFill>
                <a:schemeClr val="dk1"/>
              </a:solidFill>
            </a:endParaRPr>
          </a:p>
          <a:p>
            <a:pPr marL="457200" lvl="0" indent="-304800" algn="l" rtl="0">
              <a:spcBef>
                <a:spcPts val="360"/>
              </a:spcBef>
              <a:spcAft>
                <a:spcPts val="0"/>
              </a:spcAft>
              <a:buClr>
                <a:schemeClr val="dk1"/>
              </a:buClr>
              <a:buSzPts val="1200"/>
              <a:buChar char="●"/>
            </a:pPr>
            <a:r>
              <a:rPr lang="en-GB" sz="1200">
                <a:solidFill>
                  <a:schemeClr val="dk1"/>
                </a:solidFill>
              </a:rPr>
              <a:t>Green school projects like school gardens give us a chance to learn and also create relaxing and fun spaces.</a:t>
            </a:r>
            <a:endParaRPr sz="1200">
              <a:solidFill>
                <a:schemeClr val="dk1"/>
              </a:solidFill>
            </a:endParaRPr>
          </a:p>
          <a:p>
            <a:pPr marL="0" lvl="0" indent="0" algn="l" rtl="0">
              <a:spcBef>
                <a:spcPts val="360"/>
              </a:spcBef>
              <a:spcAft>
                <a:spcPts val="0"/>
              </a:spcAft>
              <a:buNone/>
            </a:pPr>
            <a:endParaRPr sz="1500">
              <a:solidFill>
                <a:schemeClr val="dk1"/>
              </a:solidFill>
            </a:endParaRPr>
          </a:p>
          <a:p>
            <a:pPr marL="0" lvl="0" indent="0" algn="l" rtl="0">
              <a:spcBef>
                <a:spcPts val="360"/>
              </a:spcBef>
              <a:spcAft>
                <a:spcPts val="0"/>
              </a:spcAft>
              <a:buNone/>
            </a:pPr>
            <a:endParaRPr sz="1500">
              <a:solidFill>
                <a:schemeClr val="dk1"/>
              </a:solidFill>
            </a:endParaRPr>
          </a:p>
          <a:p>
            <a:pPr marL="0" lvl="0" indent="0" algn="l" rtl="0">
              <a:spcBef>
                <a:spcPts val="360"/>
              </a:spcBef>
              <a:spcAft>
                <a:spcPts val="0"/>
              </a:spcAft>
              <a:buNone/>
            </a:pPr>
            <a:endParaRPr sz="1500">
              <a:solidFill>
                <a:schemeClr val="dk1"/>
              </a:solidFill>
            </a:endParaRPr>
          </a:p>
        </p:txBody>
      </p:sp>
      <p:sp>
        <p:nvSpPr>
          <p:cNvPr id="274" name="Google Shape;274;g31ddef97c9c_0_98"/>
          <p:cNvSpPr txBox="1">
            <a:spLocks noGrp="1"/>
          </p:cNvSpPr>
          <p:nvPr>
            <p:ph type="sldNum" idx="12"/>
          </p:nvPr>
        </p:nvSpPr>
        <p:spPr>
          <a:xfrm>
            <a:off x="10558299" y="6208410"/>
            <a:ext cx="1052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1ddef97c9c_0_105"/>
          <p:cNvSpPr txBox="1">
            <a:spLocks noGrp="1"/>
          </p:cNvSpPr>
          <p:nvPr>
            <p:ph type="title"/>
          </p:nvPr>
        </p:nvSpPr>
        <p:spPr>
          <a:xfrm>
            <a:off x="524626" y="2720975"/>
            <a:ext cx="2078100" cy="7116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GB"/>
              <a:t>Character 2: </a:t>
            </a:r>
            <a:endParaRPr/>
          </a:p>
          <a:p>
            <a:pPr marL="0" lvl="0" indent="0" algn="l" rtl="0">
              <a:spcBef>
                <a:spcPts val="0"/>
              </a:spcBef>
              <a:spcAft>
                <a:spcPts val="0"/>
              </a:spcAft>
              <a:buNone/>
            </a:pPr>
            <a:r>
              <a:rPr lang="en-GB" u="sng">
                <a:solidFill>
                  <a:schemeClr val="hlink"/>
                </a:solidFill>
                <a:hlinkClick r:id="rId3"/>
              </a:rPr>
              <a:t>School Management Team</a:t>
            </a:r>
            <a:endParaRPr/>
          </a:p>
        </p:txBody>
      </p:sp>
      <p:sp>
        <p:nvSpPr>
          <p:cNvPr id="281" name="Google Shape;281;g31ddef97c9c_0_105"/>
          <p:cNvSpPr txBox="1">
            <a:spLocks noGrp="1"/>
          </p:cNvSpPr>
          <p:nvPr>
            <p:ph type="body" idx="2"/>
          </p:nvPr>
        </p:nvSpPr>
        <p:spPr>
          <a:xfrm>
            <a:off x="3093975" y="226225"/>
            <a:ext cx="8728200" cy="6587100"/>
          </a:xfrm>
          <a:prstGeom prst="rect">
            <a:avLst/>
          </a:prstGeom>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GB" sz="2000">
                <a:solidFill>
                  <a:schemeClr val="dk1"/>
                </a:solidFill>
              </a:rPr>
              <a:t>🏫 Character sheet 🌳🐝</a:t>
            </a:r>
            <a:endParaRPr sz="2000">
              <a:solidFill>
                <a:schemeClr val="dk1"/>
              </a:solidFill>
            </a:endParaRPr>
          </a:p>
          <a:p>
            <a:pPr marL="0" lvl="0" indent="0" algn="l" rtl="0">
              <a:lnSpc>
                <a:spcPct val="115000"/>
              </a:lnSpc>
              <a:spcBef>
                <a:spcPts val="600"/>
              </a:spcBef>
              <a:spcAft>
                <a:spcPts val="0"/>
              </a:spcAft>
              <a:buNone/>
            </a:pPr>
            <a:r>
              <a:rPr lang="en-GB" sz="1200">
                <a:solidFill>
                  <a:schemeClr val="dk1"/>
                </a:solidFill>
              </a:rPr>
              <a:t>You are…</a:t>
            </a:r>
            <a:endParaRPr sz="1200">
              <a:solidFill>
                <a:schemeClr val="dk1"/>
              </a:solidFill>
            </a:endParaRPr>
          </a:p>
          <a:p>
            <a:pPr marL="457200" lvl="0" indent="-304800" algn="just" rtl="0">
              <a:lnSpc>
                <a:spcPct val="115000"/>
              </a:lnSpc>
              <a:spcBef>
                <a:spcPts val="600"/>
              </a:spcBef>
              <a:spcAft>
                <a:spcPts val="0"/>
              </a:spcAft>
              <a:buClr>
                <a:schemeClr val="dk1"/>
              </a:buClr>
              <a:buSzPts val="1200"/>
              <a:buChar char="●"/>
            </a:pPr>
            <a:r>
              <a:rPr lang="en-GB" sz="1200">
                <a:solidFill>
                  <a:schemeClr val="dk1"/>
                </a:solidFill>
              </a:rPr>
              <a:t>A member of the </a:t>
            </a:r>
            <a:r>
              <a:rPr lang="en-GB" sz="1200" b="1">
                <a:solidFill>
                  <a:schemeClr val="dk1"/>
                </a:solidFill>
              </a:rPr>
              <a:t>school management team</a:t>
            </a:r>
            <a:r>
              <a:rPr lang="en-GB" sz="1200">
                <a:solidFill>
                  <a:schemeClr val="dk1"/>
                </a:solidFill>
              </a:rPr>
              <a:t>: administration, technical staff or teachers. The technical staff takes care of the maintenance measures, hygiene and security work of the school. </a:t>
            </a:r>
            <a:endParaRPr sz="1200">
              <a:solidFill>
                <a:schemeClr val="dk1"/>
              </a:solidFill>
            </a:endParaRPr>
          </a:p>
          <a:p>
            <a:pPr marL="0" lvl="0" indent="0" algn="just" rtl="0">
              <a:lnSpc>
                <a:spcPct val="115000"/>
              </a:lnSpc>
              <a:spcBef>
                <a:spcPts val="1800"/>
              </a:spcBef>
              <a:spcAft>
                <a:spcPts val="0"/>
              </a:spcAft>
              <a:buNone/>
            </a:pPr>
            <a:r>
              <a:rPr lang="en-GB" sz="1200">
                <a:solidFill>
                  <a:schemeClr val="dk1"/>
                </a:solidFill>
              </a:rPr>
              <a:t>Your mission is to…</a:t>
            </a:r>
            <a:endParaRPr sz="1200">
              <a:solidFill>
                <a:schemeClr val="dk1"/>
              </a:solidFill>
            </a:endParaRPr>
          </a:p>
          <a:p>
            <a:pPr marL="457200" lvl="0" indent="-304800" algn="just" rtl="0">
              <a:lnSpc>
                <a:spcPct val="115000"/>
              </a:lnSpc>
              <a:spcBef>
                <a:spcPts val="1200"/>
              </a:spcBef>
              <a:spcAft>
                <a:spcPts val="0"/>
              </a:spcAft>
              <a:buClr>
                <a:schemeClr val="dk1"/>
              </a:buClr>
              <a:buSzPts val="1200"/>
              <a:buChar char="●"/>
            </a:pPr>
            <a:r>
              <a:rPr lang="en-GB" sz="1200">
                <a:solidFill>
                  <a:schemeClr val="dk1"/>
                </a:solidFill>
              </a:rPr>
              <a:t>Enhance the</a:t>
            </a:r>
            <a:r>
              <a:rPr lang="en-GB" sz="1200" b="1">
                <a:solidFill>
                  <a:schemeClr val="dk1"/>
                </a:solidFill>
              </a:rPr>
              <a:t> biodiversity and green spaces / </a:t>
            </a:r>
            <a:r>
              <a:rPr lang="en-GB" sz="1200">
                <a:solidFill>
                  <a:schemeClr val="dk1"/>
                </a:solidFill>
              </a:rPr>
              <a:t>optimise and reduce</a:t>
            </a:r>
            <a:r>
              <a:rPr lang="en-GB" sz="1200" b="1">
                <a:solidFill>
                  <a:schemeClr val="dk1"/>
                </a:solidFill>
              </a:rPr>
              <a:t> the energy use</a:t>
            </a:r>
            <a:r>
              <a:rPr lang="en-GB" sz="1200">
                <a:solidFill>
                  <a:schemeClr val="dk1"/>
                </a:solidFill>
              </a:rPr>
              <a:t> (electricity, heating/cooling) / enhance the </a:t>
            </a:r>
            <a:r>
              <a:rPr lang="en-GB" sz="1200" b="1">
                <a:solidFill>
                  <a:schemeClr val="dk1"/>
                </a:solidFill>
              </a:rPr>
              <a:t>quality of meals </a:t>
            </a:r>
            <a:r>
              <a:rPr lang="en-GB" sz="1200">
                <a:solidFill>
                  <a:schemeClr val="dk1"/>
                </a:solidFill>
              </a:rPr>
              <a:t>or address</a:t>
            </a:r>
            <a:r>
              <a:rPr lang="en-GB" sz="1200" b="1">
                <a:solidFill>
                  <a:schemeClr val="dk1"/>
                </a:solidFill>
              </a:rPr>
              <a:t> food waste </a:t>
            </a:r>
            <a:r>
              <a:rPr lang="en-GB" sz="1200">
                <a:solidFill>
                  <a:schemeClr val="dk1"/>
                </a:solidFill>
              </a:rPr>
              <a:t>i in the school, while ensuring the students´ safety and fulfilling teaching commitments.</a:t>
            </a:r>
            <a:endParaRPr sz="1200">
              <a:solidFill>
                <a:schemeClr val="dk1"/>
              </a:solidFill>
            </a:endParaRPr>
          </a:p>
          <a:p>
            <a:pPr marL="0" lvl="0" indent="0" algn="l" rtl="0">
              <a:lnSpc>
                <a:spcPct val="115000"/>
              </a:lnSpc>
              <a:spcBef>
                <a:spcPts val="1800"/>
              </a:spcBef>
              <a:spcAft>
                <a:spcPts val="0"/>
              </a:spcAft>
              <a:buNone/>
            </a:pPr>
            <a:r>
              <a:rPr lang="en-GB" sz="1200">
                <a:solidFill>
                  <a:schemeClr val="dk1"/>
                </a:solidFill>
              </a:rPr>
              <a:t>Perspective</a:t>
            </a:r>
            <a:endParaRPr sz="1200">
              <a:solidFill>
                <a:schemeClr val="dk1"/>
              </a:solidFill>
            </a:endParaRPr>
          </a:p>
          <a:p>
            <a:pPr marL="457200" lvl="0" indent="-304800" algn="just" rtl="0">
              <a:lnSpc>
                <a:spcPct val="115000"/>
              </a:lnSpc>
              <a:spcBef>
                <a:spcPts val="600"/>
              </a:spcBef>
              <a:spcAft>
                <a:spcPts val="0"/>
              </a:spcAft>
              <a:buClr>
                <a:schemeClr val="dk1"/>
              </a:buClr>
              <a:buSzPts val="1200"/>
              <a:buChar char="●"/>
            </a:pPr>
            <a:r>
              <a:rPr lang="en-GB" sz="1200">
                <a:solidFill>
                  <a:schemeClr val="dk1"/>
                </a:solidFill>
              </a:rPr>
              <a:t>You are responsible for the management and maintenance of the school's green spaces and infrastructure. You support green initiatives, but must keep an eye on the practical aspects of implementation and maintenance (staff, time, costs, legal issues).</a:t>
            </a:r>
            <a:endParaRPr sz="1200">
              <a:solidFill>
                <a:schemeClr val="dk1"/>
              </a:solidFill>
            </a:endParaRPr>
          </a:p>
          <a:p>
            <a:pPr marL="0" lvl="0" indent="0" algn="just" rtl="0">
              <a:lnSpc>
                <a:spcPct val="100000"/>
              </a:lnSpc>
              <a:spcBef>
                <a:spcPts val="1800"/>
              </a:spcBef>
              <a:spcAft>
                <a:spcPts val="0"/>
              </a:spcAft>
              <a:buNone/>
            </a:pPr>
            <a:r>
              <a:rPr lang="en-GB" sz="1200">
                <a:solidFill>
                  <a:schemeClr val="dk1"/>
                </a:solidFill>
              </a:rPr>
              <a:t>Challenges</a:t>
            </a:r>
            <a:endParaRPr sz="1200">
              <a:solidFill>
                <a:schemeClr val="dk1"/>
              </a:solidFill>
            </a:endParaRPr>
          </a:p>
          <a:p>
            <a:pPr marL="457200" lvl="0" indent="-304800" algn="just" rtl="0">
              <a:lnSpc>
                <a:spcPct val="115000"/>
              </a:lnSpc>
              <a:spcBef>
                <a:spcPts val="600"/>
              </a:spcBef>
              <a:spcAft>
                <a:spcPts val="0"/>
              </a:spcAft>
              <a:buClr>
                <a:schemeClr val="dk1"/>
              </a:buClr>
              <a:buSzPts val="1200"/>
              <a:buFont typeface="Arial"/>
              <a:buChar char="●"/>
            </a:pPr>
            <a:r>
              <a:rPr lang="en-GB" sz="1200">
                <a:solidFill>
                  <a:schemeClr val="dk1"/>
                </a:solidFill>
              </a:rPr>
              <a:t>Management and maintenance of such projects/areas with limited resources</a:t>
            </a:r>
            <a:endParaRPr sz="1200">
              <a:solidFill>
                <a:schemeClr val="dk1"/>
              </a:solidFill>
            </a:endParaRPr>
          </a:p>
          <a:p>
            <a:pPr marL="457200" lvl="0" indent="-304800" algn="just" rtl="0">
              <a:lnSpc>
                <a:spcPct val="115000"/>
              </a:lnSpc>
              <a:spcBef>
                <a:spcPts val="0"/>
              </a:spcBef>
              <a:spcAft>
                <a:spcPts val="0"/>
              </a:spcAft>
              <a:buClr>
                <a:schemeClr val="dk1"/>
              </a:buClr>
              <a:buSzPts val="1200"/>
              <a:buFont typeface="Arial"/>
              <a:buChar char="●"/>
            </a:pPr>
            <a:r>
              <a:rPr lang="en-GB" sz="1200">
                <a:solidFill>
                  <a:schemeClr val="dk1"/>
                </a:solidFill>
              </a:rPr>
              <a:t>Safety and liability issues, especially when students are involved</a:t>
            </a:r>
            <a:endParaRPr sz="1200">
              <a:solidFill>
                <a:schemeClr val="dk1"/>
              </a:solidFill>
            </a:endParaRPr>
          </a:p>
          <a:p>
            <a:pPr marL="457200" lvl="0" indent="-304800" algn="just" rtl="0">
              <a:lnSpc>
                <a:spcPct val="115000"/>
              </a:lnSpc>
              <a:spcBef>
                <a:spcPts val="0"/>
              </a:spcBef>
              <a:spcAft>
                <a:spcPts val="0"/>
              </a:spcAft>
              <a:buClr>
                <a:schemeClr val="dk1"/>
              </a:buClr>
              <a:buSzPts val="1200"/>
              <a:buFont typeface="Arial"/>
              <a:buChar char="●"/>
            </a:pPr>
            <a:r>
              <a:rPr lang="en-GB" sz="1200">
                <a:solidFill>
                  <a:schemeClr val="dk1"/>
                </a:solidFill>
              </a:rPr>
              <a:t>Financing opportunities and training needs</a:t>
            </a:r>
            <a:endParaRPr sz="1200">
              <a:solidFill>
                <a:schemeClr val="dk1"/>
              </a:solidFill>
            </a:endParaRPr>
          </a:p>
          <a:p>
            <a:pPr marL="0" lvl="0" indent="0" algn="just" rtl="0">
              <a:lnSpc>
                <a:spcPct val="100000"/>
              </a:lnSpc>
              <a:spcBef>
                <a:spcPts val="1800"/>
              </a:spcBef>
              <a:spcAft>
                <a:spcPts val="0"/>
              </a:spcAft>
              <a:buNone/>
            </a:pPr>
            <a:r>
              <a:rPr lang="en-GB" sz="1200">
                <a:solidFill>
                  <a:schemeClr val="dk1"/>
                </a:solidFill>
              </a:rPr>
              <a:t>Example arguments for inspiration</a:t>
            </a:r>
            <a:endParaRPr sz="1200">
              <a:solidFill>
                <a:schemeClr val="dk1"/>
              </a:solidFill>
            </a:endParaRPr>
          </a:p>
          <a:p>
            <a:pPr marL="457200" lvl="0" indent="-304800" algn="just" rtl="0">
              <a:lnSpc>
                <a:spcPct val="115000"/>
              </a:lnSpc>
              <a:spcBef>
                <a:spcPts val="600"/>
              </a:spcBef>
              <a:spcAft>
                <a:spcPts val="0"/>
              </a:spcAft>
              <a:buClr>
                <a:schemeClr val="dk1"/>
              </a:buClr>
              <a:buSzPts val="1200"/>
              <a:buFont typeface="Arial"/>
              <a:buChar char="●"/>
            </a:pPr>
            <a:r>
              <a:rPr lang="en-GB" sz="1200">
                <a:solidFill>
                  <a:schemeClr val="dk1"/>
                </a:solidFill>
              </a:rPr>
              <a:t>Such initiatives promote biodiversity and provide hands-on learning opportunities for students.</a:t>
            </a:r>
            <a:endParaRPr sz="1200">
              <a:solidFill>
                <a:schemeClr val="dk1"/>
              </a:solidFill>
            </a:endParaRPr>
          </a:p>
          <a:p>
            <a:pPr marL="457200" lvl="0" indent="-304800" algn="just" rtl="0">
              <a:lnSpc>
                <a:spcPct val="115000"/>
              </a:lnSpc>
              <a:spcBef>
                <a:spcPts val="0"/>
              </a:spcBef>
              <a:spcAft>
                <a:spcPts val="0"/>
              </a:spcAft>
              <a:buClr>
                <a:schemeClr val="dk1"/>
              </a:buClr>
              <a:buSzPts val="1200"/>
              <a:buFont typeface="Arial"/>
              <a:buChar char="●"/>
            </a:pPr>
            <a:r>
              <a:rPr lang="en-GB" sz="1200">
                <a:solidFill>
                  <a:schemeClr val="dk1"/>
                </a:solidFill>
              </a:rPr>
              <a:t>We are open to involving students in the maintenance of such projects and entering into long-term partnerships with external experts to ensure sustainable management.</a:t>
            </a:r>
            <a:endParaRPr sz="1200">
              <a:solidFill>
                <a:schemeClr val="dk1"/>
              </a:solidFill>
            </a:endParaRPr>
          </a:p>
          <a:p>
            <a:pPr marL="457200" lvl="0" indent="-304800" algn="just" rtl="0">
              <a:lnSpc>
                <a:spcPct val="115000"/>
              </a:lnSpc>
              <a:spcBef>
                <a:spcPts val="0"/>
              </a:spcBef>
              <a:spcAft>
                <a:spcPts val="0"/>
              </a:spcAft>
              <a:buClr>
                <a:schemeClr val="dk1"/>
              </a:buClr>
              <a:buSzPts val="1200"/>
              <a:buFont typeface="Arial"/>
              <a:buChar char="●"/>
            </a:pPr>
            <a:r>
              <a:rPr lang="en-GB" sz="1200">
                <a:solidFill>
                  <a:schemeClr val="dk1"/>
                </a:solidFill>
              </a:rPr>
              <a:t>Green projects such as school gardens and green roofs can beautify the school grounds and improve the microclimate.</a:t>
            </a:r>
            <a:endParaRPr sz="1200">
              <a:solidFill>
                <a:schemeClr val="dk1"/>
              </a:solidFill>
            </a:endParaRPr>
          </a:p>
          <a:p>
            <a:pPr marL="0" lvl="0" indent="0" algn="l" rtl="0">
              <a:spcBef>
                <a:spcPts val="360"/>
              </a:spcBef>
              <a:spcAft>
                <a:spcPts val="0"/>
              </a:spcAft>
              <a:buNone/>
            </a:pPr>
            <a:endParaRPr sz="1200" b="1"/>
          </a:p>
          <a:p>
            <a:pPr marL="0" lvl="0" indent="0" algn="l" rtl="0">
              <a:spcBef>
                <a:spcPts val="360"/>
              </a:spcBef>
              <a:spcAft>
                <a:spcPts val="0"/>
              </a:spcAft>
              <a:buNone/>
            </a:pPr>
            <a:endParaRPr sz="1500"/>
          </a:p>
          <a:p>
            <a:pPr marL="0" lvl="0" indent="0" algn="l" rtl="0">
              <a:spcBef>
                <a:spcPts val="360"/>
              </a:spcBef>
              <a:spcAft>
                <a:spcPts val="0"/>
              </a:spcAft>
              <a:buNone/>
            </a:pPr>
            <a:endParaRPr sz="1500"/>
          </a:p>
        </p:txBody>
      </p:sp>
      <p:sp>
        <p:nvSpPr>
          <p:cNvPr id="282" name="Google Shape;282;g31ddef97c9c_0_105"/>
          <p:cNvSpPr txBox="1">
            <a:spLocks noGrp="1"/>
          </p:cNvSpPr>
          <p:nvPr>
            <p:ph type="sldNum" idx="12"/>
          </p:nvPr>
        </p:nvSpPr>
        <p:spPr>
          <a:xfrm>
            <a:off x="10558299" y="6208410"/>
            <a:ext cx="1052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31ddef97c9c_0_112"/>
          <p:cNvSpPr txBox="1">
            <a:spLocks noGrp="1"/>
          </p:cNvSpPr>
          <p:nvPr>
            <p:ph type="title"/>
          </p:nvPr>
        </p:nvSpPr>
        <p:spPr>
          <a:xfrm>
            <a:off x="524626" y="2720975"/>
            <a:ext cx="2078100" cy="7116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GB"/>
              <a:t>Character 3: </a:t>
            </a:r>
            <a:endParaRPr/>
          </a:p>
          <a:p>
            <a:pPr marL="0" lvl="0" indent="0" algn="l" rtl="0">
              <a:spcBef>
                <a:spcPts val="0"/>
              </a:spcBef>
              <a:spcAft>
                <a:spcPts val="0"/>
              </a:spcAft>
              <a:buNone/>
            </a:pPr>
            <a:r>
              <a:rPr lang="en-GB" u="sng">
                <a:solidFill>
                  <a:schemeClr val="hlink"/>
                </a:solidFill>
                <a:hlinkClick r:id="rId3"/>
              </a:rPr>
              <a:t>City Council or Board of Education Member</a:t>
            </a:r>
            <a:endParaRPr/>
          </a:p>
        </p:txBody>
      </p:sp>
      <p:sp>
        <p:nvSpPr>
          <p:cNvPr id="289" name="Google Shape;289;g31ddef97c9c_0_112"/>
          <p:cNvSpPr txBox="1">
            <a:spLocks noGrp="1"/>
          </p:cNvSpPr>
          <p:nvPr>
            <p:ph type="body" idx="2"/>
          </p:nvPr>
        </p:nvSpPr>
        <p:spPr>
          <a:xfrm>
            <a:off x="3069700" y="258575"/>
            <a:ext cx="8728200" cy="6496500"/>
          </a:xfrm>
          <a:prstGeom prst="rect">
            <a:avLst/>
          </a:prstGeom>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GB" sz="2000">
                <a:solidFill>
                  <a:schemeClr val="dk1"/>
                </a:solidFill>
              </a:rPr>
              <a:t>🏛️ Character sheet 🌳🐝</a:t>
            </a:r>
            <a:endParaRPr sz="2000">
              <a:solidFill>
                <a:schemeClr val="dk1"/>
              </a:solidFill>
            </a:endParaRPr>
          </a:p>
          <a:p>
            <a:pPr marL="0" lvl="0" indent="0" algn="just" rtl="0">
              <a:lnSpc>
                <a:spcPct val="115000"/>
              </a:lnSpc>
              <a:spcBef>
                <a:spcPts val="1800"/>
              </a:spcBef>
              <a:spcAft>
                <a:spcPts val="0"/>
              </a:spcAft>
              <a:buNone/>
            </a:pPr>
            <a:r>
              <a:rPr lang="en-GB" sz="1400">
                <a:solidFill>
                  <a:schemeClr val="dk1"/>
                </a:solidFill>
              </a:rPr>
              <a:t>You are…</a:t>
            </a:r>
            <a:endParaRPr sz="1400">
              <a:solidFill>
                <a:schemeClr val="dk1"/>
              </a:solidFill>
            </a:endParaRPr>
          </a:p>
          <a:p>
            <a:pPr marL="0" lvl="0" indent="0" algn="just" rtl="0">
              <a:lnSpc>
                <a:spcPct val="115000"/>
              </a:lnSpc>
              <a:spcBef>
                <a:spcPts val="600"/>
              </a:spcBef>
              <a:spcAft>
                <a:spcPts val="0"/>
              </a:spcAft>
              <a:buNone/>
            </a:pPr>
            <a:r>
              <a:rPr lang="en-GB" sz="1100">
                <a:solidFill>
                  <a:schemeClr val="dk1"/>
                </a:solidFill>
              </a:rPr>
              <a:t>A member of the</a:t>
            </a:r>
            <a:r>
              <a:rPr lang="en-GB" sz="1100" b="1">
                <a:solidFill>
                  <a:schemeClr val="dk1"/>
                </a:solidFill>
              </a:rPr>
              <a:t> city council </a:t>
            </a:r>
            <a:r>
              <a:rPr lang="en-GB" sz="1100">
                <a:solidFill>
                  <a:schemeClr val="dk1"/>
                </a:solidFill>
              </a:rPr>
              <a:t>or </a:t>
            </a:r>
            <a:r>
              <a:rPr lang="en-GB" sz="1100" b="1">
                <a:solidFill>
                  <a:schemeClr val="dk1"/>
                </a:solidFill>
              </a:rPr>
              <a:t>board of education</a:t>
            </a:r>
            <a:r>
              <a:rPr lang="en-GB" sz="1100">
                <a:solidFill>
                  <a:schemeClr val="dk1"/>
                </a:solidFill>
              </a:rPr>
              <a:t>, responsible for establishing policies, allocating resources, and ensuring schools are well-funded, safe, and effectively managed. The board of education implements national/regional education policies.</a:t>
            </a:r>
            <a:endParaRPr sz="1100">
              <a:solidFill>
                <a:schemeClr val="dk1"/>
              </a:solidFill>
            </a:endParaRPr>
          </a:p>
          <a:p>
            <a:pPr marL="0" lvl="0" indent="0" algn="just" rtl="0">
              <a:lnSpc>
                <a:spcPct val="115000"/>
              </a:lnSpc>
              <a:spcBef>
                <a:spcPts val="1800"/>
              </a:spcBef>
              <a:spcAft>
                <a:spcPts val="0"/>
              </a:spcAft>
              <a:buNone/>
            </a:pPr>
            <a:r>
              <a:rPr lang="en-GB" sz="1400">
                <a:solidFill>
                  <a:schemeClr val="dk1"/>
                </a:solidFill>
              </a:rPr>
              <a:t>Your mission is to…</a:t>
            </a:r>
            <a:endParaRPr sz="1400">
              <a:solidFill>
                <a:schemeClr val="dk1"/>
              </a:solidFill>
            </a:endParaRPr>
          </a:p>
          <a:p>
            <a:pPr marL="0" lvl="0" indent="0" algn="just" rtl="0">
              <a:lnSpc>
                <a:spcPct val="115000"/>
              </a:lnSpc>
              <a:spcBef>
                <a:spcPts val="1200"/>
              </a:spcBef>
              <a:spcAft>
                <a:spcPts val="0"/>
              </a:spcAft>
              <a:buNone/>
            </a:pPr>
            <a:r>
              <a:rPr lang="en-GB" sz="1100">
                <a:solidFill>
                  <a:schemeClr val="dk1"/>
                </a:solidFill>
              </a:rPr>
              <a:t>Ensure that the initiatives for more</a:t>
            </a:r>
            <a:r>
              <a:rPr lang="en-GB" sz="1100" b="1">
                <a:solidFill>
                  <a:schemeClr val="dk1"/>
                </a:solidFill>
              </a:rPr>
              <a:t> biodiversity and green spaces </a:t>
            </a:r>
            <a:r>
              <a:rPr lang="en-GB" sz="1100">
                <a:solidFill>
                  <a:schemeClr val="dk1"/>
                </a:solidFill>
              </a:rPr>
              <a:t>in / the</a:t>
            </a:r>
            <a:r>
              <a:rPr lang="en-GB" sz="1100" b="1">
                <a:solidFill>
                  <a:schemeClr val="dk1"/>
                </a:solidFill>
              </a:rPr>
              <a:t> energy use </a:t>
            </a:r>
            <a:r>
              <a:rPr lang="en-GB" sz="1100">
                <a:solidFill>
                  <a:schemeClr val="dk1"/>
                </a:solidFill>
              </a:rPr>
              <a:t>(electricity, heating/cooling)</a:t>
            </a:r>
            <a:r>
              <a:rPr lang="en-GB" sz="1100" b="1">
                <a:solidFill>
                  <a:schemeClr val="dk1"/>
                </a:solidFill>
              </a:rPr>
              <a:t> / </a:t>
            </a:r>
            <a:r>
              <a:rPr lang="en-GB" sz="1100">
                <a:solidFill>
                  <a:schemeClr val="dk1"/>
                </a:solidFill>
              </a:rPr>
              <a:t> the </a:t>
            </a:r>
            <a:r>
              <a:rPr lang="en-GB" sz="1100" b="1">
                <a:solidFill>
                  <a:schemeClr val="dk1"/>
                </a:solidFill>
              </a:rPr>
              <a:t>quality of meals </a:t>
            </a:r>
            <a:r>
              <a:rPr lang="en-GB" sz="1100">
                <a:solidFill>
                  <a:schemeClr val="dk1"/>
                </a:solidFill>
              </a:rPr>
              <a:t>or address</a:t>
            </a:r>
            <a:r>
              <a:rPr lang="en-GB" sz="1100" b="1">
                <a:solidFill>
                  <a:schemeClr val="dk1"/>
                </a:solidFill>
              </a:rPr>
              <a:t> food waste in</a:t>
            </a:r>
            <a:r>
              <a:rPr lang="en-GB" sz="1100">
                <a:solidFill>
                  <a:schemeClr val="dk1"/>
                </a:solidFill>
              </a:rPr>
              <a:t> the city's schools are financially viable, compliant with regulations, and beneficial to the broader community.</a:t>
            </a:r>
            <a:endParaRPr sz="1100">
              <a:solidFill>
                <a:schemeClr val="dk1"/>
              </a:solidFill>
            </a:endParaRPr>
          </a:p>
          <a:p>
            <a:pPr marL="0" lvl="0" indent="0" algn="l" rtl="0">
              <a:lnSpc>
                <a:spcPct val="115000"/>
              </a:lnSpc>
              <a:spcBef>
                <a:spcPts val="1800"/>
              </a:spcBef>
              <a:spcAft>
                <a:spcPts val="0"/>
              </a:spcAft>
              <a:buNone/>
            </a:pPr>
            <a:r>
              <a:rPr lang="en-GB" sz="1400">
                <a:solidFill>
                  <a:schemeClr val="dk1"/>
                </a:solidFill>
              </a:rPr>
              <a:t>Perspective</a:t>
            </a:r>
            <a:endParaRPr sz="1400">
              <a:solidFill>
                <a:schemeClr val="dk1"/>
              </a:solidFill>
            </a:endParaRPr>
          </a:p>
          <a:p>
            <a:pPr marL="0" lvl="0" indent="0" algn="just" rtl="0">
              <a:lnSpc>
                <a:spcPct val="115000"/>
              </a:lnSpc>
              <a:spcBef>
                <a:spcPts val="600"/>
              </a:spcBef>
              <a:spcAft>
                <a:spcPts val="0"/>
              </a:spcAft>
              <a:buNone/>
            </a:pPr>
            <a:r>
              <a:rPr lang="en-GB" sz="1100">
                <a:solidFill>
                  <a:schemeClr val="dk1"/>
                </a:solidFill>
              </a:rPr>
              <a:t>You see the re-greening of schoolyards as a valuable opportunity to contribute to the city’s environmental goals and reputation. However, you must balance this with the practical concerns of budget constraints, regulatory compliance, and address the diverse needs of the community.</a:t>
            </a:r>
            <a:endParaRPr sz="1100">
              <a:solidFill>
                <a:schemeClr val="dk1"/>
              </a:solidFill>
            </a:endParaRPr>
          </a:p>
          <a:p>
            <a:pPr marL="0" lvl="0" indent="0" algn="just" rtl="0">
              <a:lnSpc>
                <a:spcPct val="100000"/>
              </a:lnSpc>
              <a:spcBef>
                <a:spcPts val="1800"/>
              </a:spcBef>
              <a:spcAft>
                <a:spcPts val="0"/>
              </a:spcAft>
              <a:buNone/>
            </a:pPr>
            <a:r>
              <a:rPr lang="en-GB" sz="1400">
                <a:solidFill>
                  <a:schemeClr val="dk1"/>
                </a:solidFill>
              </a:rPr>
              <a:t>Challenges</a:t>
            </a:r>
            <a:endParaRPr sz="1400">
              <a:solidFill>
                <a:schemeClr val="dk1"/>
              </a:solidFill>
            </a:endParaRPr>
          </a:p>
          <a:p>
            <a:pPr marL="457200" lvl="0" indent="-298450" algn="just" rtl="0">
              <a:lnSpc>
                <a:spcPct val="115000"/>
              </a:lnSpc>
              <a:spcBef>
                <a:spcPts val="600"/>
              </a:spcBef>
              <a:spcAft>
                <a:spcPts val="0"/>
              </a:spcAft>
              <a:buClr>
                <a:schemeClr val="dk1"/>
              </a:buClr>
              <a:buSzPts val="1100"/>
              <a:buFont typeface="Arial"/>
              <a:buChar char="●"/>
            </a:pPr>
            <a:r>
              <a:rPr lang="en-GB" sz="1100">
                <a:solidFill>
                  <a:schemeClr val="dk1"/>
                </a:solidFill>
              </a:rPr>
              <a:t>Balancing expertise with young people's input</a:t>
            </a:r>
            <a:endParaRPr sz="1100">
              <a:solidFill>
                <a:schemeClr val="dk1"/>
              </a:solidFill>
            </a:endParaRPr>
          </a:p>
          <a:p>
            <a:pPr marL="457200" lvl="0" indent="-298450" algn="just" rtl="0">
              <a:lnSpc>
                <a:spcPct val="115000"/>
              </a:lnSpc>
              <a:spcBef>
                <a:spcPts val="0"/>
              </a:spcBef>
              <a:spcAft>
                <a:spcPts val="0"/>
              </a:spcAft>
              <a:buClr>
                <a:schemeClr val="dk1"/>
              </a:buClr>
              <a:buSzPts val="1100"/>
              <a:buFont typeface="Arial"/>
              <a:buChar char="●"/>
            </a:pPr>
            <a:r>
              <a:rPr lang="en-GB" sz="1100">
                <a:solidFill>
                  <a:schemeClr val="dk1"/>
                </a:solidFill>
              </a:rPr>
              <a:t>Addressing diverse perspectives and logistical constraints</a:t>
            </a:r>
            <a:endParaRPr sz="1100">
              <a:solidFill>
                <a:schemeClr val="dk1"/>
              </a:solidFill>
            </a:endParaRPr>
          </a:p>
          <a:p>
            <a:pPr marL="457200" lvl="0" indent="-298450" algn="just" rtl="0">
              <a:lnSpc>
                <a:spcPct val="115000"/>
              </a:lnSpc>
              <a:spcBef>
                <a:spcPts val="0"/>
              </a:spcBef>
              <a:spcAft>
                <a:spcPts val="0"/>
              </a:spcAft>
              <a:buClr>
                <a:schemeClr val="dk1"/>
              </a:buClr>
              <a:buSzPts val="1100"/>
              <a:buFont typeface="Arial"/>
              <a:buChar char="●"/>
            </a:pPr>
            <a:r>
              <a:rPr lang="en-GB" sz="1100">
                <a:solidFill>
                  <a:schemeClr val="dk1"/>
                </a:solidFill>
              </a:rPr>
              <a:t>Maintaining long-term engagement with youth throughout the entire duration of the project</a:t>
            </a: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r>
              <a:rPr lang="en-GB" sz="1400">
                <a:solidFill>
                  <a:schemeClr val="dk1"/>
                </a:solidFill>
              </a:rPr>
              <a:t>Example arguments for inspiration</a:t>
            </a:r>
            <a:endParaRPr sz="900">
              <a:solidFill>
                <a:schemeClr val="dk1"/>
              </a:solidFill>
            </a:endParaRPr>
          </a:p>
          <a:p>
            <a:pPr marL="457200" lvl="0" indent="-298450" algn="just" rtl="0">
              <a:lnSpc>
                <a:spcPct val="115000"/>
              </a:lnSpc>
              <a:spcBef>
                <a:spcPts val="0"/>
              </a:spcBef>
              <a:spcAft>
                <a:spcPts val="0"/>
              </a:spcAft>
              <a:buClr>
                <a:schemeClr val="dk1"/>
              </a:buClr>
              <a:buSzPts val="1100"/>
              <a:buFont typeface="Arial"/>
              <a:buChar char="●"/>
            </a:pPr>
            <a:r>
              <a:rPr lang="en-GB" sz="1100">
                <a:solidFill>
                  <a:schemeClr val="dk1"/>
                </a:solidFill>
              </a:rPr>
              <a:t>Investing in this project aligns with our city’s commitment to sustainability and environmental education.</a:t>
            </a:r>
            <a:endParaRPr sz="1100">
              <a:solidFill>
                <a:schemeClr val="dk1"/>
              </a:solidFill>
            </a:endParaRPr>
          </a:p>
          <a:p>
            <a:pPr marL="457200" lvl="0" indent="-298450" algn="just" rtl="0">
              <a:lnSpc>
                <a:spcPct val="115000"/>
              </a:lnSpc>
              <a:spcBef>
                <a:spcPts val="0"/>
              </a:spcBef>
              <a:spcAft>
                <a:spcPts val="0"/>
              </a:spcAft>
              <a:buClr>
                <a:schemeClr val="dk1"/>
              </a:buClr>
              <a:buSzPts val="1100"/>
              <a:buFont typeface="Arial"/>
              <a:buChar char="●"/>
            </a:pPr>
            <a:r>
              <a:rPr lang="en-GB" sz="1100">
                <a:solidFill>
                  <a:schemeClr val="dk1"/>
                </a:solidFill>
              </a:rPr>
              <a:t>We should consider the long-term benefits of this project. By working with experts to navigate environmental regulations, we can create a space that serves as a model for sustainable development in our city.</a:t>
            </a:r>
            <a:endParaRPr sz="1100">
              <a:solidFill>
                <a:schemeClr val="dk1"/>
              </a:solidFill>
            </a:endParaRPr>
          </a:p>
          <a:p>
            <a:pPr marL="457200" lvl="0" indent="-298450" algn="just" rtl="0">
              <a:lnSpc>
                <a:spcPct val="115000"/>
              </a:lnSpc>
              <a:spcBef>
                <a:spcPts val="0"/>
              </a:spcBef>
              <a:spcAft>
                <a:spcPts val="0"/>
              </a:spcAft>
              <a:buClr>
                <a:schemeClr val="dk1"/>
              </a:buClr>
              <a:buSzPts val="1100"/>
              <a:buFont typeface="Arial"/>
              <a:buChar char="●"/>
            </a:pPr>
            <a:r>
              <a:rPr lang="en-GB" sz="1100">
                <a:solidFill>
                  <a:schemeClr val="dk1"/>
                </a:solidFill>
              </a:rPr>
              <a:t>This project will not only benefit the school but the entire community by enhancing local green spaces and providing educational opportunities.</a:t>
            </a:r>
            <a:endParaRPr sz="1100">
              <a:solidFill>
                <a:schemeClr val="dk1"/>
              </a:solidFill>
            </a:endParaRPr>
          </a:p>
          <a:p>
            <a:pPr marL="0" lvl="0" indent="0" algn="just" rtl="0">
              <a:lnSpc>
                <a:spcPct val="115000"/>
              </a:lnSpc>
              <a:spcBef>
                <a:spcPts val="0"/>
              </a:spcBef>
              <a:spcAft>
                <a:spcPts val="0"/>
              </a:spcAft>
              <a:buNone/>
            </a:pPr>
            <a:endParaRPr sz="2000">
              <a:solidFill>
                <a:schemeClr val="dk1"/>
              </a:solidFill>
            </a:endParaRPr>
          </a:p>
          <a:p>
            <a:pPr marL="0" lvl="0" indent="0" algn="l" rtl="0">
              <a:spcBef>
                <a:spcPts val="360"/>
              </a:spcBef>
              <a:spcAft>
                <a:spcPts val="0"/>
              </a:spcAft>
              <a:buNone/>
            </a:pPr>
            <a:endParaRPr sz="1200" b="1"/>
          </a:p>
          <a:p>
            <a:pPr marL="0" lvl="0" indent="0" algn="l" rtl="0">
              <a:spcBef>
                <a:spcPts val="360"/>
              </a:spcBef>
              <a:spcAft>
                <a:spcPts val="0"/>
              </a:spcAft>
              <a:buNone/>
            </a:pPr>
            <a:endParaRPr sz="1500"/>
          </a:p>
          <a:p>
            <a:pPr marL="0" lvl="0" indent="0" algn="l" rtl="0">
              <a:spcBef>
                <a:spcPts val="360"/>
              </a:spcBef>
              <a:spcAft>
                <a:spcPts val="0"/>
              </a:spcAft>
              <a:buNone/>
            </a:pPr>
            <a:endParaRPr sz="1500"/>
          </a:p>
        </p:txBody>
      </p:sp>
      <p:sp>
        <p:nvSpPr>
          <p:cNvPr id="290" name="Google Shape;290;g31ddef97c9c_0_112"/>
          <p:cNvSpPr txBox="1">
            <a:spLocks noGrp="1"/>
          </p:cNvSpPr>
          <p:nvPr>
            <p:ph type="sldNum" idx="12"/>
          </p:nvPr>
        </p:nvSpPr>
        <p:spPr>
          <a:xfrm>
            <a:off x="10558299" y="6208410"/>
            <a:ext cx="1052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31ddef97c9c_0_121"/>
          <p:cNvSpPr txBox="1">
            <a:spLocks noGrp="1"/>
          </p:cNvSpPr>
          <p:nvPr>
            <p:ph type="title"/>
          </p:nvPr>
        </p:nvSpPr>
        <p:spPr>
          <a:xfrm>
            <a:off x="524626" y="2720975"/>
            <a:ext cx="2078100" cy="7116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GB"/>
              <a:t>Character 4: </a:t>
            </a:r>
            <a:endParaRPr/>
          </a:p>
          <a:p>
            <a:pPr marL="0" lvl="0" indent="0" algn="l" rtl="0">
              <a:spcBef>
                <a:spcPts val="0"/>
              </a:spcBef>
              <a:spcAft>
                <a:spcPts val="0"/>
              </a:spcAft>
              <a:buNone/>
            </a:pPr>
            <a:r>
              <a:rPr lang="en-GB"/>
              <a:t>Mediator</a:t>
            </a:r>
            <a:endParaRPr/>
          </a:p>
        </p:txBody>
      </p:sp>
      <p:sp>
        <p:nvSpPr>
          <p:cNvPr id="297" name="Google Shape;297;g31ddef97c9c_0_121"/>
          <p:cNvSpPr txBox="1">
            <a:spLocks noGrp="1"/>
          </p:cNvSpPr>
          <p:nvPr>
            <p:ph type="body" idx="2"/>
          </p:nvPr>
        </p:nvSpPr>
        <p:spPr>
          <a:xfrm>
            <a:off x="3069700" y="258575"/>
            <a:ext cx="8728200" cy="6029100"/>
          </a:xfrm>
          <a:prstGeom prst="rect">
            <a:avLst/>
          </a:prstGeom>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457200" lvl="0" indent="0" algn="ctr" rtl="0">
              <a:lnSpc>
                <a:spcPct val="115000"/>
              </a:lnSpc>
              <a:spcBef>
                <a:spcPts val="0"/>
              </a:spcBef>
              <a:spcAft>
                <a:spcPts val="0"/>
              </a:spcAft>
              <a:buNone/>
            </a:pPr>
            <a:r>
              <a:rPr lang="en-GB" sz="2400">
                <a:solidFill>
                  <a:schemeClr val="dk1"/>
                </a:solidFill>
              </a:rPr>
              <a:t>🤹‍♀️ Character sheet 💬</a:t>
            </a:r>
            <a:endParaRPr sz="2400">
              <a:solidFill>
                <a:schemeClr val="dk1"/>
              </a:solidFill>
            </a:endParaRPr>
          </a:p>
          <a:p>
            <a:pPr marL="0" lvl="0" indent="0" algn="just" rtl="0">
              <a:lnSpc>
                <a:spcPct val="100000"/>
              </a:lnSpc>
              <a:spcBef>
                <a:spcPts val="1800"/>
              </a:spcBef>
              <a:spcAft>
                <a:spcPts val="0"/>
              </a:spcAft>
              <a:buNone/>
            </a:pPr>
            <a:r>
              <a:rPr lang="en-GB" sz="2000">
                <a:solidFill>
                  <a:schemeClr val="dk1"/>
                </a:solidFill>
              </a:rPr>
              <a:t>You are…</a:t>
            </a:r>
            <a:endParaRPr sz="2000">
              <a:solidFill>
                <a:schemeClr val="dk1"/>
              </a:solidFill>
            </a:endParaRPr>
          </a:p>
          <a:p>
            <a:pPr marL="457200" lvl="0" indent="-323850" algn="just" rtl="0">
              <a:lnSpc>
                <a:spcPct val="115000"/>
              </a:lnSpc>
              <a:spcBef>
                <a:spcPts val="1800"/>
              </a:spcBef>
              <a:spcAft>
                <a:spcPts val="0"/>
              </a:spcAft>
              <a:buClr>
                <a:schemeClr val="dk1"/>
              </a:buClr>
              <a:buSzPts val="1500"/>
              <a:buFont typeface="Arial"/>
              <a:buChar char="●"/>
            </a:pPr>
            <a:r>
              <a:rPr lang="en-GB" sz="1500">
                <a:solidFill>
                  <a:schemeClr val="dk1"/>
                </a:solidFill>
              </a:rPr>
              <a:t>The </a:t>
            </a:r>
            <a:r>
              <a:rPr lang="en-GB" sz="1500" b="1">
                <a:solidFill>
                  <a:schemeClr val="dk1"/>
                </a:solidFill>
              </a:rPr>
              <a:t>mediator</a:t>
            </a:r>
            <a:r>
              <a:rPr lang="en-GB" sz="1500">
                <a:solidFill>
                  <a:schemeClr val="dk1"/>
                </a:solidFill>
              </a:rPr>
              <a:t>. You are a professional with extensive experience in sustainability and urban development, working with ICLEI Europe. Your expertise lies in facilitating multi-stakeholder engagement, guiding complex projects, and ensuring that sustainability initiatives are both effective and inclusive.</a:t>
            </a:r>
            <a:endParaRPr sz="1500">
              <a:solidFill>
                <a:schemeClr val="dk1"/>
              </a:solidFill>
            </a:endParaRPr>
          </a:p>
          <a:p>
            <a:pPr marL="0" lvl="0" indent="0" algn="just" rtl="0">
              <a:lnSpc>
                <a:spcPct val="100000"/>
              </a:lnSpc>
              <a:spcBef>
                <a:spcPts val="1800"/>
              </a:spcBef>
              <a:spcAft>
                <a:spcPts val="0"/>
              </a:spcAft>
              <a:buNone/>
            </a:pPr>
            <a:r>
              <a:rPr lang="en-GB" sz="2000">
                <a:solidFill>
                  <a:schemeClr val="dk1"/>
                </a:solidFill>
              </a:rPr>
              <a:t>Your mission is to…</a:t>
            </a:r>
            <a:endParaRPr sz="1500">
              <a:solidFill>
                <a:schemeClr val="dk1"/>
              </a:solidFill>
            </a:endParaRPr>
          </a:p>
          <a:p>
            <a:pPr marL="457200" lvl="0" indent="-323850" algn="just" rtl="0">
              <a:lnSpc>
                <a:spcPct val="115000"/>
              </a:lnSpc>
              <a:spcBef>
                <a:spcPts val="1800"/>
              </a:spcBef>
              <a:spcAft>
                <a:spcPts val="0"/>
              </a:spcAft>
              <a:buClr>
                <a:schemeClr val="dk1"/>
              </a:buClr>
              <a:buSzPts val="1500"/>
              <a:buFont typeface="Arial"/>
              <a:buChar char="●"/>
            </a:pPr>
            <a:r>
              <a:rPr lang="en-GB" sz="1500">
                <a:solidFill>
                  <a:schemeClr val="dk1"/>
                </a:solidFill>
              </a:rPr>
              <a:t>Facilitate discussions to </a:t>
            </a:r>
            <a:r>
              <a:rPr lang="en-GB" sz="1500" b="1">
                <a:solidFill>
                  <a:schemeClr val="dk1"/>
                </a:solidFill>
              </a:rPr>
              <a:t>transform Evergreen School into a model of sustainability</a:t>
            </a:r>
            <a:r>
              <a:rPr lang="en-GB" sz="1500">
                <a:solidFill>
                  <a:schemeClr val="dk1"/>
                </a:solidFill>
              </a:rPr>
              <a:t> by ensuring that the priorities of students (who want quick change), school management (focused on safety and education), and the city council (concerned with financial viability, regulatory compliance and broader community benefit) are all addressed. You especially aim to</a:t>
            </a:r>
            <a:r>
              <a:rPr lang="en-GB" sz="1500" b="1">
                <a:solidFill>
                  <a:schemeClr val="dk1"/>
                </a:solidFill>
              </a:rPr>
              <a:t> engage students meaningfully </a:t>
            </a:r>
            <a:r>
              <a:rPr lang="en-GB" sz="1500">
                <a:solidFill>
                  <a:schemeClr val="dk1"/>
                </a:solidFill>
              </a:rPr>
              <a:t>in the process.</a:t>
            </a:r>
            <a:endParaRPr sz="1500">
              <a:solidFill>
                <a:schemeClr val="dk1"/>
              </a:solidFill>
            </a:endParaRPr>
          </a:p>
          <a:p>
            <a:pPr marL="0" lvl="0" indent="0" algn="just" rtl="0">
              <a:lnSpc>
                <a:spcPct val="115000"/>
              </a:lnSpc>
              <a:spcBef>
                <a:spcPts val="1800"/>
              </a:spcBef>
              <a:spcAft>
                <a:spcPts val="0"/>
              </a:spcAft>
              <a:buNone/>
            </a:pPr>
            <a:endParaRPr sz="1500">
              <a:solidFill>
                <a:schemeClr val="dk1"/>
              </a:solidFill>
            </a:endParaRPr>
          </a:p>
          <a:p>
            <a:pPr marL="0" lvl="0" indent="0" algn="just" rtl="0">
              <a:lnSpc>
                <a:spcPct val="115000"/>
              </a:lnSpc>
              <a:spcBef>
                <a:spcPts val="1800"/>
              </a:spcBef>
              <a:spcAft>
                <a:spcPts val="0"/>
              </a:spcAft>
              <a:buNone/>
            </a:pPr>
            <a:r>
              <a:rPr lang="en-GB" sz="1500" u="sng">
                <a:solidFill>
                  <a:schemeClr val="hlink"/>
                </a:solidFill>
                <a:hlinkClick r:id="rId3"/>
              </a:rPr>
              <a:t>See handout for full list of </a:t>
            </a:r>
            <a:r>
              <a:rPr lang="en-GB" sz="1500" u="sng">
                <a:solidFill>
                  <a:schemeClr val="hlink"/>
                </a:solidFill>
                <a:hlinkClick r:id="rId3"/>
              </a:rPr>
              <a:t>responsibilities</a:t>
            </a:r>
            <a:r>
              <a:rPr lang="en-GB" sz="1500" u="sng">
                <a:solidFill>
                  <a:schemeClr val="hlink"/>
                </a:solidFill>
                <a:hlinkClick r:id="rId3"/>
              </a:rPr>
              <a:t> </a:t>
            </a:r>
            <a:endParaRPr sz="1500">
              <a:solidFill>
                <a:schemeClr val="dk1"/>
              </a:solidFill>
            </a:endParaRPr>
          </a:p>
          <a:p>
            <a:pPr marL="0" lvl="0" indent="0" algn="just" rtl="0">
              <a:lnSpc>
                <a:spcPct val="115000"/>
              </a:lnSpc>
              <a:spcBef>
                <a:spcPts val="600"/>
              </a:spcBef>
              <a:spcAft>
                <a:spcPts val="0"/>
              </a:spcAft>
              <a:buNone/>
            </a:pPr>
            <a:endParaRPr sz="2000">
              <a:solidFill>
                <a:schemeClr val="dk1"/>
              </a:solidFill>
            </a:endParaRPr>
          </a:p>
          <a:p>
            <a:pPr marL="0" lvl="0" indent="0" algn="l" rtl="0">
              <a:spcBef>
                <a:spcPts val="360"/>
              </a:spcBef>
              <a:spcAft>
                <a:spcPts val="0"/>
              </a:spcAft>
              <a:buNone/>
            </a:pPr>
            <a:endParaRPr sz="1200" b="1"/>
          </a:p>
          <a:p>
            <a:pPr marL="0" lvl="0" indent="0" algn="l" rtl="0">
              <a:spcBef>
                <a:spcPts val="360"/>
              </a:spcBef>
              <a:spcAft>
                <a:spcPts val="0"/>
              </a:spcAft>
              <a:buNone/>
            </a:pPr>
            <a:endParaRPr sz="1500"/>
          </a:p>
          <a:p>
            <a:pPr marL="0" lvl="0" indent="0" algn="l" rtl="0">
              <a:spcBef>
                <a:spcPts val="360"/>
              </a:spcBef>
              <a:spcAft>
                <a:spcPts val="0"/>
              </a:spcAft>
              <a:buNone/>
            </a:pPr>
            <a:endParaRPr sz="1500"/>
          </a:p>
        </p:txBody>
      </p:sp>
      <p:sp>
        <p:nvSpPr>
          <p:cNvPr id="298" name="Google Shape;298;g31ddef97c9c_0_121"/>
          <p:cNvSpPr txBox="1">
            <a:spLocks noGrp="1"/>
          </p:cNvSpPr>
          <p:nvPr>
            <p:ph type="sldNum" idx="12"/>
          </p:nvPr>
        </p:nvSpPr>
        <p:spPr>
          <a:xfrm>
            <a:off x="10558299" y="6208410"/>
            <a:ext cx="1052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9"/>
          <p:cNvSpPr txBox="1">
            <a:spLocks noGrp="1"/>
          </p:cNvSpPr>
          <p:nvPr>
            <p:ph type="title"/>
          </p:nvPr>
        </p:nvSpPr>
        <p:spPr>
          <a:xfrm>
            <a:off x="581204" y="1365675"/>
            <a:ext cx="9977100" cy="71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19266"/>
              </a:buClr>
              <a:buSzPts val="2520"/>
              <a:buFont typeface="Arial"/>
              <a:buNone/>
            </a:pPr>
            <a:r>
              <a:rPr lang="en-GB"/>
              <a:t>Consider the needs and viewpoints of each group:</a:t>
            </a:r>
            <a:endParaRPr/>
          </a:p>
        </p:txBody>
      </p:sp>
      <p:sp>
        <p:nvSpPr>
          <p:cNvPr id="305" name="Google Shape;305;p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GB"/>
              <a:t>16</a:t>
            </a:fld>
            <a:endParaRPr/>
          </a:p>
        </p:txBody>
      </p:sp>
      <p:sp>
        <p:nvSpPr>
          <p:cNvPr id="306" name="Google Shape;306;p9"/>
          <p:cNvSpPr txBox="1"/>
          <p:nvPr/>
        </p:nvSpPr>
        <p:spPr>
          <a:xfrm>
            <a:off x="781603" y="2130275"/>
            <a:ext cx="9471600" cy="48639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360"/>
              </a:spcBef>
              <a:spcAft>
                <a:spcPts val="0"/>
              </a:spcAft>
              <a:buNone/>
            </a:pPr>
            <a:endParaRPr sz="1800">
              <a:solidFill>
                <a:schemeClr val="dk2"/>
              </a:solidFill>
            </a:endParaRPr>
          </a:p>
          <a:p>
            <a:pPr marL="457200" lvl="0" indent="-333756" algn="l" rtl="0">
              <a:lnSpc>
                <a:spcPct val="150000"/>
              </a:lnSpc>
              <a:spcBef>
                <a:spcPts val="360"/>
              </a:spcBef>
              <a:spcAft>
                <a:spcPts val="0"/>
              </a:spcAft>
              <a:buClr>
                <a:schemeClr val="accent2"/>
              </a:buClr>
              <a:buSzPts val="1656"/>
              <a:buFont typeface="Noto Sans Symbols"/>
              <a:buChar char="•"/>
            </a:pPr>
            <a:r>
              <a:rPr lang="en-GB" sz="1800" b="1">
                <a:solidFill>
                  <a:schemeClr val="dk2"/>
                </a:solidFill>
              </a:rPr>
              <a:t>Students</a:t>
            </a:r>
            <a:r>
              <a:rPr lang="en-GB" sz="1800">
                <a:solidFill>
                  <a:schemeClr val="dk2"/>
                </a:solidFill>
              </a:rPr>
              <a:t>: Eager to learn, connect with nature, and see tangible results, they often prioritize immediate action and creative solutions.</a:t>
            </a:r>
            <a:endParaRPr sz="1800">
              <a:solidFill>
                <a:schemeClr val="dk2"/>
              </a:solidFill>
            </a:endParaRPr>
          </a:p>
          <a:p>
            <a:pPr marL="457200" lvl="0" indent="-333756" algn="l" rtl="0">
              <a:lnSpc>
                <a:spcPct val="150000"/>
              </a:lnSpc>
              <a:spcBef>
                <a:spcPts val="360"/>
              </a:spcBef>
              <a:spcAft>
                <a:spcPts val="0"/>
              </a:spcAft>
              <a:buClr>
                <a:schemeClr val="accent2"/>
              </a:buClr>
              <a:buSzPts val="1656"/>
              <a:buFont typeface="Noto Sans Symbols"/>
              <a:buChar char="•"/>
            </a:pPr>
            <a:r>
              <a:rPr lang="en-GB" sz="1800" b="1">
                <a:solidFill>
                  <a:schemeClr val="dk2"/>
                </a:solidFill>
              </a:rPr>
              <a:t>School Management</a:t>
            </a:r>
            <a:r>
              <a:rPr lang="en-GB" sz="1800">
                <a:solidFill>
                  <a:schemeClr val="dk2"/>
                </a:solidFill>
              </a:rPr>
              <a:t>: Responsible for daily operations, they balance support for sustainability with practical considerations like safety, budget, and maintenance.</a:t>
            </a:r>
            <a:endParaRPr sz="1800">
              <a:solidFill>
                <a:schemeClr val="dk2"/>
              </a:solidFill>
            </a:endParaRPr>
          </a:p>
          <a:p>
            <a:pPr marL="457200" lvl="0" indent="-333756" algn="l" rtl="0">
              <a:lnSpc>
                <a:spcPct val="150000"/>
              </a:lnSpc>
              <a:spcBef>
                <a:spcPts val="360"/>
              </a:spcBef>
              <a:spcAft>
                <a:spcPts val="0"/>
              </a:spcAft>
              <a:buClr>
                <a:schemeClr val="accent2"/>
              </a:buClr>
              <a:buSzPts val="1656"/>
              <a:buFont typeface="Noto Sans Symbols"/>
              <a:buChar char="•"/>
            </a:pPr>
            <a:r>
              <a:rPr lang="en-GB" sz="1800" b="1">
                <a:solidFill>
                  <a:schemeClr val="dk2"/>
                </a:solidFill>
              </a:rPr>
              <a:t>City Council/Board of Education</a:t>
            </a:r>
            <a:r>
              <a:rPr lang="en-GB" sz="1800">
                <a:solidFill>
                  <a:schemeClr val="dk2"/>
                </a:solidFill>
              </a:rPr>
              <a:t>: Focused on broader community benefits, regulatory compliance, and financial viability, they often take a longer-term perspective.</a:t>
            </a:r>
            <a:endParaRPr sz="1800">
              <a:solidFill>
                <a:schemeClr val="dk2"/>
              </a:solidFill>
              <a:highlight>
                <a:srgbClr val="FFFF00"/>
              </a:highlight>
            </a:endParaRPr>
          </a:p>
          <a:p>
            <a:pPr marL="0" marR="0" lvl="0" indent="0" algn="l" rtl="0">
              <a:lnSpc>
                <a:spcPct val="100000"/>
              </a:lnSpc>
              <a:spcBef>
                <a:spcPts val="0"/>
              </a:spcBef>
              <a:spcAft>
                <a:spcPts val="0"/>
              </a:spcAft>
              <a:buNone/>
            </a:pP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31c93a71b4a_1_10"/>
          <p:cNvSpPr txBox="1">
            <a:spLocks noGrp="1"/>
          </p:cNvSpPr>
          <p:nvPr>
            <p:ph type="body" idx="1"/>
          </p:nvPr>
        </p:nvSpPr>
        <p:spPr>
          <a:xfrm>
            <a:off x="501400" y="2003100"/>
            <a:ext cx="4826700" cy="2859600"/>
          </a:xfrm>
          <a:prstGeom prst="rect">
            <a:avLst/>
          </a:prstGeom>
          <a:ln w="9525" cap="flat" cmpd="sng">
            <a:solidFill>
              <a:schemeClr val="accent4"/>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115000"/>
              </a:lnSpc>
              <a:spcBef>
                <a:spcPts val="1800"/>
              </a:spcBef>
              <a:spcAft>
                <a:spcPts val="0"/>
              </a:spcAft>
              <a:buClr>
                <a:schemeClr val="dk1"/>
              </a:buClr>
              <a:buSzPts val="1100"/>
              <a:buFont typeface="Arial"/>
              <a:buNone/>
            </a:pPr>
            <a:r>
              <a:rPr lang="en-GB" sz="1900" b="1">
                <a:solidFill>
                  <a:schemeClr val="accent2"/>
                </a:solidFill>
              </a:rPr>
              <a:t>Discussion starters</a:t>
            </a:r>
            <a:endParaRPr sz="1900" b="1">
              <a:solidFill>
                <a:schemeClr val="accent2"/>
              </a:solidFill>
            </a:endParaRPr>
          </a:p>
          <a:p>
            <a:pPr marL="457200" lvl="0" indent="-349250" algn="l" rtl="0">
              <a:lnSpc>
                <a:spcPct val="115000"/>
              </a:lnSpc>
              <a:spcBef>
                <a:spcPts val="600"/>
              </a:spcBef>
              <a:spcAft>
                <a:spcPts val="0"/>
              </a:spcAft>
              <a:buClr>
                <a:schemeClr val="accent2"/>
              </a:buClr>
              <a:buSzPts val="1900"/>
              <a:buFont typeface="Arial"/>
              <a:buChar char="◼"/>
            </a:pPr>
            <a:r>
              <a:rPr lang="en-GB" sz="1900">
                <a:solidFill>
                  <a:schemeClr val="accent2"/>
                </a:solidFill>
              </a:rPr>
              <a:t>“Let's start by introducing ourselves and briefly sharing what each of us hopes to achieve in this project.”</a:t>
            </a:r>
            <a:endParaRPr sz="1900">
              <a:solidFill>
                <a:schemeClr val="accent2"/>
              </a:solidFill>
            </a:endParaRPr>
          </a:p>
          <a:p>
            <a:pPr marL="457200" lvl="0" indent="0" algn="l" rtl="0">
              <a:lnSpc>
                <a:spcPct val="115000"/>
              </a:lnSpc>
              <a:spcBef>
                <a:spcPts val="0"/>
              </a:spcBef>
              <a:spcAft>
                <a:spcPts val="0"/>
              </a:spcAft>
              <a:buNone/>
            </a:pPr>
            <a:endParaRPr sz="1900">
              <a:solidFill>
                <a:schemeClr val="accent2"/>
              </a:solidFill>
            </a:endParaRPr>
          </a:p>
          <a:p>
            <a:pPr marL="457200" lvl="0" indent="-349250" algn="l" rtl="0">
              <a:lnSpc>
                <a:spcPct val="115000"/>
              </a:lnSpc>
              <a:spcBef>
                <a:spcPts val="0"/>
              </a:spcBef>
              <a:spcAft>
                <a:spcPts val="0"/>
              </a:spcAft>
              <a:buClr>
                <a:schemeClr val="accent2"/>
              </a:buClr>
              <a:buSzPts val="1900"/>
              <a:buFont typeface="Arial"/>
              <a:buChar char="◼"/>
            </a:pPr>
            <a:r>
              <a:rPr lang="en-GB" sz="1900">
                <a:solidFill>
                  <a:schemeClr val="accent2"/>
                </a:solidFill>
              </a:rPr>
              <a:t>“Let's each share one idea to make Evergreen School more sustainable.”</a:t>
            </a:r>
            <a:endParaRPr sz="1900"/>
          </a:p>
        </p:txBody>
      </p:sp>
      <p:sp>
        <p:nvSpPr>
          <p:cNvPr id="313" name="Google Shape;313;g31c93a71b4a_1_10"/>
          <p:cNvSpPr txBox="1">
            <a:spLocks noGrp="1"/>
          </p:cNvSpPr>
          <p:nvPr>
            <p:ph type="sldNum" idx="12"/>
          </p:nvPr>
        </p:nvSpPr>
        <p:spPr>
          <a:xfrm>
            <a:off x="10558299" y="6208411"/>
            <a:ext cx="1052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GB"/>
              <a:t>17</a:t>
            </a:fld>
            <a:endParaRPr/>
          </a:p>
        </p:txBody>
      </p:sp>
      <p:sp>
        <p:nvSpPr>
          <p:cNvPr id="314" name="Google Shape;314;g31c93a71b4a_1_10"/>
          <p:cNvSpPr txBox="1"/>
          <p:nvPr/>
        </p:nvSpPr>
        <p:spPr>
          <a:xfrm>
            <a:off x="2372550" y="946175"/>
            <a:ext cx="81858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b="1">
                <a:solidFill>
                  <a:schemeClr val="accent1"/>
                </a:solidFill>
              </a:rPr>
              <a:t>Effective communication, collaboration, and compromise are essential to navigating these complexities.</a:t>
            </a:r>
            <a:endParaRPr sz="2200" b="1">
              <a:solidFill>
                <a:schemeClr val="accent1"/>
              </a:solidFill>
            </a:endParaRPr>
          </a:p>
        </p:txBody>
      </p:sp>
      <p:sp>
        <p:nvSpPr>
          <p:cNvPr id="315" name="Google Shape;315;g31c93a71b4a_1_10"/>
          <p:cNvSpPr txBox="1"/>
          <p:nvPr/>
        </p:nvSpPr>
        <p:spPr>
          <a:xfrm>
            <a:off x="5772850" y="2003100"/>
            <a:ext cx="5838000" cy="44061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800"/>
              </a:spcBef>
              <a:spcAft>
                <a:spcPts val="0"/>
              </a:spcAft>
              <a:buNone/>
            </a:pPr>
            <a:r>
              <a:rPr lang="en-GB" sz="1500" b="1">
                <a:solidFill>
                  <a:schemeClr val="dk1"/>
                </a:solidFill>
              </a:rPr>
              <a:t>Suggestions for sustainability initiatives</a:t>
            </a:r>
            <a:endParaRPr sz="1500" b="1">
              <a:solidFill>
                <a:schemeClr val="dk1"/>
              </a:solidFill>
            </a:endParaRPr>
          </a:p>
          <a:p>
            <a:pPr marL="0" lvl="0" indent="0" algn="l" rtl="0">
              <a:lnSpc>
                <a:spcPct val="115000"/>
              </a:lnSpc>
              <a:spcBef>
                <a:spcPts val="600"/>
              </a:spcBef>
              <a:spcAft>
                <a:spcPts val="0"/>
              </a:spcAft>
              <a:buNone/>
            </a:pPr>
            <a:r>
              <a:rPr lang="en-GB" sz="1500">
                <a:solidFill>
                  <a:schemeClr val="dk1"/>
                </a:solidFill>
              </a:rPr>
              <a:t>🌳 Depaving the schoolyard</a:t>
            </a:r>
            <a:endParaRPr sz="1500">
              <a:solidFill>
                <a:schemeClr val="dk1"/>
              </a:solidFill>
            </a:endParaRPr>
          </a:p>
          <a:p>
            <a:pPr marL="0" lvl="0" indent="0" algn="l" rtl="0">
              <a:lnSpc>
                <a:spcPct val="115000"/>
              </a:lnSpc>
              <a:spcBef>
                <a:spcPts val="0"/>
              </a:spcBef>
              <a:spcAft>
                <a:spcPts val="0"/>
              </a:spcAft>
              <a:buNone/>
            </a:pPr>
            <a:r>
              <a:rPr lang="en-GB" sz="1500">
                <a:solidFill>
                  <a:schemeClr val="dk1"/>
                </a:solidFill>
              </a:rPr>
              <a:t>🐝 Creating green spaces: a school garden, green roofs, a pollinator garden…</a:t>
            </a:r>
            <a:endParaRPr sz="1500">
              <a:solidFill>
                <a:schemeClr val="dk1"/>
              </a:solidFill>
            </a:endParaRPr>
          </a:p>
          <a:p>
            <a:pPr marL="0" lvl="0" indent="0" algn="l" rtl="0">
              <a:lnSpc>
                <a:spcPct val="115000"/>
              </a:lnSpc>
              <a:spcBef>
                <a:spcPts val="0"/>
              </a:spcBef>
              <a:spcAft>
                <a:spcPts val="0"/>
              </a:spcAft>
              <a:buNone/>
            </a:pPr>
            <a:r>
              <a:rPr lang="en-GB" sz="1500">
                <a:solidFill>
                  <a:schemeClr val="dk1"/>
                </a:solidFill>
              </a:rPr>
              <a:t>🌳 Planting trees</a:t>
            </a:r>
            <a:endParaRPr sz="1500">
              <a:solidFill>
                <a:schemeClr val="dk1"/>
              </a:solidFill>
            </a:endParaRPr>
          </a:p>
          <a:p>
            <a:pPr marL="0" lvl="0" indent="0" algn="l" rtl="0">
              <a:lnSpc>
                <a:spcPct val="115000"/>
              </a:lnSpc>
              <a:spcBef>
                <a:spcPts val="0"/>
              </a:spcBef>
              <a:spcAft>
                <a:spcPts val="0"/>
              </a:spcAft>
              <a:buNone/>
            </a:pPr>
            <a:r>
              <a:rPr lang="en-GB" sz="1500">
                <a:solidFill>
                  <a:schemeClr val="dk1"/>
                </a:solidFill>
              </a:rPr>
              <a:t>🪫 Installing renewable energy solutions: a small wind turbine, solar panels…</a:t>
            </a:r>
            <a:endParaRPr sz="1500">
              <a:solidFill>
                <a:schemeClr val="dk1"/>
              </a:solidFill>
            </a:endParaRPr>
          </a:p>
          <a:p>
            <a:pPr marL="0" lvl="0" indent="0" algn="l" rtl="0">
              <a:lnSpc>
                <a:spcPct val="115000"/>
              </a:lnSpc>
              <a:spcBef>
                <a:spcPts val="0"/>
              </a:spcBef>
              <a:spcAft>
                <a:spcPts val="0"/>
              </a:spcAft>
              <a:buNone/>
            </a:pPr>
            <a:r>
              <a:rPr lang="en-GB" sz="1500">
                <a:solidFill>
                  <a:schemeClr val="dk1"/>
                </a:solidFill>
              </a:rPr>
              <a:t>💡 Optimising the energy use: installing a heat pump, LED lights, an energy dashboard, improving the insulation…</a:t>
            </a:r>
            <a:endParaRPr sz="1500">
              <a:solidFill>
                <a:schemeClr val="dk1"/>
              </a:solidFill>
            </a:endParaRPr>
          </a:p>
          <a:p>
            <a:pPr marL="0" lvl="0" indent="0" algn="l" rtl="0">
              <a:lnSpc>
                <a:spcPct val="115000"/>
              </a:lnSpc>
              <a:spcBef>
                <a:spcPts val="1200"/>
              </a:spcBef>
              <a:spcAft>
                <a:spcPts val="0"/>
              </a:spcAft>
              <a:buNone/>
            </a:pPr>
            <a:r>
              <a:rPr lang="en-GB" sz="1500">
                <a:solidFill>
                  <a:schemeClr val="dk1"/>
                </a:solidFill>
              </a:rPr>
              <a:t>🍎 Sourcing ingredients from local farmers, creating a farm-to-school programme</a:t>
            </a:r>
            <a:endParaRPr sz="1500">
              <a:solidFill>
                <a:schemeClr val="dk1"/>
              </a:solidFill>
            </a:endParaRPr>
          </a:p>
          <a:p>
            <a:pPr marL="0" lvl="0" indent="0" algn="l" rtl="0">
              <a:lnSpc>
                <a:spcPct val="115000"/>
              </a:lnSpc>
              <a:spcBef>
                <a:spcPts val="1200"/>
              </a:spcBef>
              <a:spcAft>
                <a:spcPts val="0"/>
              </a:spcAft>
              <a:buNone/>
            </a:pPr>
            <a:r>
              <a:rPr lang="en-GB" sz="1500">
                <a:solidFill>
                  <a:schemeClr val="dk1"/>
                </a:solidFill>
              </a:rPr>
              <a:t>🍴 Launch an educational campaign on sustainable eating habits, a composting programme or a zero-waste lunch initiative</a:t>
            </a:r>
            <a:endParaRPr sz="1500">
              <a:solidFill>
                <a:schemeClr val="dk1"/>
              </a:solidFill>
            </a:endParaRPr>
          </a:p>
          <a:p>
            <a:pPr marL="0" lvl="0" indent="0" algn="l" rtl="0">
              <a:lnSpc>
                <a:spcPct val="115000"/>
              </a:lnSpc>
              <a:spcBef>
                <a:spcPts val="1200"/>
              </a:spcBef>
              <a:spcAft>
                <a:spcPts val="1200"/>
              </a:spcAft>
              <a:buNone/>
            </a:pPr>
            <a:r>
              <a:rPr lang="en-GB" sz="1500">
                <a:solidFill>
                  <a:schemeClr val="dk1"/>
                </a:solidFill>
              </a:rPr>
              <a:t>🍴 Collecting students´ wishes via a food preference surveys</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31ddef97c9c_0_136"/>
          <p:cNvSpPr txBox="1">
            <a:spLocks noGrp="1"/>
          </p:cNvSpPr>
          <p:nvPr>
            <p:ph type="body" idx="1"/>
          </p:nvPr>
        </p:nvSpPr>
        <p:spPr>
          <a:xfrm>
            <a:off x="501400" y="2003100"/>
            <a:ext cx="4826700" cy="2859600"/>
          </a:xfrm>
          <a:prstGeom prst="rect">
            <a:avLst/>
          </a:prstGeom>
          <a:ln w="9525" cap="flat" cmpd="sng">
            <a:solidFill>
              <a:schemeClr val="accent4"/>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115000"/>
              </a:lnSpc>
              <a:spcBef>
                <a:spcPts val="1800"/>
              </a:spcBef>
              <a:spcAft>
                <a:spcPts val="0"/>
              </a:spcAft>
              <a:buNone/>
            </a:pPr>
            <a:r>
              <a:rPr lang="en-GB" sz="1900" b="1">
                <a:solidFill>
                  <a:schemeClr val="accent2"/>
                </a:solidFill>
              </a:rPr>
              <a:t>Discussion starter:</a:t>
            </a:r>
            <a:endParaRPr sz="1900">
              <a:solidFill>
                <a:schemeClr val="accent2"/>
              </a:solidFill>
            </a:endParaRPr>
          </a:p>
          <a:p>
            <a:pPr marL="457200" lvl="0" indent="0" algn="l" rtl="0">
              <a:lnSpc>
                <a:spcPct val="115000"/>
              </a:lnSpc>
              <a:spcBef>
                <a:spcPts val="600"/>
              </a:spcBef>
              <a:spcAft>
                <a:spcPts val="0"/>
              </a:spcAft>
              <a:buNone/>
            </a:pPr>
            <a:endParaRPr sz="1900">
              <a:solidFill>
                <a:schemeClr val="accent2"/>
              </a:solidFill>
            </a:endParaRPr>
          </a:p>
          <a:p>
            <a:pPr marL="457200" lvl="0" indent="-349250" algn="l" rtl="0">
              <a:lnSpc>
                <a:spcPct val="115000"/>
              </a:lnSpc>
              <a:spcBef>
                <a:spcPts val="0"/>
              </a:spcBef>
              <a:spcAft>
                <a:spcPts val="0"/>
              </a:spcAft>
              <a:buClr>
                <a:schemeClr val="accent2"/>
              </a:buClr>
              <a:buSzPts val="1900"/>
              <a:buFont typeface="Arial"/>
              <a:buChar char="◼"/>
            </a:pPr>
            <a:r>
              <a:rPr lang="en-GB" sz="1900">
                <a:solidFill>
                  <a:schemeClr val="accent2"/>
                </a:solidFill>
              </a:rPr>
              <a:t>“Let's each share one idea to engage youth in Evergreen School’s sustainability goals.”</a:t>
            </a:r>
            <a:endParaRPr sz="1900"/>
          </a:p>
        </p:txBody>
      </p:sp>
      <p:sp>
        <p:nvSpPr>
          <p:cNvPr id="322" name="Google Shape;322;g31ddef97c9c_0_136"/>
          <p:cNvSpPr txBox="1">
            <a:spLocks noGrp="1"/>
          </p:cNvSpPr>
          <p:nvPr>
            <p:ph type="sldNum" idx="12"/>
          </p:nvPr>
        </p:nvSpPr>
        <p:spPr>
          <a:xfrm>
            <a:off x="10558299" y="6208411"/>
            <a:ext cx="1052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GB"/>
              <a:t>18</a:t>
            </a:fld>
            <a:endParaRPr/>
          </a:p>
        </p:txBody>
      </p:sp>
      <p:sp>
        <p:nvSpPr>
          <p:cNvPr id="323" name="Google Shape;323;g31ddef97c9c_0_136"/>
          <p:cNvSpPr txBox="1"/>
          <p:nvPr/>
        </p:nvSpPr>
        <p:spPr>
          <a:xfrm>
            <a:off x="2372550" y="946175"/>
            <a:ext cx="81858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b="1">
                <a:solidFill>
                  <a:schemeClr val="accent1"/>
                </a:solidFill>
              </a:rPr>
              <a:t>Effective communication, collaboration, and compromise are essential to navigating these complexities.</a:t>
            </a:r>
            <a:endParaRPr sz="2200" b="1">
              <a:solidFill>
                <a:schemeClr val="accent1"/>
              </a:solidFill>
            </a:endParaRPr>
          </a:p>
        </p:txBody>
      </p:sp>
      <p:sp>
        <p:nvSpPr>
          <p:cNvPr id="324" name="Google Shape;324;g31ddef97c9c_0_136"/>
          <p:cNvSpPr txBox="1"/>
          <p:nvPr/>
        </p:nvSpPr>
        <p:spPr>
          <a:xfrm>
            <a:off x="5772850" y="2003100"/>
            <a:ext cx="5838000" cy="37557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800"/>
              </a:spcBef>
              <a:spcAft>
                <a:spcPts val="0"/>
              </a:spcAft>
              <a:buClr>
                <a:schemeClr val="dk1"/>
              </a:buClr>
              <a:buSzPts val="1100"/>
              <a:buFont typeface="Arial"/>
              <a:buNone/>
            </a:pPr>
            <a:r>
              <a:rPr lang="en-GB" sz="1500">
                <a:solidFill>
                  <a:srgbClr val="0D8886"/>
                </a:solidFill>
              </a:rPr>
              <a:t>Suggestions for youth engagement methods</a:t>
            </a:r>
            <a:endParaRPr sz="1500">
              <a:solidFill>
                <a:srgbClr val="0D8886"/>
              </a:solidFill>
            </a:endParaRPr>
          </a:p>
          <a:p>
            <a:pPr marL="457200" lvl="0" indent="-323850" algn="l" rtl="0">
              <a:lnSpc>
                <a:spcPct val="115000"/>
              </a:lnSpc>
              <a:spcBef>
                <a:spcPts val="1200"/>
              </a:spcBef>
              <a:spcAft>
                <a:spcPts val="0"/>
              </a:spcAft>
              <a:buClr>
                <a:srgbClr val="0D8886"/>
              </a:buClr>
              <a:buSzPts val="1500"/>
              <a:buChar char="●"/>
            </a:pPr>
            <a:r>
              <a:rPr lang="en-GB" sz="1500" b="1">
                <a:solidFill>
                  <a:srgbClr val="0D8886"/>
                </a:solidFill>
              </a:rPr>
              <a:t>Workshops and educational sessions</a:t>
            </a:r>
            <a:r>
              <a:rPr lang="en-GB" sz="1500">
                <a:solidFill>
                  <a:srgbClr val="0D8886"/>
                </a:solidFill>
              </a:rPr>
              <a:t>: Foster sustainability knowledge through interactive learning.</a:t>
            </a:r>
            <a:endParaRPr sz="1500">
              <a:solidFill>
                <a:srgbClr val="0D8886"/>
              </a:solidFill>
            </a:endParaRPr>
          </a:p>
          <a:p>
            <a:pPr marL="457200" lvl="0" indent="-323850" algn="l" rtl="0">
              <a:lnSpc>
                <a:spcPct val="115000"/>
              </a:lnSpc>
              <a:spcBef>
                <a:spcPts val="0"/>
              </a:spcBef>
              <a:spcAft>
                <a:spcPts val="0"/>
              </a:spcAft>
              <a:buClr>
                <a:srgbClr val="0D8886"/>
              </a:buClr>
              <a:buSzPts val="1500"/>
              <a:buChar char="●"/>
            </a:pPr>
            <a:r>
              <a:rPr lang="en-GB" sz="1500" b="1">
                <a:solidFill>
                  <a:srgbClr val="0D8886"/>
                </a:solidFill>
              </a:rPr>
              <a:t>Inclusive decision-making</a:t>
            </a:r>
            <a:r>
              <a:rPr lang="en-GB" sz="1500">
                <a:solidFill>
                  <a:srgbClr val="0D8886"/>
                </a:solidFill>
              </a:rPr>
              <a:t>: Establish student committees to give students a voice in key decisions.</a:t>
            </a:r>
            <a:endParaRPr sz="1500">
              <a:solidFill>
                <a:srgbClr val="0D8886"/>
              </a:solidFill>
            </a:endParaRPr>
          </a:p>
          <a:p>
            <a:pPr marL="457200" lvl="0" indent="-323850" algn="l" rtl="0">
              <a:lnSpc>
                <a:spcPct val="115000"/>
              </a:lnSpc>
              <a:spcBef>
                <a:spcPts val="0"/>
              </a:spcBef>
              <a:spcAft>
                <a:spcPts val="0"/>
              </a:spcAft>
              <a:buClr>
                <a:srgbClr val="0D8886"/>
              </a:buClr>
              <a:buSzPts val="1500"/>
              <a:buChar char="●"/>
            </a:pPr>
            <a:r>
              <a:rPr lang="en-GB" sz="1500" b="1">
                <a:solidFill>
                  <a:srgbClr val="0D8886"/>
                </a:solidFill>
              </a:rPr>
              <a:t>Hands-on involvement</a:t>
            </a:r>
            <a:r>
              <a:rPr lang="en-GB" sz="1500">
                <a:solidFill>
                  <a:srgbClr val="0D8886"/>
                </a:solidFill>
              </a:rPr>
              <a:t>: Engage students in project implementation and maintenance.</a:t>
            </a:r>
            <a:endParaRPr sz="1500">
              <a:solidFill>
                <a:srgbClr val="0D8886"/>
              </a:solidFill>
            </a:endParaRPr>
          </a:p>
          <a:p>
            <a:pPr marL="457200" lvl="0" indent="-323850" algn="l" rtl="0">
              <a:lnSpc>
                <a:spcPct val="115000"/>
              </a:lnSpc>
              <a:spcBef>
                <a:spcPts val="0"/>
              </a:spcBef>
              <a:spcAft>
                <a:spcPts val="0"/>
              </a:spcAft>
              <a:buClr>
                <a:srgbClr val="0D8886"/>
              </a:buClr>
              <a:buSzPts val="1500"/>
              <a:buChar char="●"/>
            </a:pPr>
            <a:r>
              <a:rPr lang="en-GB" sz="1500" b="1">
                <a:solidFill>
                  <a:srgbClr val="0D8886"/>
                </a:solidFill>
              </a:rPr>
              <a:t>Curriculum integration</a:t>
            </a:r>
            <a:r>
              <a:rPr lang="en-GB" sz="1500">
                <a:solidFill>
                  <a:srgbClr val="0D8886"/>
                </a:solidFill>
              </a:rPr>
              <a:t>: Incorporate sustainability topics into daily lessons.</a:t>
            </a:r>
            <a:endParaRPr sz="1500">
              <a:solidFill>
                <a:srgbClr val="0D8886"/>
              </a:solidFill>
            </a:endParaRPr>
          </a:p>
          <a:p>
            <a:pPr marL="457200" lvl="0" indent="-323850" algn="l" rtl="0">
              <a:lnSpc>
                <a:spcPct val="115000"/>
              </a:lnSpc>
              <a:spcBef>
                <a:spcPts val="0"/>
              </a:spcBef>
              <a:spcAft>
                <a:spcPts val="0"/>
              </a:spcAft>
              <a:buClr>
                <a:srgbClr val="0D8886"/>
              </a:buClr>
              <a:buSzPts val="1500"/>
              <a:buChar char="●"/>
            </a:pPr>
            <a:r>
              <a:rPr lang="en-GB" sz="1500" b="1">
                <a:solidFill>
                  <a:srgbClr val="0D8886"/>
                </a:solidFill>
              </a:rPr>
              <a:t>External partnerships</a:t>
            </a:r>
            <a:r>
              <a:rPr lang="en-GB" sz="1500">
                <a:solidFill>
                  <a:srgbClr val="0D8886"/>
                </a:solidFill>
              </a:rPr>
              <a:t>: Collaborate with NGOs and experts to provide additional resources.</a:t>
            </a:r>
            <a:endParaRPr sz="1500">
              <a:solidFill>
                <a:srgbClr val="0D8886"/>
              </a:solidFill>
            </a:endParaRPr>
          </a:p>
          <a:p>
            <a:pPr marL="457200" lvl="0" indent="-323850" algn="l" rtl="0">
              <a:lnSpc>
                <a:spcPct val="115000"/>
              </a:lnSpc>
              <a:spcBef>
                <a:spcPts val="0"/>
              </a:spcBef>
              <a:spcAft>
                <a:spcPts val="0"/>
              </a:spcAft>
              <a:buClr>
                <a:srgbClr val="0D8886"/>
              </a:buClr>
              <a:buSzPts val="1500"/>
              <a:buChar char="●"/>
            </a:pPr>
            <a:r>
              <a:rPr lang="en-GB" sz="1500" b="1">
                <a:solidFill>
                  <a:srgbClr val="0D8886"/>
                </a:solidFill>
              </a:rPr>
              <a:t>Student working groups</a:t>
            </a:r>
            <a:r>
              <a:rPr lang="en-GB" sz="1500">
                <a:solidFill>
                  <a:srgbClr val="0D8886"/>
                </a:solidFill>
              </a:rPr>
              <a:t>: Create small groups to tackle specific project aspects.</a:t>
            </a:r>
            <a:endParaRPr sz="1500" b="1">
              <a:solidFill>
                <a:srgbClr val="0D888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1"/>
          <p:cNvSpPr txBox="1">
            <a:spLocks noGrp="1"/>
          </p:cNvSpPr>
          <p:nvPr>
            <p:ph type="title"/>
          </p:nvPr>
        </p:nvSpPr>
        <p:spPr>
          <a:xfrm>
            <a:off x="581192" y="993652"/>
            <a:ext cx="11229900" cy="71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19266"/>
              </a:buClr>
              <a:buSzPts val="2520"/>
              <a:buFont typeface="Arial"/>
              <a:buNone/>
            </a:pPr>
            <a:r>
              <a:rPr lang="en-GB"/>
              <a:t>Group Discussion and Reflection:</a:t>
            </a:r>
            <a:endParaRPr/>
          </a:p>
        </p:txBody>
      </p:sp>
      <p:sp>
        <p:nvSpPr>
          <p:cNvPr id="331" name="Google Shape;331;p1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GB"/>
              <a:t>19</a:t>
            </a:fld>
            <a:endParaRPr/>
          </a:p>
        </p:txBody>
      </p:sp>
      <p:sp>
        <p:nvSpPr>
          <p:cNvPr id="332" name="Google Shape;332;p11"/>
          <p:cNvSpPr txBox="1"/>
          <p:nvPr/>
        </p:nvSpPr>
        <p:spPr>
          <a:xfrm>
            <a:off x="1087275" y="1857000"/>
            <a:ext cx="8907000" cy="39318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chemeClr val="accent1"/>
              </a:buClr>
              <a:buSzPts val="1800"/>
              <a:buChar char="●"/>
            </a:pPr>
            <a:r>
              <a:rPr lang="en-GB" sz="1800">
                <a:solidFill>
                  <a:schemeClr val="accent1"/>
                </a:solidFill>
              </a:rPr>
              <a:t>What were some key challenges you encountered during the role-playing game?</a:t>
            </a:r>
            <a:endParaRPr sz="1800">
              <a:solidFill>
                <a:schemeClr val="accent1"/>
              </a:solidFill>
            </a:endParaRPr>
          </a:p>
          <a:p>
            <a:pPr marL="457200" marR="0" lvl="0" indent="0" algn="l" rtl="0">
              <a:lnSpc>
                <a:spcPct val="100000"/>
              </a:lnSpc>
              <a:spcBef>
                <a:spcPts val="0"/>
              </a:spcBef>
              <a:spcAft>
                <a:spcPts val="0"/>
              </a:spcAft>
              <a:buNone/>
            </a:pPr>
            <a:endParaRPr sz="1800">
              <a:solidFill>
                <a:schemeClr val="accent1"/>
              </a:solidFill>
            </a:endParaRPr>
          </a:p>
          <a:p>
            <a:pPr marL="457200" lvl="0" indent="-342900" algn="l" rtl="0">
              <a:spcBef>
                <a:spcPts val="0"/>
              </a:spcBef>
              <a:spcAft>
                <a:spcPts val="0"/>
              </a:spcAft>
              <a:buClr>
                <a:schemeClr val="accent1"/>
              </a:buClr>
              <a:buSzPts val="1800"/>
              <a:buChar char="●"/>
            </a:pPr>
            <a:r>
              <a:rPr lang="en-GB" sz="1800">
                <a:solidFill>
                  <a:schemeClr val="accent1"/>
                </a:solidFill>
              </a:rPr>
              <a:t>What did you learn about how to effectively </a:t>
            </a:r>
            <a:r>
              <a:rPr lang="en-GB" sz="1800" b="1">
                <a:solidFill>
                  <a:schemeClr val="accent1"/>
                </a:solidFill>
              </a:rPr>
              <a:t>IMPLEMENT</a:t>
            </a:r>
            <a:r>
              <a:rPr lang="en-GB" sz="1800">
                <a:solidFill>
                  <a:schemeClr val="accent1"/>
                </a:solidFill>
              </a:rPr>
              <a:t> an NbS?</a:t>
            </a:r>
            <a:endParaRPr sz="1800">
              <a:solidFill>
                <a:schemeClr val="accent1"/>
              </a:solidFill>
            </a:endParaRPr>
          </a:p>
          <a:p>
            <a:pPr marL="457200" lvl="0" indent="0" algn="l" rtl="0">
              <a:spcBef>
                <a:spcPts val="0"/>
              </a:spcBef>
              <a:spcAft>
                <a:spcPts val="0"/>
              </a:spcAft>
              <a:buNone/>
            </a:pPr>
            <a:endParaRPr sz="1800">
              <a:solidFill>
                <a:schemeClr val="accent1"/>
              </a:solidFill>
            </a:endParaRPr>
          </a:p>
          <a:p>
            <a:pPr marL="457200" lvl="0" indent="-342900" algn="l" rtl="0">
              <a:spcBef>
                <a:spcPts val="0"/>
              </a:spcBef>
              <a:spcAft>
                <a:spcPts val="0"/>
              </a:spcAft>
              <a:buClr>
                <a:schemeClr val="accent1"/>
              </a:buClr>
              <a:buSzPts val="1800"/>
              <a:buChar char="●"/>
            </a:pPr>
            <a:r>
              <a:rPr lang="en-GB" sz="1800">
                <a:solidFill>
                  <a:schemeClr val="accent1"/>
                </a:solidFill>
              </a:rPr>
              <a:t>What did you learn about the importance of communication and engaging diverse stakeholders from the early stages?</a:t>
            </a:r>
            <a:endParaRPr sz="1800">
              <a:solidFill>
                <a:schemeClr val="accent1"/>
              </a:solidFill>
            </a:endParaRPr>
          </a:p>
          <a:p>
            <a:pPr marL="457200" lvl="0" indent="0" algn="l" rtl="0">
              <a:spcBef>
                <a:spcPts val="0"/>
              </a:spcBef>
              <a:spcAft>
                <a:spcPts val="0"/>
              </a:spcAft>
              <a:buNone/>
            </a:pPr>
            <a:endParaRPr sz="1800">
              <a:solidFill>
                <a:schemeClr val="accent1"/>
              </a:solidFill>
            </a:endParaRPr>
          </a:p>
          <a:p>
            <a:pPr marL="457200" lvl="0" indent="-342900" algn="l" rtl="0">
              <a:lnSpc>
                <a:spcPct val="115000"/>
              </a:lnSpc>
              <a:spcBef>
                <a:spcPts val="440"/>
              </a:spcBef>
              <a:spcAft>
                <a:spcPts val="0"/>
              </a:spcAft>
              <a:buClr>
                <a:schemeClr val="accent1"/>
              </a:buClr>
              <a:buSzPts val="1800"/>
              <a:buChar char="●"/>
            </a:pPr>
            <a:r>
              <a:rPr lang="en-GB" sz="1800">
                <a:solidFill>
                  <a:schemeClr val="accent1"/>
                </a:solidFill>
              </a:rPr>
              <a:t>What strategies did you discuss to help bridge the gap between short-term motivation for action and long-term sustainability goals?</a:t>
            </a:r>
            <a:endParaRPr sz="1800">
              <a:solidFill>
                <a:schemeClr val="accent1"/>
              </a:solidFill>
            </a:endParaRPr>
          </a:p>
          <a:p>
            <a:pPr marL="457200" lvl="0" indent="0" algn="l" rtl="0">
              <a:lnSpc>
                <a:spcPct val="115000"/>
              </a:lnSpc>
              <a:spcBef>
                <a:spcPts val="440"/>
              </a:spcBef>
              <a:spcAft>
                <a:spcPts val="0"/>
              </a:spcAft>
              <a:buNone/>
            </a:pPr>
            <a:endParaRPr sz="1800">
              <a:solidFill>
                <a:schemeClr val="accent1"/>
              </a:solidFill>
            </a:endParaRPr>
          </a:p>
          <a:p>
            <a:pPr marL="457200" lvl="0" indent="-342900" algn="l" rtl="0">
              <a:spcBef>
                <a:spcPts val="0"/>
              </a:spcBef>
              <a:spcAft>
                <a:spcPts val="0"/>
              </a:spcAft>
              <a:buClr>
                <a:schemeClr val="accent1"/>
              </a:buClr>
              <a:buSzPts val="1800"/>
              <a:buChar char="●"/>
            </a:pPr>
            <a:r>
              <a:rPr lang="en-GB" sz="1800">
                <a:solidFill>
                  <a:schemeClr val="accent1"/>
                </a:solidFill>
              </a:rPr>
              <a:t>How did you balance the different priorities of each stakeholder?</a:t>
            </a:r>
            <a:endParaRPr sz="1800">
              <a:solidFill>
                <a:schemeClr val="accent1"/>
              </a:solidFill>
            </a:endParaRPr>
          </a:p>
          <a:p>
            <a:pPr marL="457200" lvl="0" indent="0" algn="l" rtl="0">
              <a:spcBef>
                <a:spcPts val="0"/>
              </a:spcBef>
              <a:spcAft>
                <a:spcPts val="0"/>
              </a:spcAft>
              <a:buNone/>
            </a:pPr>
            <a:endParaRPr sz="1800">
              <a:solidFill>
                <a:schemeClr val="accent1"/>
              </a:solidFill>
            </a:endParaRPr>
          </a:p>
          <a:p>
            <a:pPr marL="457200" lvl="0" indent="-342900" algn="l" rtl="0">
              <a:spcBef>
                <a:spcPts val="0"/>
              </a:spcBef>
              <a:spcAft>
                <a:spcPts val="0"/>
              </a:spcAft>
              <a:buClr>
                <a:schemeClr val="accent1"/>
              </a:buClr>
              <a:buSzPts val="1800"/>
              <a:buChar char="●"/>
            </a:pPr>
            <a:r>
              <a:rPr lang="en-GB" sz="1800">
                <a:solidFill>
                  <a:schemeClr val="accent1"/>
                </a:solidFill>
              </a:rPr>
              <a:t>If you were to take home one key message about this exercise, what would it be?</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1ddef97c9c_0_10"/>
          <p:cNvSpPr txBox="1">
            <a:spLocks noGrp="1"/>
          </p:cNvSpPr>
          <p:nvPr>
            <p:ph type="sldNum" idx="12"/>
          </p:nvPr>
        </p:nvSpPr>
        <p:spPr>
          <a:xfrm>
            <a:off x="10558299" y="6208411"/>
            <a:ext cx="1052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GB"/>
              <a:t>2</a:t>
            </a:fld>
            <a:endParaRPr/>
          </a:p>
        </p:txBody>
      </p:sp>
      <p:sp>
        <p:nvSpPr>
          <p:cNvPr id="180" name="Google Shape;180;g31ddef97c9c_0_10"/>
          <p:cNvSpPr txBox="1">
            <a:spLocks noGrp="1"/>
          </p:cNvSpPr>
          <p:nvPr>
            <p:ph type="title"/>
          </p:nvPr>
        </p:nvSpPr>
        <p:spPr>
          <a:xfrm>
            <a:off x="581242" y="1546906"/>
            <a:ext cx="11029500" cy="711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2700" b="1"/>
              <a:t>Diverse Voices, Shared Vision: </a:t>
            </a:r>
            <a:endParaRPr sz="2700" b="1"/>
          </a:p>
          <a:p>
            <a:pPr marL="0" lvl="0" indent="0" algn="l" rtl="0">
              <a:spcBef>
                <a:spcPts val="0"/>
              </a:spcBef>
              <a:spcAft>
                <a:spcPts val="0"/>
              </a:spcAft>
              <a:buClr>
                <a:srgbClr val="019266"/>
              </a:buClr>
              <a:buSzPts val="2520"/>
              <a:buFont typeface="Arial"/>
              <a:buNone/>
            </a:pPr>
            <a:r>
              <a:rPr lang="en-GB" sz="2700"/>
              <a:t>Understanding Stakeholder Perspectives for NbS Implementation</a:t>
            </a:r>
            <a:endParaRPr sz="2700" b="1"/>
          </a:p>
        </p:txBody>
      </p:sp>
      <p:sp>
        <p:nvSpPr>
          <p:cNvPr id="181" name="Google Shape;181;g31ddef97c9c_0_10"/>
          <p:cNvSpPr txBox="1"/>
          <p:nvPr/>
        </p:nvSpPr>
        <p:spPr>
          <a:xfrm>
            <a:off x="133350" y="4421464"/>
            <a:ext cx="47625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pic>
        <p:nvPicPr>
          <p:cNvPr id="182" name="Google Shape;182;g31ddef97c9c_0_10"/>
          <p:cNvPicPr preferRelativeResize="0"/>
          <p:nvPr/>
        </p:nvPicPr>
        <p:blipFill>
          <a:blip r:embed="rId3">
            <a:alphaModFix/>
          </a:blip>
          <a:stretch>
            <a:fillRect/>
          </a:stretch>
        </p:blipFill>
        <p:spPr>
          <a:xfrm>
            <a:off x="781075" y="2525525"/>
            <a:ext cx="4546951" cy="3019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5"/>
          <p:cNvSpPr txBox="1">
            <a:spLocks noGrp="1"/>
          </p:cNvSpPr>
          <p:nvPr>
            <p:ph type="body" idx="1"/>
          </p:nvPr>
        </p:nvSpPr>
        <p:spPr>
          <a:xfrm>
            <a:off x="4254228" y="4309019"/>
            <a:ext cx="7464160" cy="338948"/>
          </a:xfrm>
          <a:prstGeom prst="rect">
            <a:avLst/>
          </a:prstGeom>
          <a:noFill/>
          <a:ln>
            <a:noFill/>
          </a:ln>
        </p:spPr>
        <p:txBody>
          <a:bodyPr spcFirstLastPara="1" wrap="square" lIns="91425" tIns="45700" rIns="91425" bIns="45700" anchor="ctr" anchorCtr="0">
            <a:noAutofit/>
          </a:bodyPr>
          <a:lstStyle/>
          <a:p>
            <a:pPr marL="457200" lvl="0" indent="-228600" algn="l" rtl="0">
              <a:lnSpc>
                <a:spcPct val="150000"/>
              </a:lnSpc>
              <a:spcBef>
                <a:spcPts val="400"/>
              </a:spcBef>
              <a:spcAft>
                <a:spcPts val="0"/>
              </a:spcAft>
              <a:buSzPts val="1840"/>
              <a:buNone/>
            </a:pPr>
            <a:r>
              <a:rPr lang="en-GB" sz="1800" b="1"/>
              <a:t>Credit for this learning unit content: </a:t>
            </a:r>
            <a:r>
              <a:rPr lang="en-GB" sz="1800" b="1" i="1"/>
              <a:t>ICLEI Europe</a:t>
            </a:r>
            <a:endParaRPr/>
          </a:p>
          <a:p>
            <a:pPr marL="457200" lvl="0" indent="-228600" algn="l" rtl="0">
              <a:lnSpc>
                <a:spcPct val="150000"/>
              </a:lnSpc>
              <a:spcBef>
                <a:spcPts val="400"/>
              </a:spcBef>
              <a:spcAft>
                <a:spcPts val="0"/>
              </a:spcAft>
              <a:buSzPts val="1840"/>
              <a:buNone/>
            </a:pPr>
            <a:endParaRPr/>
          </a:p>
        </p:txBody>
      </p:sp>
      <p:sp>
        <p:nvSpPr>
          <p:cNvPr id="339" name="Google Shape;339;p15"/>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GB"/>
              <a:t>20</a:t>
            </a:fld>
            <a:endParaRPr/>
          </a:p>
        </p:txBody>
      </p:sp>
      <p:pic>
        <p:nvPicPr>
          <p:cNvPr id="340" name="Google Shape;340;p15" descr="A black and white sign with a person in a circle&#10;&#10;Description automatically generated"/>
          <p:cNvPicPr preferRelativeResize="0"/>
          <p:nvPr/>
        </p:nvPicPr>
        <p:blipFill rotWithShape="1">
          <a:blip r:embed="rId3">
            <a:alphaModFix/>
          </a:blip>
          <a:srcRect/>
          <a:stretch/>
        </p:blipFill>
        <p:spPr>
          <a:xfrm>
            <a:off x="4437108" y="6208713"/>
            <a:ext cx="1200150" cy="4200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31ddef97c9c_0_0"/>
          <p:cNvSpPr txBox="1">
            <a:spLocks noGrp="1"/>
          </p:cNvSpPr>
          <p:nvPr>
            <p:ph type="sldNum" idx="12"/>
          </p:nvPr>
        </p:nvSpPr>
        <p:spPr>
          <a:xfrm>
            <a:off x="10558299" y="6208410"/>
            <a:ext cx="1052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GB"/>
              <a:t>3</a:t>
            </a:fld>
            <a:endParaRPr/>
          </a:p>
        </p:txBody>
      </p:sp>
      <p:sp>
        <p:nvSpPr>
          <p:cNvPr id="189" name="Google Shape;189;g31ddef97c9c_0_0"/>
          <p:cNvSpPr txBox="1">
            <a:spLocks noGrp="1"/>
          </p:cNvSpPr>
          <p:nvPr>
            <p:ph type="title"/>
          </p:nvPr>
        </p:nvSpPr>
        <p:spPr>
          <a:xfrm>
            <a:off x="554376" y="510474"/>
            <a:ext cx="10546500" cy="1497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19266"/>
              </a:buClr>
              <a:buSzPts val="2520"/>
              <a:buFont typeface="Arial"/>
              <a:buNone/>
            </a:pPr>
            <a:r>
              <a:rPr lang="en-GB" sz="3020" b="1"/>
              <a:t>Learning Outcomes for this Learning Unit</a:t>
            </a:r>
            <a:endParaRPr sz="3020" b="1"/>
          </a:p>
        </p:txBody>
      </p:sp>
      <p:sp>
        <p:nvSpPr>
          <p:cNvPr id="190" name="Google Shape;190;g31ddef97c9c_0_0"/>
          <p:cNvSpPr txBox="1">
            <a:spLocks noGrp="1"/>
          </p:cNvSpPr>
          <p:nvPr>
            <p:ph type="body" idx="1"/>
          </p:nvPr>
        </p:nvSpPr>
        <p:spPr>
          <a:xfrm>
            <a:off x="920275" y="1619900"/>
            <a:ext cx="9721200" cy="2421300"/>
          </a:xfrm>
          <a:prstGeom prst="rect">
            <a:avLst/>
          </a:prstGeom>
          <a:noFill/>
          <a:ln>
            <a:noFill/>
          </a:ln>
        </p:spPr>
        <p:txBody>
          <a:bodyPr spcFirstLastPara="1" wrap="square" lIns="91425" tIns="45700" rIns="91425" bIns="45700" anchor="t" anchorCtr="0">
            <a:noAutofit/>
          </a:bodyPr>
          <a:lstStyle/>
          <a:p>
            <a:pPr marL="0" lvl="0" indent="0" algn="l" rtl="0">
              <a:spcBef>
                <a:spcPts val="440"/>
              </a:spcBef>
              <a:spcAft>
                <a:spcPts val="0"/>
              </a:spcAft>
              <a:buNone/>
            </a:pPr>
            <a:endParaRPr sz="2400">
              <a:solidFill>
                <a:schemeClr val="accent1"/>
              </a:solidFill>
              <a:highlight>
                <a:srgbClr val="F5F5F5"/>
              </a:highlight>
            </a:endParaRPr>
          </a:p>
          <a:p>
            <a:pPr marL="457200" lvl="0" indent="-355600" algn="l" rtl="0">
              <a:spcBef>
                <a:spcPts val="440"/>
              </a:spcBef>
              <a:spcAft>
                <a:spcPts val="0"/>
              </a:spcAft>
              <a:buClr>
                <a:schemeClr val="accent1"/>
              </a:buClr>
              <a:buSzPts val="2000"/>
              <a:buChar char="•"/>
            </a:pPr>
            <a:r>
              <a:rPr lang="en-GB" sz="2000">
                <a:solidFill>
                  <a:schemeClr val="accent1"/>
                </a:solidFill>
              </a:rPr>
              <a:t>Understand the perspectives and priorities of diverse stakeholders involved in implementing a nature-based solution.</a:t>
            </a:r>
            <a:endParaRPr sz="2000">
              <a:solidFill>
                <a:schemeClr val="accent1"/>
              </a:solidFill>
            </a:endParaRPr>
          </a:p>
          <a:p>
            <a:pPr marL="457200" lvl="0" indent="-355600" algn="l" rtl="0">
              <a:spcBef>
                <a:spcPts val="440"/>
              </a:spcBef>
              <a:spcAft>
                <a:spcPts val="0"/>
              </a:spcAft>
              <a:buClr>
                <a:schemeClr val="accent1"/>
              </a:buClr>
              <a:buSzPts val="2000"/>
              <a:buChar char="•"/>
            </a:pPr>
            <a:r>
              <a:rPr lang="en-GB" sz="2000">
                <a:solidFill>
                  <a:schemeClr val="accent1"/>
                </a:solidFill>
              </a:rPr>
              <a:t>Through a youth empowerment role-playing game, understand the process of NbS implementation by:</a:t>
            </a:r>
            <a:endParaRPr sz="2000">
              <a:solidFill>
                <a:schemeClr val="accent1"/>
              </a:solidFill>
            </a:endParaRPr>
          </a:p>
          <a:p>
            <a:pPr marL="914400" lvl="1" indent="-228600" algn="l" rtl="0">
              <a:spcBef>
                <a:spcPts val="0"/>
              </a:spcBef>
              <a:spcAft>
                <a:spcPts val="0"/>
              </a:spcAft>
              <a:buClr>
                <a:schemeClr val="accent1"/>
              </a:buClr>
              <a:buSzPts val="1900"/>
              <a:buNone/>
            </a:pPr>
            <a:r>
              <a:rPr lang="en-GB" sz="1900" b="0">
                <a:solidFill>
                  <a:schemeClr val="accent1"/>
                </a:solidFill>
              </a:rPr>
              <a:t>- Exploring the complexities of urban sustainability challenges</a:t>
            </a:r>
            <a:endParaRPr sz="1900" b="0">
              <a:solidFill>
                <a:schemeClr val="accent1"/>
              </a:solidFill>
            </a:endParaRPr>
          </a:p>
          <a:p>
            <a:pPr marL="914400" lvl="1" indent="-228600" algn="l" rtl="0">
              <a:spcBef>
                <a:spcPts val="600"/>
              </a:spcBef>
              <a:spcAft>
                <a:spcPts val="0"/>
              </a:spcAft>
              <a:buClr>
                <a:schemeClr val="accent1"/>
              </a:buClr>
              <a:buSzPts val="2300"/>
              <a:buNone/>
            </a:pPr>
            <a:r>
              <a:rPr lang="en-GB" sz="1900" b="0">
                <a:solidFill>
                  <a:schemeClr val="accent1"/>
                </a:solidFill>
              </a:rPr>
              <a:t>- Developing collaborative solutions and concrete action plans</a:t>
            </a:r>
            <a:endParaRPr sz="1900" b="0">
              <a:solidFill>
                <a:schemeClr val="accent1"/>
              </a:solidFill>
            </a:endParaRPr>
          </a:p>
          <a:p>
            <a:pPr marL="914400" lvl="1" indent="-228600" algn="l" rtl="0">
              <a:spcBef>
                <a:spcPts val="600"/>
              </a:spcBef>
              <a:spcAft>
                <a:spcPts val="0"/>
              </a:spcAft>
              <a:buClr>
                <a:schemeClr val="accent1"/>
              </a:buClr>
              <a:buSzPts val="2300"/>
              <a:buNone/>
            </a:pPr>
            <a:r>
              <a:rPr lang="en-GB" sz="1900" b="0">
                <a:solidFill>
                  <a:schemeClr val="accent1"/>
                </a:solidFill>
              </a:rPr>
              <a:t>- Promoting youth empowerment and meaningful participation in sustainability initiatives</a:t>
            </a:r>
            <a:endParaRPr sz="1900" b="0">
              <a:solidFill>
                <a:srgbClr val="131314"/>
              </a:solidFill>
              <a:highlight>
                <a:srgbClr val="F2F6FA"/>
              </a:highlight>
            </a:endParaRPr>
          </a:p>
          <a:p>
            <a:pPr marL="0" lvl="0" indent="0" algn="l" rtl="0">
              <a:spcBef>
                <a:spcPts val="440"/>
              </a:spcBef>
              <a:spcAft>
                <a:spcPts val="0"/>
              </a:spcAft>
              <a:buNone/>
            </a:pPr>
            <a:endParaRPr sz="2400">
              <a:solidFill>
                <a:schemeClr val="accent1"/>
              </a:solidFill>
            </a:endParaRPr>
          </a:p>
          <a:p>
            <a:pPr marL="514350" lvl="0" indent="-180593" algn="l" rtl="0">
              <a:lnSpc>
                <a:spcPct val="150000"/>
              </a:lnSpc>
              <a:spcBef>
                <a:spcPts val="360"/>
              </a:spcBef>
              <a:spcAft>
                <a:spcPts val="0"/>
              </a:spcAft>
              <a:buSzPts val="1656"/>
              <a:buFont typeface="Arial"/>
              <a:buNone/>
            </a:pPr>
            <a:endParaRPr sz="2400"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txBox="1">
            <a:spLocks noGrp="1"/>
          </p:cNvSpPr>
          <p:nvPr>
            <p:ph type="title"/>
          </p:nvPr>
        </p:nvSpPr>
        <p:spPr>
          <a:xfrm>
            <a:off x="1187350" y="1173775"/>
            <a:ext cx="11232300" cy="752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2520"/>
              <a:buFont typeface="Arial"/>
              <a:buNone/>
            </a:pPr>
            <a:r>
              <a:rPr lang="en-GB" sz="2300" b="1">
                <a:solidFill>
                  <a:schemeClr val="accent1"/>
                </a:solidFill>
              </a:rPr>
              <a:t>Understanding Stakeholder Perspectives for </a:t>
            </a:r>
            <a:endParaRPr sz="2300" b="1">
              <a:solidFill>
                <a:schemeClr val="accent1"/>
              </a:solidFill>
            </a:endParaRPr>
          </a:p>
          <a:p>
            <a:pPr marL="0" lvl="0" indent="0" algn="l" rtl="0">
              <a:spcBef>
                <a:spcPts val="0"/>
              </a:spcBef>
              <a:spcAft>
                <a:spcPts val="0"/>
              </a:spcAft>
              <a:buClr>
                <a:schemeClr val="accent1"/>
              </a:buClr>
              <a:buSzPts val="2520"/>
              <a:buFont typeface="Arial"/>
              <a:buNone/>
            </a:pPr>
            <a:r>
              <a:rPr lang="en-GB" sz="2300" b="1">
                <a:solidFill>
                  <a:schemeClr val="accent1"/>
                </a:solidFill>
              </a:rPr>
              <a:t>Nature-based Solutions Implementation</a:t>
            </a:r>
            <a:endParaRPr sz="2520" b="1"/>
          </a:p>
        </p:txBody>
      </p:sp>
      <p:sp>
        <p:nvSpPr>
          <p:cNvPr id="197" name="Google Shape;197;p4"/>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GB"/>
              <a:t>4</a:t>
            </a:fld>
            <a:endParaRPr/>
          </a:p>
        </p:txBody>
      </p:sp>
      <p:sp>
        <p:nvSpPr>
          <p:cNvPr id="198" name="Google Shape;198;p4"/>
          <p:cNvSpPr txBox="1">
            <a:spLocks noGrp="1"/>
          </p:cNvSpPr>
          <p:nvPr>
            <p:ph type="body" idx="1"/>
          </p:nvPr>
        </p:nvSpPr>
        <p:spPr>
          <a:xfrm>
            <a:off x="540767" y="2081080"/>
            <a:ext cx="11029500" cy="4492500"/>
          </a:xfrm>
          <a:prstGeom prst="rect">
            <a:avLst/>
          </a:prstGeom>
          <a:noFill/>
          <a:ln>
            <a:noFill/>
          </a:ln>
        </p:spPr>
        <p:txBody>
          <a:bodyPr spcFirstLastPara="1" wrap="square" lIns="91425" tIns="45700" rIns="91425" bIns="45700" anchor="ctr" anchorCtr="0">
            <a:normAutofit/>
          </a:bodyPr>
          <a:lstStyle/>
          <a:p>
            <a:pPr marL="457200" lvl="0" indent="-355600" algn="l" rtl="0">
              <a:spcBef>
                <a:spcPts val="360"/>
              </a:spcBef>
              <a:spcAft>
                <a:spcPts val="0"/>
              </a:spcAft>
              <a:buSzPts val="2000"/>
              <a:buChar char="◼"/>
            </a:pPr>
            <a:r>
              <a:rPr lang="en-GB" sz="2000"/>
              <a:t>Collaboration and co-development of knowledge are key elements in the nature-based solutions implementation process (</a:t>
            </a:r>
            <a:r>
              <a:rPr lang="en-GB" sz="2000" u="sng">
                <a:solidFill>
                  <a:schemeClr val="hlink"/>
                </a:solidFill>
                <a:hlinkClick r:id="rId3"/>
              </a:rPr>
              <a:t>Wickenberg et al. 2021</a:t>
            </a:r>
            <a:r>
              <a:rPr lang="en-GB" sz="2000"/>
              <a:t>). </a:t>
            </a:r>
            <a:endParaRPr sz="2000">
              <a:solidFill>
                <a:srgbClr val="1F1F1F"/>
              </a:solidFill>
              <a:highlight>
                <a:srgbClr val="F5F5F5"/>
              </a:highlight>
              <a:latin typeface="Georgia"/>
              <a:ea typeface="Georgia"/>
              <a:cs typeface="Georgia"/>
              <a:sym typeface="Georgia"/>
            </a:endParaRPr>
          </a:p>
          <a:p>
            <a:pPr marL="457200" lvl="0" indent="-355600" algn="l" rtl="0">
              <a:spcBef>
                <a:spcPts val="360"/>
              </a:spcBef>
              <a:spcAft>
                <a:spcPts val="0"/>
              </a:spcAft>
              <a:buSzPts val="2000"/>
              <a:buChar char="◼"/>
            </a:pPr>
            <a:r>
              <a:rPr lang="en-GB" sz="2000"/>
              <a:t>Implementing successful nature-based solutions projects requires understanding and addressing the perspectives of diverse stakeholders, each with unique goals, priorities, and concerns.</a:t>
            </a:r>
            <a:endParaRPr sz="2000"/>
          </a:p>
          <a:p>
            <a:pPr marL="457200" lvl="0" indent="0" algn="l" rtl="0">
              <a:spcBef>
                <a:spcPts val="360"/>
              </a:spcBef>
              <a:spcAft>
                <a:spcPts val="0"/>
              </a:spcAft>
              <a:buNone/>
            </a:pPr>
            <a:endParaRPr sz="2400">
              <a:solidFill>
                <a:srgbClr val="000000"/>
              </a:solidFill>
            </a:endParaRPr>
          </a:p>
          <a:p>
            <a:pPr marL="0" lvl="0" indent="0" algn="l" rtl="0">
              <a:spcBef>
                <a:spcPts val="360"/>
              </a:spcBef>
              <a:spcAft>
                <a:spcPts val="0"/>
              </a:spcAft>
              <a:buNone/>
            </a:pPr>
            <a:endParaRPr/>
          </a:p>
          <a:p>
            <a:pPr marL="457200" lvl="0" indent="-228600" algn="l" rtl="0">
              <a:lnSpc>
                <a:spcPct val="150000"/>
              </a:lnSpc>
              <a:spcBef>
                <a:spcPts val="360"/>
              </a:spcBef>
              <a:spcAft>
                <a:spcPts val="0"/>
              </a:spcAft>
              <a:buClr>
                <a:srgbClr val="00C897"/>
              </a:buClr>
              <a:buSzPts val="179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1ddef97c9c_0_60"/>
          <p:cNvSpPr txBox="1">
            <a:spLocks noGrp="1"/>
          </p:cNvSpPr>
          <p:nvPr>
            <p:ph type="title"/>
          </p:nvPr>
        </p:nvSpPr>
        <p:spPr>
          <a:xfrm>
            <a:off x="581193" y="2539571"/>
            <a:ext cx="5415600" cy="1497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endParaRPr/>
          </a:p>
        </p:txBody>
      </p:sp>
      <p:sp>
        <p:nvSpPr>
          <p:cNvPr id="205" name="Google Shape;205;g31ddef97c9c_0_60"/>
          <p:cNvSpPr txBox="1">
            <a:spLocks noGrp="1"/>
          </p:cNvSpPr>
          <p:nvPr>
            <p:ph type="body" idx="1"/>
          </p:nvPr>
        </p:nvSpPr>
        <p:spPr>
          <a:xfrm>
            <a:off x="581193" y="4037078"/>
            <a:ext cx="5415600" cy="600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sp>
        <p:nvSpPr>
          <p:cNvPr id="206" name="Google Shape;206;g31ddef97c9c_0_60"/>
          <p:cNvSpPr txBox="1">
            <a:spLocks noGrp="1"/>
          </p:cNvSpPr>
          <p:nvPr>
            <p:ph type="sldNum" idx="12"/>
          </p:nvPr>
        </p:nvSpPr>
        <p:spPr>
          <a:xfrm>
            <a:off x="10558299" y="6208411"/>
            <a:ext cx="1052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GB"/>
              <a:t>5</a:t>
            </a:fld>
            <a:endParaRPr/>
          </a:p>
        </p:txBody>
      </p:sp>
      <p:sp>
        <p:nvSpPr>
          <p:cNvPr id="207" name="Google Shape;207;g31ddef97c9c_0_60"/>
          <p:cNvSpPr txBox="1"/>
          <p:nvPr/>
        </p:nvSpPr>
        <p:spPr>
          <a:xfrm>
            <a:off x="7715250" y="191678"/>
            <a:ext cx="3873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p:txBody>
      </p:sp>
      <p:sp>
        <p:nvSpPr>
          <p:cNvPr id="208" name="Google Shape;208;g31ddef97c9c_0_60"/>
          <p:cNvSpPr txBox="1"/>
          <p:nvPr/>
        </p:nvSpPr>
        <p:spPr>
          <a:xfrm>
            <a:off x="3644200" y="6364300"/>
            <a:ext cx="3949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g31ddef97c9c_0_60"/>
          <p:cNvSpPr/>
          <p:nvPr/>
        </p:nvSpPr>
        <p:spPr>
          <a:xfrm>
            <a:off x="5562575" y="163925"/>
            <a:ext cx="6469800" cy="5272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0" name="Google Shape;210;g31ddef97c9c_0_60" descr="cycleconcept_isolatingsteps-01.png"/>
          <p:cNvPicPr preferRelativeResize="0"/>
          <p:nvPr/>
        </p:nvPicPr>
        <p:blipFill rotWithShape="1">
          <a:blip r:embed="rId3">
            <a:alphaModFix/>
          </a:blip>
          <a:srcRect l="17448" t="70029" r="49931" b="7503"/>
          <a:stretch/>
        </p:blipFill>
        <p:spPr>
          <a:xfrm>
            <a:off x="6516875" y="2501113"/>
            <a:ext cx="5335999" cy="3701425"/>
          </a:xfrm>
          <a:prstGeom prst="rect">
            <a:avLst/>
          </a:prstGeom>
          <a:noFill/>
          <a:ln>
            <a:noFill/>
          </a:ln>
        </p:spPr>
      </p:pic>
      <p:sp>
        <p:nvSpPr>
          <p:cNvPr id="211" name="Google Shape;211;g31ddef97c9c_0_60"/>
          <p:cNvSpPr/>
          <p:nvPr/>
        </p:nvSpPr>
        <p:spPr>
          <a:xfrm>
            <a:off x="8966200" y="1255000"/>
            <a:ext cx="2644500" cy="2555700"/>
          </a:xfrm>
          <a:prstGeom prst="ellipse">
            <a:avLst/>
          </a:prstGeom>
          <a:solidFill>
            <a:srgbClr val="0192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solidFill>
                  <a:schemeClr val="lt1"/>
                </a:solidFill>
              </a:rPr>
              <a:t>IMPLEMENT</a:t>
            </a:r>
            <a:endParaRPr sz="2000" b="1">
              <a:solidFill>
                <a:schemeClr val="lt1"/>
              </a:solidFill>
            </a:endParaRPr>
          </a:p>
        </p:txBody>
      </p:sp>
      <p:sp>
        <p:nvSpPr>
          <p:cNvPr id="212" name="Google Shape;212;g31ddef97c9c_0_60"/>
          <p:cNvSpPr/>
          <p:nvPr/>
        </p:nvSpPr>
        <p:spPr>
          <a:xfrm>
            <a:off x="6436000" y="2339350"/>
            <a:ext cx="630800" cy="873425"/>
          </a:xfrm>
          <a:prstGeom prst="flowChartProcess">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3" name="Google Shape;213;g31ddef97c9c_0_60"/>
          <p:cNvSpPr/>
          <p:nvPr/>
        </p:nvSpPr>
        <p:spPr>
          <a:xfrm>
            <a:off x="11610700" y="2605600"/>
            <a:ext cx="370450" cy="389450"/>
          </a:xfrm>
          <a:prstGeom prst="flowChartProcess">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4" name="Google Shape;214;g31ddef97c9c_0_60"/>
          <p:cNvSpPr/>
          <p:nvPr/>
        </p:nvSpPr>
        <p:spPr>
          <a:xfrm>
            <a:off x="6047800" y="1983550"/>
            <a:ext cx="2701200" cy="3558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5" name="Google Shape;215;g31ddef97c9c_0_60"/>
          <p:cNvSpPr/>
          <p:nvPr/>
        </p:nvSpPr>
        <p:spPr>
          <a:xfrm>
            <a:off x="7007800" y="2426400"/>
            <a:ext cx="447200" cy="389450"/>
          </a:xfrm>
          <a:prstGeom prst="flowChartProcess">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6" name="Google Shape;216;g31ddef97c9c_0_60" descr="cycleconcept_isolatingsteps-01.png"/>
          <p:cNvPicPr preferRelativeResize="0"/>
          <p:nvPr/>
        </p:nvPicPr>
        <p:blipFill rotWithShape="1">
          <a:blip r:embed="rId3">
            <a:alphaModFix/>
          </a:blip>
          <a:srcRect t="8013" r="2931" b="7002"/>
          <a:stretch/>
        </p:blipFill>
        <p:spPr>
          <a:xfrm>
            <a:off x="395750" y="899875"/>
            <a:ext cx="6121124" cy="5272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5"/>
          <p:cNvSpPr txBox="1">
            <a:spLocks noGrp="1"/>
          </p:cNvSpPr>
          <p:nvPr>
            <p:ph type="title"/>
          </p:nvPr>
        </p:nvSpPr>
        <p:spPr>
          <a:xfrm>
            <a:off x="581193" y="1200554"/>
            <a:ext cx="11029500" cy="71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19266"/>
              </a:buClr>
              <a:buSzPts val="2520"/>
              <a:buFont typeface="Arial"/>
              <a:buNone/>
            </a:pPr>
            <a:r>
              <a:rPr lang="en-GB" b="1"/>
              <a:t>Discussion Prompts: </a:t>
            </a:r>
            <a:br>
              <a:rPr lang="en-GB" b="1"/>
            </a:br>
            <a:endParaRPr b="1"/>
          </a:p>
        </p:txBody>
      </p:sp>
      <p:sp>
        <p:nvSpPr>
          <p:cNvPr id="223" name="Google Shape;223;p5"/>
          <p:cNvSpPr txBox="1">
            <a:spLocks noGrp="1"/>
          </p:cNvSpPr>
          <p:nvPr>
            <p:ph type="body" idx="3"/>
          </p:nvPr>
        </p:nvSpPr>
        <p:spPr>
          <a:xfrm>
            <a:off x="1373248" y="1838525"/>
            <a:ext cx="10392300" cy="3180900"/>
          </a:xfrm>
          <a:prstGeom prst="rect">
            <a:avLst/>
          </a:prstGeom>
          <a:noFill/>
          <a:ln>
            <a:noFill/>
          </a:ln>
        </p:spPr>
        <p:txBody>
          <a:bodyPr spcFirstLastPara="1" wrap="square" lIns="91425" tIns="45700" rIns="91425" bIns="45700" anchor="b" anchorCtr="0">
            <a:noAutofit/>
          </a:bodyPr>
          <a:lstStyle/>
          <a:p>
            <a:pPr marL="457200" lvl="0" indent="-228600" algn="l" rtl="0">
              <a:lnSpc>
                <a:spcPct val="150000"/>
              </a:lnSpc>
              <a:spcBef>
                <a:spcPts val="440"/>
              </a:spcBef>
              <a:spcAft>
                <a:spcPts val="0"/>
              </a:spcAft>
              <a:buSzPts val="2024"/>
              <a:buNone/>
            </a:pPr>
            <a:endParaRPr b="1"/>
          </a:p>
          <a:p>
            <a:pPr marL="0" lvl="0" indent="0" algn="l" rtl="0">
              <a:spcBef>
                <a:spcPts val="440"/>
              </a:spcBef>
              <a:spcAft>
                <a:spcPts val="0"/>
              </a:spcAft>
              <a:buNone/>
            </a:pPr>
            <a:endParaRPr b="1"/>
          </a:p>
          <a:p>
            <a:pPr marL="457200" lvl="0" indent="-357124" algn="l" rtl="0">
              <a:spcBef>
                <a:spcPts val="440"/>
              </a:spcBef>
              <a:spcAft>
                <a:spcPts val="0"/>
              </a:spcAft>
              <a:buSzPts val="2024"/>
              <a:buAutoNum type="arabicPeriod"/>
            </a:pPr>
            <a:r>
              <a:rPr lang="en-GB"/>
              <a:t>Can you think of examples of NbS projects where different stakeholder perspectives might clash?</a:t>
            </a:r>
            <a:endParaRPr/>
          </a:p>
          <a:p>
            <a:pPr marL="457200" lvl="0" indent="-357124" algn="l" rtl="0">
              <a:spcBef>
                <a:spcPts val="440"/>
              </a:spcBef>
              <a:spcAft>
                <a:spcPts val="0"/>
              </a:spcAft>
              <a:buSzPts val="2024"/>
              <a:buAutoNum type="arabicPeriod"/>
            </a:pPr>
            <a:r>
              <a:rPr lang="en-GB"/>
              <a:t>How can we ensure that all voices are heard and respected in the planning and implementation of NbS?</a:t>
            </a:r>
            <a:endParaRPr/>
          </a:p>
          <a:p>
            <a:pPr marL="457200" lvl="0" indent="-357124" algn="l" rtl="0">
              <a:spcBef>
                <a:spcPts val="440"/>
              </a:spcBef>
              <a:spcAft>
                <a:spcPts val="0"/>
              </a:spcAft>
              <a:buSzPts val="2024"/>
              <a:buAutoNum type="arabicPeriod"/>
            </a:pPr>
            <a:r>
              <a:rPr lang="en-GB"/>
              <a:t>What strategies can help bridge the gap between short-term desires for action and long-term sustainability goals?</a:t>
            </a:r>
            <a:endParaRPr/>
          </a:p>
        </p:txBody>
      </p:sp>
      <p:sp>
        <p:nvSpPr>
          <p:cNvPr id="224" name="Google Shape;224;p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0"/>
          <p:cNvSpPr txBox="1">
            <a:spLocks noGrp="1"/>
          </p:cNvSpPr>
          <p:nvPr>
            <p:ph type="title"/>
          </p:nvPr>
        </p:nvSpPr>
        <p:spPr>
          <a:xfrm>
            <a:off x="1339651" y="5305800"/>
            <a:ext cx="9512700" cy="7116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1"/>
              </a:buClr>
              <a:buSzPct val="90000"/>
              <a:buFont typeface="Arial"/>
              <a:buNone/>
            </a:pPr>
            <a:r>
              <a:rPr lang="en-GB" b="1">
                <a:solidFill>
                  <a:schemeClr val="accent1"/>
                </a:solidFill>
              </a:rPr>
              <a:t>Introduction to the Role-Playing Game </a:t>
            </a:r>
            <a:endParaRPr/>
          </a:p>
          <a:p>
            <a:pPr marL="0" lvl="0" indent="0" algn="l" rtl="0">
              <a:spcBef>
                <a:spcPts val="0"/>
              </a:spcBef>
              <a:spcAft>
                <a:spcPts val="0"/>
              </a:spcAft>
              <a:buClr>
                <a:schemeClr val="dk1"/>
              </a:buClr>
              <a:buSzPct val="39285"/>
              <a:buFont typeface="Arial"/>
              <a:buNone/>
            </a:pPr>
            <a:endParaRPr/>
          </a:p>
          <a:p>
            <a:pPr marL="0" lvl="0" indent="0" algn="l" rtl="0">
              <a:spcBef>
                <a:spcPts val="0"/>
              </a:spcBef>
              <a:spcAft>
                <a:spcPts val="0"/>
              </a:spcAft>
              <a:buClr>
                <a:schemeClr val="dk1"/>
              </a:buClr>
              <a:buSzPct val="46698"/>
              <a:buFont typeface="Arial"/>
              <a:buNone/>
            </a:pPr>
            <a:r>
              <a:rPr lang="en-GB" sz="2355"/>
              <a:t>The role-playing game centers around a fictional school called Evergreen School in a city with 200,000 residents. This school is facing sustainability challenges after a city council report reveals its poor sustainability performance in areas such as emissions, energy inefficiency, and biodiversity decline. A student-led survey further highlights issues of food waste and a lack of green spaces to address these challenges. The school principal, Mx. Green, initiates a mission to transform Evergreen School into a model of sustainability. </a:t>
            </a:r>
            <a:endParaRPr sz="2355"/>
          </a:p>
          <a:p>
            <a:pPr marL="0" lvl="0" indent="0" algn="l" rtl="0">
              <a:spcBef>
                <a:spcPts val="0"/>
              </a:spcBef>
              <a:spcAft>
                <a:spcPts val="0"/>
              </a:spcAft>
              <a:buClr>
                <a:schemeClr val="dk1"/>
              </a:buClr>
              <a:buSzPct val="46698"/>
              <a:buFont typeface="Arial"/>
              <a:buNone/>
            </a:pPr>
            <a:endParaRPr sz="2355"/>
          </a:p>
          <a:p>
            <a:pPr marL="0" lvl="0" indent="0" algn="l" rtl="0">
              <a:lnSpc>
                <a:spcPct val="100000"/>
              </a:lnSpc>
              <a:spcBef>
                <a:spcPts val="0"/>
              </a:spcBef>
              <a:spcAft>
                <a:spcPts val="0"/>
              </a:spcAft>
              <a:buClr>
                <a:srgbClr val="019266"/>
              </a:buClr>
              <a:buSzPct val="341463"/>
              <a:buFont typeface="Arial"/>
              <a:buNone/>
            </a:pPr>
            <a:endParaRPr sz="911"/>
          </a:p>
        </p:txBody>
      </p:sp>
      <p:sp>
        <p:nvSpPr>
          <p:cNvPr id="230" name="Google Shape;230;p10"/>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1ddef97c9c_0_78"/>
          <p:cNvSpPr txBox="1">
            <a:spLocks noGrp="1"/>
          </p:cNvSpPr>
          <p:nvPr>
            <p:ph type="title"/>
          </p:nvPr>
        </p:nvSpPr>
        <p:spPr>
          <a:xfrm>
            <a:off x="581193" y="1006454"/>
            <a:ext cx="11029500" cy="711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a:t>The Mission</a:t>
            </a:r>
            <a:endParaRPr/>
          </a:p>
        </p:txBody>
      </p:sp>
      <p:sp>
        <p:nvSpPr>
          <p:cNvPr id="237" name="Google Shape;237;g31ddef97c9c_0_78"/>
          <p:cNvSpPr txBox="1">
            <a:spLocks noGrp="1"/>
          </p:cNvSpPr>
          <p:nvPr>
            <p:ph type="body" idx="1"/>
          </p:nvPr>
        </p:nvSpPr>
        <p:spPr>
          <a:xfrm>
            <a:off x="1155025" y="1983550"/>
            <a:ext cx="9639900" cy="4771500"/>
          </a:xfrm>
          <a:prstGeom prst="rect">
            <a:avLst/>
          </a:prstGeom>
        </p:spPr>
        <p:txBody>
          <a:bodyPr spcFirstLastPara="1" wrap="square" lIns="91425" tIns="45700" rIns="91425" bIns="45700" anchor="b" anchorCtr="0">
            <a:noAutofit/>
          </a:bodyPr>
          <a:lstStyle/>
          <a:p>
            <a:pPr marL="0" lvl="0" indent="0" algn="l" rtl="0">
              <a:spcBef>
                <a:spcPts val="440"/>
              </a:spcBef>
              <a:spcAft>
                <a:spcPts val="0"/>
              </a:spcAft>
              <a:buClr>
                <a:schemeClr val="dk1"/>
              </a:buClr>
              <a:buSzPts val="1100"/>
              <a:buFont typeface="Arial"/>
              <a:buNone/>
            </a:pPr>
            <a:r>
              <a:rPr lang="en-GB" sz="2000"/>
              <a:t>In response to these findings, the school principal Mx. Green called an urgent meeting with representatives from all stakeholders, including students, the school management as well as the city council and board of education. </a:t>
            </a:r>
            <a:r>
              <a:rPr lang="en-GB" sz="2000" b="1"/>
              <a:t>The mission is clear: transform Evergreen School into a model of sustainability by addressing energy use, food quality &amp; waste, and biodiversity.</a:t>
            </a:r>
            <a:r>
              <a:rPr lang="en-GB" sz="2000"/>
              <a:t> However, according to the school motto “Learn, Lead, Sustain”, the approach should not only involve students but also empower them to take ownership and lead initiatives for a lasting impact.</a:t>
            </a:r>
            <a:endParaRPr sz="2000"/>
          </a:p>
          <a:p>
            <a:pPr marL="0" lvl="0" indent="0" algn="l" rtl="0">
              <a:spcBef>
                <a:spcPts val="440"/>
              </a:spcBef>
              <a:spcAft>
                <a:spcPts val="0"/>
              </a:spcAft>
              <a:buClr>
                <a:schemeClr val="dk1"/>
              </a:buClr>
              <a:buSzPts val="1100"/>
              <a:buFont typeface="Arial"/>
              <a:buNone/>
            </a:pPr>
            <a:endParaRPr sz="2000"/>
          </a:p>
          <a:p>
            <a:pPr marL="0" lvl="0" indent="0" algn="l" rtl="0">
              <a:spcBef>
                <a:spcPts val="440"/>
              </a:spcBef>
              <a:spcAft>
                <a:spcPts val="0"/>
              </a:spcAft>
              <a:buNone/>
            </a:pPr>
            <a:endParaRPr sz="2000"/>
          </a:p>
        </p:txBody>
      </p:sp>
      <p:sp>
        <p:nvSpPr>
          <p:cNvPr id="238" name="Google Shape;238;g31ddef97c9c_0_78"/>
          <p:cNvSpPr txBox="1">
            <a:spLocks noGrp="1"/>
          </p:cNvSpPr>
          <p:nvPr>
            <p:ph type="sldNum" idx="12"/>
          </p:nvPr>
        </p:nvSpPr>
        <p:spPr>
          <a:xfrm>
            <a:off x="10558299" y="6208410"/>
            <a:ext cx="1052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6"/>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19266"/>
              </a:buClr>
              <a:buSzPts val="2520"/>
              <a:buFont typeface="Arial"/>
              <a:buNone/>
            </a:pPr>
            <a:r>
              <a:rPr lang="en-GB" b="1"/>
              <a:t>Taking on Roles and Breaking into Groups</a:t>
            </a:r>
            <a:endParaRPr b="1"/>
          </a:p>
        </p:txBody>
      </p:sp>
      <p:sp>
        <p:nvSpPr>
          <p:cNvPr id="245" name="Google Shape;245;p6"/>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900"/>
              <a:buNone/>
            </a:pPr>
            <a:fld id="{00000000-1234-1234-1234-123412341234}" type="slidenum">
              <a:rPr lang="en-GB"/>
              <a:t>9</a:t>
            </a:fld>
            <a:endParaRPr/>
          </a:p>
        </p:txBody>
      </p:sp>
      <p:sp>
        <p:nvSpPr>
          <p:cNvPr id="246" name="Google Shape;246;p6"/>
          <p:cNvSpPr txBox="1"/>
          <p:nvPr/>
        </p:nvSpPr>
        <p:spPr>
          <a:xfrm>
            <a:off x="876300" y="1779200"/>
            <a:ext cx="98619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solidFill>
                <a:srgbClr val="019267"/>
              </a:solidFill>
            </a:endParaRPr>
          </a:p>
          <a:p>
            <a:pPr marL="0" lvl="0" indent="0" algn="l" rtl="0">
              <a:spcBef>
                <a:spcPts val="0"/>
              </a:spcBef>
              <a:spcAft>
                <a:spcPts val="0"/>
              </a:spcAft>
              <a:buNone/>
            </a:pPr>
            <a:r>
              <a:rPr lang="en-GB" sz="2000">
                <a:solidFill>
                  <a:srgbClr val="019267"/>
                </a:solidFill>
              </a:rPr>
              <a:t>The role-playing game simulates discussions and decision-making processes among various stakeholders involved in the school's transformation. </a:t>
            </a:r>
            <a:endParaRPr sz="2000">
              <a:solidFill>
                <a:srgbClr val="019267"/>
              </a:solidFill>
            </a:endParaRPr>
          </a:p>
          <a:p>
            <a:pPr marL="0" lvl="0" indent="0" algn="l" rtl="0">
              <a:spcBef>
                <a:spcPts val="0"/>
              </a:spcBef>
              <a:spcAft>
                <a:spcPts val="0"/>
              </a:spcAft>
              <a:buNone/>
            </a:pPr>
            <a:endParaRPr sz="2000">
              <a:solidFill>
                <a:srgbClr val="019267"/>
              </a:solidFill>
            </a:endParaRPr>
          </a:p>
          <a:p>
            <a:pPr marL="0" lvl="0" indent="0" algn="l" rtl="0">
              <a:spcBef>
                <a:spcPts val="0"/>
              </a:spcBef>
              <a:spcAft>
                <a:spcPts val="0"/>
              </a:spcAft>
              <a:buNone/>
            </a:pPr>
            <a:r>
              <a:rPr lang="en-GB" sz="2000">
                <a:solidFill>
                  <a:srgbClr val="019267"/>
                </a:solidFill>
              </a:rPr>
              <a:t>Participants are assigned roles representing:</a:t>
            </a:r>
            <a:endParaRPr sz="2000">
              <a:solidFill>
                <a:srgbClr val="019267"/>
              </a:solidFill>
            </a:endParaRPr>
          </a:p>
          <a:p>
            <a:pPr marL="0" lvl="0" indent="0" algn="l" rtl="0">
              <a:spcBef>
                <a:spcPts val="0"/>
              </a:spcBef>
              <a:spcAft>
                <a:spcPts val="0"/>
              </a:spcAft>
              <a:buNone/>
            </a:pPr>
            <a:endParaRPr sz="2000">
              <a:solidFill>
                <a:srgbClr val="019267"/>
              </a:solidFill>
            </a:endParaRPr>
          </a:p>
          <a:p>
            <a:pPr marL="0" lvl="0" indent="0" algn="l" rtl="0">
              <a:spcBef>
                <a:spcPts val="0"/>
              </a:spcBef>
              <a:spcAft>
                <a:spcPts val="0"/>
              </a:spcAft>
              <a:buNone/>
            </a:pPr>
            <a:r>
              <a:rPr lang="en-GB" sz="2000">
                <a:solidFill>
                  <a:srgbClr val="019267"/>
                </a:solidFill>
              </a:rPr>
              <a:t>●</a:t>
            </a:r>
            <a:r>
              <a:rPr lang="en-GB" sz="2000" b="1">
                <a:solidFill>
                  <a:srgbClr val="019267"/>
                </a:solidFill>
              </a:rPr>
              <a:t>Students</a:t>
            </a:r>
            <a:r>
              <a:rPr lang="en-GB" sz="2000">
                <a:solidFill>
                  <a:srgbClr val="019267"/>
                </a:solidFill>
              </a:rPr>
              <a:t> (aged 14-18) </a:t>
            </a:r>
            <a:r>
              <a:rPr lang="en-GB" sz="2000">
                <a:solidFill>
                  <a:schemeClr val="accent1"/>
                </a:solidFill>
              </a:rPr>
              <a:t>who live in the school´s neighbourhood.</a:t>
            </a:r>
            <a:endParaRPr sz="2600">
              <a:solidFill>
                <a:schemeClr val="accent1"/>
              </a:solidFill>
            </a:endParaRPr>
          </a:p>
          <a:p>
            <a:pPr marL="0" lvl="0" indent="0" algn="l" rtl="0">
              <a:spcBef>
                <a:spcPts val="0"/>
              </a:spcBef>
              <a:spcAft>
                <a:spcPts val="0"/>
              </a:spcAft>
              <a:buNone/>
            </a:pPr>
            <a:r>
              <a:rPr lang="en-GB" sz="2000">
                <a:solidFill>
                  <a:srgbClr val="019267"/>
                </a:solidFill>
              </a:rPr>
              <a:t>●</a:t>
            </a:r>
            <a:r>
              <a:rPr lang="en-GB" sz="2000" b="1">
                <a:solidFill>
                  <a:srgbClr val="019267"/>
                </a:solidFill>
              </a:rPr>
              <a:t>School management team</a:t>
            </a:r>
            <a:r>
              <a:rPr lang="en-GB" sz="2000">
                <a:solidFill>
                  <a:srgbClr val="019267"/>
                </a:solidFill>
              </a:rPr>
              <a:t> (administration, technical staff, teachers, and canteen staff) who takes care of the day-to-day operation of the school.</a:t>
            </a:r>
            <a:endParaRPr sz="2000">
              <a:solidFill>
                <a:srgbClr val="019267"/>
              </a:solidFill>
            </a:endParaRPr>
          </a:p>
          <a:p>
            <a:pPr marL="0" lvl="0" indent="0" algn="l" rtl="0">
              <a:spcBef>
                <a:spcPts val="0"/>
              </a:spcBef>
              <a:spcAft>
                <a:spcPts val="0"/>
              </a:spcAft>
              <a:buNone/>
            </a:pPr>
            <a:r>
              <a:rPr lang="en-GB" sz="2000">
                <a:solidFill>
                  <a:srgbClr val="019267"/>
                </a:solidFill>
              </a:rPr>
              <a:t>●</a:t>
            </a:r>
            <a:r>
              <a:rPr lang="en-GB" sz="2000" b="1">
                <a:solidFill>
                  <a:srgbClr val="019267"/>
                </a:solidFill>
              </a:rPr>
              <a:t>City council and board of education</a:t>
            </a:r>
            <a:r>
              <a:rPr lang="en-GB" sz="2000">
                <a:solidFill>
                  <a:srgbClr val="019267"/>
                </a:solidFill>
              </a:rPr>
              <a:t>: the city council is responsible for allocating resources and ensuring schools are well-funded; the board of education implements national and regional education policies. </a:t>
            </a:r>
            <a:endParaRPr sz="2000">
              <a:solidFill>
                <a:srgbClr val="019267"/>
              </a:solidFill>
            </a:endParaRPr>
          </a:p>
        </p:txBody>
      </p:sp>
    </p:spTree>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d2f345-8b19-4e58-9d0b-c5c4ffbdf5c8">
      <Terms xmlns="http://schemas.microsoft.com/office/infopath/2007/PartnerControls"/>
    </lcf76f155ced4ddcb4097134ff3c332f>
    <TaxCatchAll xmlns="05e234c5-d36f-418b-93c1-f000f7e26a11" xsi:nil="true"/>
  </documentManagement>
</p:properties>
</file>

<file path=customXml/itemProps1.xml><?xml version="1.0" encoding="utf-8"?>
<ds:datastoreItem xmlns:ds="http://schemas.openxmlformats.org/officeDocument/2006/customXml" ds:itemID="{8E3E3380-584F-491D-8EA1-163F85D3BE55}">
  <ds:schemaRefs>
    <ds:schemaRef ds:uri="http://schemas.microsoft.com/sharepoint/v3/contenttype/forms"/>
  </ds:schemaRefs>
</ds:datastoreItem>
</file>

<file path=customXml/itemProps2.xml><?xml version="1.0" encoding="utf-8"?>
<ds:datastoreItem xmlns:ds="http://schemas.openxmlformats.org/officeDocument/2006/customXml" ds:itemID="{FEE78BC8-815C-404D-B978-619B92CBF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d2f345-8b19-4e58-9d0b-c5c4ffbdf5c8"/>
    <ds:schemaRef ds:uri="05e234c5-d36f-418b-93c1-f000f7e26a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C019D1-D0C1-45A9-ACBB-F6A1FC7E7015}">
  <ds:schemaRefs>
    <ds:schemaRef ds:uri="http://schemas.microsoft.com/office/2006/metadata/properties"/>
    <ds:schemaRef ds:uri="http://schemas.microsoft.com/office/infopath/2007/PartnerControls"/>
    <ds:schemaRef ds:uri="0ed2f345-8b19-4e58-9d0b-c5c4ffbdf5c8"/>
    <ds:schemaRef ds:uri="05e234c5-d36f-418b-93c1-f000f7e26a11"/>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20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Dividend</vt:lpstr>
      <vt:lpstr>UrbanByNature:  Going through Step 5 IMPLEMENT  In-person Interactive Lecture</vt:lpstr>
      <vt:lpstr>Diverse Voices, Shared Vision:  Understanding Stakeholder Perspectives for NbS Implementation</vt:lpstr>
      <vt:lpstr>Learning Outcomes for this Learning Unit</vt:lpstr>
      <vt:lpstr>Understanding Stakeholder Perspectives for  Nature-based Solutions Implementation</vt:lpstr>
      <vt:lpstr>PowerPoint Presentation</vt:lpstr>
      <vt:lpstr>Discussion Prompts:  </vt:lpstr>
      <vt:lpstr>Introduction to the Role-Playing Game   The role-playing game centers around a fictional school called Evergreen School in a city with 200,000 residents. This school is facing sustainability challenges after a city council report reveals its poor sustainability performance in areas such as emissions, energy inefficiency, and biodiversity decline. A student-led survey further highlights issues of food waste and a lack of green spaces to address these challenges. The school principal, Mx. Green, initiates a mission to transform Evergreen School into a model of sustainability.   </vt:lpstr>
      <vt:lpstr>The Mission</vt:lpstr>
      <vt:lpstr>Taking on Roles and Breaking into Groups</vt:lpstr>
      <vt:lpstr>Break into three groups! </vt:lpstr>
      <vt:lpstr>PowerPoint Presentation</vt:lpstr>
      <vt:lpstr>Character 1: Student  </vt:lpstr>
      <vt:lpstr>Character 2:  School Management Team</vt:lpstr>
      <vt:lpstr>Character 3:  City Council or Board of Education Member</vt:lpstr>
      <vt:lpstr>Character 4:  Mediator</vt:lpstr>
      <vt:lpstr>Consider the needs and viewpoints of each group:</vt:lpstr>
      <vt:lpstr>PowerPoint Presentation</vt:lpstr>
      <vt:lpstr>PowerPoint Presentation</vt:lpstr>
      <vt:lpstr>Group Discussion and 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Maria Gallo</dc:creator>
  <cp:revision>5</cp:revision>
  <dcterms:modified xsi:type="dcterms:W3CDTF">2024-12-19T10:59:17Z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