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13"/>
  </p:notesMasterIdLst>
  <p:sldIdLst>
    <p:sldId id="256" r:id="rId5"/>
    <p:sldId id="271" r:id="rId6"/>
    <p:sldId id="279" r:id="rId7"/>
    <p:sldId id="278" r:id="rId8"/>
    <p:sldId id="275" r:id="rId9"/>
    <p:sldId id="276" r:id="rId10"/>
    <p:sldId id="277" r:id="rId11"/>
    <p:sldId id="257" r:id="rId12"/>
  </p:sldIdLst>
  <p:sldSz cx="12192000" cy="6858000"/>
  <p:notesSz cx="6858000" cy="9144000"/>
  <p:embeddedFontLst>
    <p:embeddedFont>
      <p:font typeface="Gill Sans" panose="020B060402020202020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32840-5F19-4AEA-4A95-CA4003869CBF}" v="12" dt="2024-12-19T10:57:01.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 Machí Castaner" userId="S::carme.machi-castaner_iclei-europe.org#ext#@eunorg.onmicrosoft.com::6d1ae118-2803-4ce6-9529-0bc3a48d20c2" providerId="AD" clId="Web-{5C2EAD0C-C401-8035-DC94-5D22C588B628}"/>
    <pc:docChg chg="modSld">
      <pc:chgData name="Carme Machí Castaner" userId="S::carme.machi-castaner_iclei-europe.org#ext#@eunorg.onmicrosoft.com::6d1ae118-2803-4ce6-9529-0bc3a48d20c2" providerId="AD" clId="Web-{5C2EAD0C-C401-8035-DC94-5D22C588B628}" dt="2024-10-23T08:30:47.335" v="609"/>
      <pc:docMkLst>
        <pc:docMk/>
      </pc:docMkLst>
      <pc:sldChg chg="modSp">
        <pc:chgData name="Carme Machí Castaner" userId="S::carme.machi-castaner_iclei-europe.org#ext#@eunorg.onmicrosoft.com::6d1ae118-2803-4ce6-9529-0bc3a48d20c2" providerId="AD" clId="Web-{5C2EAD0C-C401-8035-DC94-5D22C588B628}" dt="2024-10-23T07:39:51.714" v="16" actId="20577"/>
        <pc:sldMkLst>
          <pc:docMk/>
          <pc:sldMk cId="0" sldId="256"/>
        </pc:sldMkLst>
        <pc:spChg chg="mod">
          <ac:chgData name="Carme Machí Castaner" userId="S::carme.machi-castaner_iclei-europe.org#ext#@eunorg.onmicrosoft.com::6d1ae118-2803-4ce6-9529-0bc3a48d20c2" providerId="AD" clId="Web-{5C2EAD0C-C401-8035-DC94-5D22C588B628}" dt="2024-10-23T07:39:51.714" v="16" actId="20577"/>
          <ac:spMkLst>
            <pc:docMk/>
            <pc:sldMk cId="0" sldId="256"/>
            <ac:spMk id="214" creationId="{00000000-0000-0000-0000-000000000000}"/>
          </ac:spMkLst>
        </pc:spChg>
      </pc:sldChg>
      <pc:sldChg chg="addSp delSp modSp">
        <pc:chgData name="Carme Machí Castaner" userId="S::carme.machi-castaner_iclei-europe.org#ext#@eunorg.onmicrosoft.com::6d1ae118-2803-4ce6-9529-0bc3a48d20c2" providerId="AD" clId="Web-{5C2EAD0C-C401-8035-DC94-5D22C588B628}" dt="2024-10-23T08:30:47.335" v="609"/>
        <pc:sldMkLst>
          <pc:docMk/>
          <pc:sldMk cId="104575991" sldId="271"/>
        </pc:sldMkLst>
        <pc:spChg chg="del mod">
          <ac:chgData name="Carme Machí Castaner" userId="S::carme.machi-castaner_iclei-europe.org#ext#@eunorg.onmicrosoft.com::6d1ae118-2803-4ce6-9529-0bc3a48d20c2" providerId="AD" clId="Web-{5C2EAD0C-C401-8035-DC94-5D22C588B628}" dt="2024-10-23T08:27:59.782" v="508"/>
          <ac:spMkLst>
            <pc:docMk/>
            <pc:sldMk cId="104575991" sldId="271"/>
            <ac:spMk id="2" creationId="{6DF8B677-DBC2-0596-0204-C5107800850F}"/>
          </ac:spMkLst>
        </pc:spChg>
        <pc:spChg chg="del mod">
          <ac:chgData name="Carme Machí Castaner" userId="S::carme.machi-castaner_iclei-europe.org#ext#@eunorg.onmicrosoft.com::6d1ae118-2803-4ce6-9529-0bc3a48d20c2" providerId="AD" clId="Web-{5C2EAD0C-C401-8035-DC94-5D22C588B628}" dt="2024-10-23T08:27:37.063" v="504"/>
          <ac:spMkLst>
            <pc:docMk/>
            <pc:sldMk cId="104575991" sldId="271"/>
            <ac:spMk id="3" creationId="{B7C54888-D351-1175-1BED-83A94035BBF7}"/>
          </ac:spMkLst>
        </pc:spChg>
        <pc:spChg chg="mod">
          <ac:chgData name="Carme Machí Castaner" userId="S::carme.machi-castaner_iclei-europe.org#ext#@eunorg.onmicrosoft.com::6d1ae118-2803-4ce6-9529-0bc3a48d20c2" providerId="AD" clId="Web-{5C2EAD0C-C401-8035-DC94-5D22C588B628}" dt="2024-10-23T08:27:28.640" v="503" actId="20577"/>
          <ac:spMkLst>
            <pc:docMk/>
            <pc:sldMk cId="104575991" sldId="271"/>
            <ac:spMk id="227" creationId="{00000000-0000-0000-0000-000000000000}"/>
          </ac:spMkLst>
        </pc:spChg>
        <pc:graphicFrameChg chg="add mod modGraphic">
          <ac:chgData name="Carme Machí Castaner" userId="S::carme.machi-castaner_iclei-europe.org#ext#@eunorg.onmicrosoft.com::6d1ae118-2803-4ce6-9529-0bc3a48d20c2" providerId="AD" clId="Web-{5C2EAD0C-C401-8035-DC94-5D22C588B628}" dt="2024-10-23T08:30:47.335" v="609"/>
          <ac:graphicFrameMkLst>
            <pc:docMk/>
            <pc:sldMk cId="104575991" sldId="271"/>
            <ac:graphicFrameMk id="5" creationId="{02DF8D62-BE56-093E-B477-95C2C2ED84C4}"/>
          </ac:graphicFrameMkLst>
        </pc:graphicFrameChg>
      </pc:sldChg>
      <pc:sldChg chg="modSp">
        <pc:chgData name="Carme Machí Castaner" userId="S::carme.machi-castaner_iclei-europe.org#ext#@eunorg.onmicrosoft.com::6d1ae118-2803-4ce6-9529-0bc3a48d20c2" providerId="AD" clId="Web-{5C2EAD0C-C401-8035-DC94-5D22C588B628}" dt="2024-10-23T07:57:25.346" v="470" actId="20577"/>
        <pc:sldMkLst>
          <pc:docMk/>
          <pc:sldMk cId="1867574077" sldId="279"/>
        </pc:sldMkLst>
        <pc:spChg chg="mod">
          <ac:chgData name="Carme Machí Castaner" userId="S::carme.machi-castaner_iclei-europe.org#ext#@eunorg.onmicrosoft.com::6d1ae118-2803-4ce6-9529-0bc3a48d20c2" providerId="AD" clId="Web-{5C2EAD0C-C401-8035-DC94-5D22C588B628}" dt="2024-10-23T07:49:55.001" v="378" actId="20577"/>
          <ac:spMkLst>
            <pc:docMk/>
            <pc:sldMk cId="1867574077" sldId="279"/>
            <ac:spMk id="3" creationId="{B7C54888-D351-1175-1BED-83A94035BBF7}"/>
          </ac:spMkLst>
        </pc:spChg>
        <pc:spChg chg="mod">
          <ac:chgData name="Carme Machí Castaner" userId="S::carme.machi-castaner_iclei-europe.org#ext#@eunorg.onmicrosoft.com::6d1ae118-2803-4ce6-9529-0bc3a48d20c2" providerId="AD" clId="Web-{5C2EAD0C-C401-8035-DC94-5D22C588B628}" dt="2024-10-23T07:57:25.346" v="470" actId="20577"/>
          <ac:spMkLst>
            <pc:docMk/>
            <pc:sldMk cId="1867574077" sldId="279"/>
            <ac:spMk id="4" creationId="{960B1CCE-C1FB-0B76-79EE-C2E9AD146868}"/>
          </ac:spMkLst>
        </pc:spChg>
      </pc:sldChg>
    </pc:docChg>
  </pc:docChgLst>
  <pc:docChgLst>
    <pc:chgData name="shreya.utkarsh@iclei.org" userId="S::shreya.utkarsh_iclei.org#ext#@eunorg.onmicrosoft.com::8767eabb-d957-41f5-821b-72122f00c558" providerId="AD" clId="Web-{08332840-5F19-4AEA-4A95-CA4003869CBF}"/>
    <pc:docChg chg="modSld">
      <pc:chgData name="shreya.utkarsh@iclei.org" userId="S::shreya.utkarsh_iclei.org#ext#@eunorg.onmicrosoft.com::8767eabb-d957-41f5-821b-72122f00c558" providerId="AD" clId="Web-{08332840-5F19-4AEA-4A95-CA4003869CBF}" dt="2024-12-19T10:57:01.202" v="10" actId="1076"/>
      <pc:docMkLst>
        <pc:docMk/>
      </pc:docMkLst>
      <pc:sldChg chg="addSp delSp modSp">
        <pc:chgData name="shreya.utkarsh@iclei.org" userId="S::shreya.utkarsh_iclei.org#ext#@eunorg.onmicrosoft.com::8767eabb-d957-41f5-821b-72122f00c558" providerId="AD" clId="Web-{08332840-5F19-4AEA-4A95-CA4003869CBF}" dt="2024-12-19T10:57:01.202" v="10" actId="1076"/>
        <pc:sldMkLst>
          <pc:docMk/>
          <pc:sldMk cId="0" sldId="256"/>
        </pc:sldMkLst>
        <pc:spChg chg="add del">
          <ac:chgData name="shreya.utkarsh@iclei.org" userId="S::shreya.utkarsh_iclei.org#ext#@eunorg.onmicrosoft.com::8767eabb-d957-41f5-821b-72122f00c558" providerId="AD" clId="Web-{08332840-5F19-4AEA-4A95-CA4003869CBF}" dt="2024-12-19T10:56:30.357" v="6"/>
          <ac:spMkLst>
            <pc:docMk/>
            <pc:sldMk cId="0" sldId="256"/>
            <ac:spMk id="2" creationId="{A75525B9-DD16-DEBF-3290-2DE971EFB7C9}"/>
          </ac:spMkLst>
        </pc:spChg>
        <pc:spChg chg="add">
          <ac:chgData name="shreya.utkarsh@iclei.org" userId="S::shreya.utkarsh_iclei.org#ext#@eunorg.onmicrosoft.com::8767eabb-d957-41f5-821b-72122f00c558" providerId="AD" clId="Web-{08332840-5F19-4AEA-4A95-CA4003869CBF}" dt="2024-12-19T10:56:16.341" v="3"/>
          <ac:spMkLst>
            <pc:docMk/>
            <pc:sldMk cId="0" sldId="256"/>
            <ac:spMk id="5" creationId="{582682A4-704F-7AC1-A1AE-79E360019B48}"/>
          </ac:spMkLst>
        </pc:spChg>
        <pc:spChg chg="add">
          <ac:chgData name="shreya.utkarsh@iclei.org" userId="S::shreya.utkarsh_iclei.org#ext#@eunorg.onmicrosoft.com::8767eabb-d957-41f5-821b-72122f00c558" providerId="AD" clId="Web-{08332840-5F19-4AEA-4A95-CA4003869CBF}" dt="2024-12-19T10:56:16.341" v="3"/>
          <ac:spMkLst>
            <pc:docMk/>
            <pc:sldMk cId="0" sldId="256"/>
            <ac:spMk id="6" creationId="{44583148-017F-B088-E431-2C12BCF8423F}"/>
          </ac:spMkLst>
        </pc:spChg>
        <pc:spChg chg="del">
          <ac:chgData name="shreya.utkarsh@iclei.org" userId="S::shreya.utkarsh_iclei.org#ext#@eunorg.onmicrosoft.com::8767eabb-d957-41f5-821b-72122f00c558" providerId="AD" clId="Web-{08332840-5F19-4AEA-4A95-CA4003869CBF}" dt="2024-12-19T10:56:07.153" v="0"/>
          <ac:spMkLst>
            <pc:docMk/>
            <pc:sldMk cId="0" sldId="256"/>
            <ac:spMk id="216" creationId="{00000000-0000-0000-0000-000000000000}"/>
          </ac:spMkLst>
        </pc:spChg>
        <pc:spChg chg="del">
          <ac:chgData name="shreya.utkarsh@iclei.org" userId="S::shreya.utkarsh_iclei.org#ext#@eunorg.onmicrosoft.com::8767eabb-d957-41f5-821b-72122f00c558" providerId="AD" clId="Web-{08332840-5F19-4AEA-4A95-CA4003869CBF}" dt="2024-12-19T10:56:12.653" v="1"/>
          <ac:spMkLst>
            <pc:docMk/>
            <pc:sldMk cId="0" sldId="256"/>
            <ac:spMk id="220" creationId="{00000000-0000-0000-0000-000000000000}"/>
          </ac:spMkLst>
        </pc:spChg>
        <pc:spChg chg="add del">
          <ac:chgData name="shreya.utkarsh@iclei.org" userId="S::shreya.utkarsh_iclei.org#ext#@eunorg.onmicrosoft.com::8767eabb-d957-41f5-821b-72122f00c558" providerId="AD" clId="Web-{08332840-5F19-4AEA-4A95-CA4003869CBF}" dt="2024-12-19T10:56:32.654" v="7"/>
          <ac:spMkLst>
            <pc:docMk/>
            <pc:sldMk cId="0" sldId="256"/>
            <ac:spMk id="221" creationId="{00000000-0000-0000-0000-000000000000}"/>
          </ac:spMkLst>
        </pc:spChg>
        <pc:grpChg chg="add del">
          <ac:chgData name="shreya.utkarsh@iclei.org" userId="S::shreya.utkarsh_iclei.org#ext#@eunorg.onmicrosoft.com::8767eabb-d957-41f5-821b-72122f00c558" providerId="AD" clId="Web-{08332840-5F19-4AEA-4A95-CA4003869CBF}" dt="2024-12-19T10:56:28.591" v="5"/>
          <ac:grpSpMkLst>
            <pc:docMk/>
            <pc:sldMk cId="0" sldId="256"/>
            <ac:grpSpMk id="4" creationId="{6F05D6A1-A735-424B-BDB6-61464BA76B8E}"/>
          </ac:grpSpMkLst>
        </pc:grpChg>
        <pc:picChg chg="add mod">
          <ac:chgData name="shreya.utkarsh@iclei.org" userId="S::shreya.utkarsh_iclei.org#ext#@eunorg.onmicrosoft.com::8767eabb-d957-41f5-821b-72122f00c558" providerId="AD" clId="Web-{08332840-5F19-4AEA-4A95-CA4003869CBF}" dt="2024-12-19T10:57:01.202" v="10" actId="1076"/>
          <ac:picMkLst>
            <pc:docMk/>
            <pc:sldMk cId="0" sldId="256"/>
            <ac:picMk id="7" creationId="{52DA19C2-027A-57A3-AB1C-978A1FA6B5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57474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296205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73707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8233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6155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0051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4.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mt="50000"/>
          </a:blip>
          <a:stretch>
            <a:fillRect/>
          </a:stretch>
        </a:blipFill>
        <a:effectLst/>
      </p:bgPr>
    </p:bg>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5"/>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5" name="Google Shape;135;p15"/>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6" name="Google Shape;136;p15"/>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7" name="Google Shape;137;p15"/>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8" name="Google Shape;138;p1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39" name="Google Shape;139;p15"/>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40" name="Google Shape;140;p1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41" name="Google Shape;141;p1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16"/>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6"/>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46" name="Google Shape;146;p16"/>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47" name="Google Shape;147;p16"/>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48" name="Google Shape;148;p16"/>
          <p:cNvPicPr preferRelativeResize="0"/>
          <p:nvPr/>
        </p:nvPicPr>
        <p:blipFill rotWithShape="1">
          <a:blip r:embed="rId2">
            <a:alphaModFix/>
          </a:blip>
          <a:srcRect/>
          <a:stretch/>
        </p:blipFill>
        <p:spPr>
          <a:xfrm>
            <a:off x="11364000" y="0"/>
            <a:ext cx="828000" cy="828000"/>
          </a:xfrm>
          <a:prstGeom prst="rect">
            <a:avLst/>
          </a:prstGeom>
          <a:noFill/>
          <a:ln>
            <a:noFill/>
          </a:ln>
        </p:spPr>
      </p:pic>
      <p:pic>
        <p:nvPicPr>
          <p:cNvPr id="149" name="Google Shape;149;p16"/>
          <p:cNvPicPr preferRelativeResize="0"/>
          <p:nvPr/>
        </p:nvPicPr>
        <p:blipFill rotWithShape="1">
          <a:blip r:embed="rId3">
            <a:alphaModFix/>
          </a:blip>
          <a:srcRect/>
          <a:stretch/>
        </p:blipFill>
        <p:spPr>
          <a:xfrm>
            <a:off x="446534" y="138953"/>
            <a:ext cx="1945497" cy="720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mt="50000"/>
          </a:blip>
          <a:stretch>
            <a:fillRect/>
          </a:stretch>
        </a:blip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5" name="Google Shape;35;p4"/>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4"/>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7" name="Google Shape;37;p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8" name="Google Shape;38;p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mt="50000"/>
          </a:blip>
          <a:stretch>
            <a:fillRect/>
          </a:stretch>
        </a:blip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3" name="Google Shape;53;p6"/>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6"/>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55" name="Google Shape;55;p6"/>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56" name="Google Shape;56;p6"/>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57" name="Google Shape;57;p6"/>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60" name="Google Shape;60;p7"/>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ECA4"/>
                </a:solidFill>
                <a:latin typeface="Gill Sans"/>
                <a:ea typeface="Gill Sans"/>
                <a:cs typeface="Gill Sans"/>
                <a:sym typeface="Gill Sans"/>
              </a:defRPr>
            </a:lvl1pPr>
            <a:lvl2pPr marL="0" lvl="1" indent="0" algn="r">
              <a:spcBef>
                <a:spcPts val="0"/>
              </a:spcBef>
              <a:buNone/>
              <a:defRPr sz="900">
                <a:solidFill>
                  <a:srgbClr val="00ECA4"/>
                </a:solidFill>
                <a:latin typeface="Gill Sans"/>
                <a:ea typeface="Gill Sans"/>
                <a:cs typeface="Gill Sans"/>
                <a:sym typeface="Gill Sans"/>
              </a:defRPr>
            </a:lvl2pPr>
            <a:lvl3pPr marL="0" lvl="2" indent="0" algn="r">
              <a:spcBef>
                <a:spcPts val="0"/>
              </a:spcBef>
              <a:buNone/>
              <a:defRPr sz="900">
                <a:solidFill>
                  <a:srgbClr val="00ECA4"/>
                </a:solidFill>
                <a:latin typeface="Gill Sans"/>
                <a:ea typeface="Gill Sans"/>
                <a:cs typeface="Gill Sans"/>
                <a:sym typeface="Gill Sans"/>
              </a:defRPr>
            </a:lvl3pPr>
            <a:lvl4pPr marL="0" lvl="3" indent="0" algn="r">
              <a:spcBef>
                <a:spcPts val="0"/>
              </a:spcBef>
              <a:buNone/>
              <a:defRPr sz="900">
                <a:solidFill>
                  <a:srgbClr val="00ECA4"/>
                </a:solidFill>
                <a:latin typeface="Gill Sans"/>
                <a:ea typeface="Gill Sans"/>
                <a:cs typeface="Gill Sans"/>
                <a:sym typeface="Gill Sans"/>
              </a:defRPr>
            </a:lvl4pPr>
            <a:lvl5pPr marL="0" lvl="4" indent="0" algn="r">
              <a:spcBef>
                <a:spcPts val="0"/>
              </a:spcBef>
              <a:buNone/>
              <a:defRPr sz="900">
                <a:solidFill>
                  <a:srgbClr val="00ECA4"/>
                </a:solidFill>
                <a:latin typeface="Gill Sans"/>
                <a:ea typeface="Gill Sans"/>
                <a:cs typeface="Gill Sans"/>
                <a:sym typeface="Gill Sans"/>
              </a:defRPr>
            </a:lvl5pPr>
            <a:lvl6pPr marL="0" lvl="5" indent="0" algn="r">
              <a:spcBef>
                <a:spcPts val="0"/>
              </a:spcBef>
              <a:buNone/>
              <a:defRPr sz="900">
                <a:solidFill>
                  <a:srgbClr val="00ECA4"/>
                </a:solidFill>
                <a:latin typeface="Gill Sans"/>
                <a:ea typeface="Gill Sans"/>
                <a:cs typeface="Gill Sans"/>
                <a:sym typeface="Gill Sans"/>
              </a:defRPr>
            </a:lvl6pPr>
            <a:lvl7pPr marL="0" lvl="6" indent="0" algn="r">
              <a:spcBef>
                <a:spcPts val="0"/>
              </a:spcBef>
              <a:buNone/>
              <a:defRPr sz="900">
                <a:solidFill>
                  <a:srgbClr val="00ECA4"/>
                </a:solidFill>
                <a:latin typeface="Gill Sans"/>
                <a:ea typeface="Gill Sans"/>
                <a:cs typeface="Gill Sans"/>
                <a:sym typeface="Gill Sans"/>
              </a:defRPr>
            </a:lvl7pPr>
            <a:lvl8pPr marL="0" lvl="7" indent="0" algn="r">
              <a:spcBef>
                <a:spcPts val="0"/>
              </a:spcBef>
              <a:buNone/>
              <a:defRPr sz="900">
                <a:solidFill>
                  <a:srgbClr val="00ECA4"/>
                </a:solidFill>
                <a:latin typeface="Gill Sans"/>
                <a:ea typeface="Gill Sans"/>
                <a:cs typeface="Gill Sans"/>
                <a:sym typeface="Gill Sans"/>
              </a:defRPr>
            </a:lvl8pPr>
            <a:lvl9pPr marL="0" lvl="8" indent="0" algn="r">
              <a:spcBef>
                <a:spcPts val="0"/>
              </a:spcBef>
              <a:buNone/>
              <a:defRPr sz="900">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7"/>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a:solidFill>
                <a:schemeClr val="dk1"/>
              </a:solidFill>
              <a:latin typeface="Arial"/>
              <a:ea typeface="Arial"/>
              <a:cs typeface="Arial"/>
              <a:sym typeface="Arial"/>
            </a:endParaRPr>
          </a:p>
        </p:txBody>
      </p:sp>
      <p:sp>
        <p:nvSpPr>
          <p:cNvPr id="63" name="Google Shape;63;p7"/>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4" name="Google Shape;64;p7"/>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5" name="Google Shape;65;p7"/>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66" name="Google Shape;66;p7"/>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67" name="Google Shape;67;p7"/>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mt="50000"/>
          </a:blip>
          <a:stretch>
            <a:fillRect/>
          </a:stretch>
        </a:blipFill>
        <a:effectLst/>
      </p:bgPr>
    </p:bg>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9" name="Google Shape;79;p9"/>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0" name="Google Shape;80;p9"/>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81" name="Google Shape;81;p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82" name="Google Shape;82;p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81193" y="2539571"/>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body" idx="1"/>
          </p:nvPr>
        </p:nvSpPr>
        <p:spPr>
          <a:xfrm>
            <a:off x="581192" y="4037078"/>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86" name="Google Shape;86;p10"/>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p10"/>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88" name="Google Shape;88;p10"/>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89" name="Google Shape;89;p1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90" name="Google Shape;90;p10"/>
          <p:cNvPicPr preferRelativeResize="0"/>
          <p:nvPr/>
        </p:nvPicPr>
        <p:blipFill rotWithShape="1">
          <a:blip r:embed="rId5">
            <a:alphaModFix/>
          </a:blip>
          <a:srcRect/>
          <a:stretch/>
        </p:blipFill>
        <p:spPr>
          <a:xfrm>
            <a:off x="446534" y="6208411"/>
            <a:ext cx="2230747" cy="468000"/>
          </a:xfrm>
          <a:prstGeom prst="rect">
            <a:avLst/>
          </a:prstGeom>
          <a:noFill/>
          <a:ln>
            <a:noFill/>
          </a:ln>
        </p:spPr>
      </p:pic>
      <p:grpSp>
        <p:nvGrpSpPr>
          <p:cNvPr id="91" name="Google Shape;91;p10"/>
          <p:cNvGrpSpPr/>
          <p:nvPr/>
        </p:nvGrpSpPr>
        <p:grpSpPr>
          <a:xfrm>
            <a:off x="446534" y="4655340"/>
            <a:ext cx="11335246" cy="1260000"/>
            <a:chOff x="637062" y="2044024"/>
            <a:chExt cx="11335246" cy="1260000"/>
          </a:xfrm>
        </p:grpSpPr>
        <p:pic>
          <p:nvPicPr>
            <p:cNvPr id="92" name="Google Shape;92;p10"/>
            <p:cNvPicPr preferRelativeResize="0"/>
            <p:nvPr/>
          </p:nvPicPr>
          <p:blipFill rotWithShape="1">
            <a:blip r:embed="rId6">
              <a:alphaModFix/>
            </a:blip>
            <a:srcRect/>
            <a:stretch/>
          </p:blipFill>
          <p:spPr>
            <a:xfrm>
              <a:off x="3157061" y="2044024"/>
              <a:ext cx="2519999" cy="1260000"/>
            </a:xfrm>
            <a:prstGeom prst="rect">
              <a:avLst/>
            </a:prstGeom>
            <a:noFill/>
            <a:ln>
              <a:noFill/>
            </a:ln>
          </p:spPr>
        </p:pic>
        <p:pic>
          <p:nvPicPr>
            <p:cNvPr id="93" name="Google Shape;93;p10"/>
            <p:cNvPicPr preferRelativeResize="0"/>
            <p:nvPr/>
          </p:nvPicPr>
          <p:blipFill rotWithShape="1">
            <a:blip r:embed="rId7">
              <a:alphaModFix/>
            </a:blip>
            <a:srcRect/>
            <a:stretch/>
          </p:blipFill>
          <p:spPr>
            <a:xfrm>
              <a:off x="637062" y="2044024"/>
              <a:ext cx="2519999" cy="1260000"/>
            </a:xfrm>
            <a:prstGeom prst="rect">
              <a:avLst/>
            </a:prstGeom>
            <a:noFill/>
            <a:ln>
              <a:noFill/>
            </a:ln>
          </p:spPr>
        </p:pic>
        <p:pic>
          <p:nvPicPr>
            <p:cNvPr id="94" name="Google Shape;94;p10"/>
            <p:cNvPicPr preferRelativeResize="0"/>
            <p:nvPr/>
          </p:nvPicPr>
          <p:blipFill rotWithShape="1">
            <a:blip r:embed="rId6">
              <a:alphaModFix/>
            </a:blip>
            <a:srcRect/>
            <a:stretch/>
          </p:blipFill>
          <p:spPr>
            <a:xfrm>
              <a:off x="8197059" y="2044024"/>
              <a:ext cx="2519999" cy="1260000"/>
            </a:xfrm>
            <a:prstGeom prst="rect">
              <a:avLst/>
            </a:prstGeom>
            <a:noFill/>
            <a:ln>
              <a:noFill/>
            </a:ln>
          </p:spPr>
        </p:pic>
        <p:pic>
          <p:nvPicPr>
            <p:cNvPr id="95" name="Google Shape;95;p10"/>
            <p:cNvPicPr preferRelativeResize="0"/>
            <p:nvPr/>
          </p:nvPicPr>
          <p:blipFill rotWithShape="1">
            <a:blip r:embed="rId7">
              <a:alphaModFix/>
            </a:blip>
            <a:srcRect/>
            <a:stretch/>
          </p:blipFill>
          <p:spPr>
            <a:xfrm>
              <a:off x="5677060" y="2044024"/>
              <a:ext cx="2519999" cy="1260000"/>
            </a:xfrm>
            <a:prstGeom prst="rect">
              <a:avLst/>
            </a:prstGeom>
            <a:noFill/>
            <a:ln>
              <a:noFill/>
            </a:ln>
          </p:spPr>
        </p:pic>
        <p:pic>
          <p:nvPicPr>
            <p:cNvPr id="96" name="Google Shape;96;p10"/>
            <p:cNvPicPr preferRelativeResize="0"/>
            <p:nvPr/>
          </p:nvPicPr>
          <p:blipFill rotWithShape="1">
            <a:blip r:embed="rId7">
              <a:alphaModFix/>
            </a:blip>
            <a:srcRect l="1" r="50186"/>
            <a:stretch/>
          </p:blipFill>
          <p:spPr>
            <a:xfrm>
              <a:off x="10717058" y="2044024"/>
              <a:ext cx="1255250" cy="12600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mt="50000"/>
          </a:blip>
          <a:stretch>
            <a:fillRect/>
          </a:stretch>
        </a:blipFill>
        <a:effectLst/>
      </p:bgPr>
    </p:bg>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581193" y="2539571"/>
            <a:ext cx="11029614"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body" idx="1"/>
          </p:nvPr>
        </p:nvSpPr>
        <p:spPr>
          <a:xfrm>
            <a:off x="581193" y="4037078"/>
            <a:ext cx="11029614"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7" name="Google Shape;107;p12"/>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8" name="Google Shape;108;p12"/>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9" name="Google Shape;109;p12"/>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10" name="Google Shape;110;p12"/>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5" r:id="rId14"/>
    <p:sldLayoutId id="2147483666" r:id="rId15"/>
    <p:sldLayoutId id="2147483667" r:id="rId16"/>
    <p:sldLayoutId id="214748366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69196" y="2271400"/>
            <a:ext cx="11149192" cy="1771800"/>
          </a:xfrm>
          <a:prstGeom prst="rect">
            <a:avLst/>
          </a:prstGeom>
          <a:noFill/>
          <a:ln>
            <a:noFill/>
          </a:ln>
        </p:spPr>
        <p:txBody>
          <a:bodyPr spcFirstLastPara="1" wrap="square" lIns="91425" tIns="45700" rIns="91425" bIns="45700" anchor="b" anchorCtr="0">
            <a:normAutofit fontScale="90000"/>
          </a:bodyPr>
          <a:lstStyle/>
          <a:p>
            <a:pPr>
              <a:buSzPct val="86630"/>
            </a:pPr>
            <a:r>
              <a:rPr lang="en-GB" sz="4150" b="1" dirty="0" err="1"/>
              <a:t>UbN</a:t>
            </a:r>
            <a:r>
              <a:rPr lang="en-GB" sz="4150" b="1" dirty="0"/>
              <a:t> Steps 1,2 join and explore</a:t>
            </a:r>
            <a:br>
              <a:rPr lang="en-GB" sz="4150" b="1" dirty="0"/>
            </a:br>
            <a:r>
              <a:rPr lang="en-GB" sz="4150" b="1" dirty="0"/>
              <a:t>waste-water treatment NBS</a:t>
            </a:r>
            <a:endParaRPr lang="en-IE" b="1" dirty="0"/>
          </a:p>
          <a:p>
            <a:pPr>
              <a:buSzPct val="100000"/>
            </a:pPr>
            <a:r>
              <a:rPr lang="en-GB" b="1" dirty="0"/>
              <a:t>Workshop </a:t>
            </a:r>
            <a:endParaRPr b="1" dirty="0"/>
          </a:p>
        </p:txBody>
      </p:sp>
      <p:sp>
        <p:nvSpPr>
          <p:cNvPr id="217" name="Google Shape;217;p23"/>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Credit: ICLEI Europe </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7" name="Picture 6" descr="A logo with text and colorful circles&#10;&#10;Description automatically generated">
            <a:extLst>
              <a:ext uri="{FF2B5EF4-FFF2-40B4-BE49-F238E27FC236}">
                <a16:creationId xmlns:a16="http://schemas.microsoft.com/office/drawing/2014/main" id="{52DA19C2-027A-57A3-AB1C-978A1FA6B589}"/>
              </a:ext>
            </a:extLst>
          </p:cNvPr>
          <p:cNvPicPr>
            <a:picLocks noChangeAspect="1"/>
          </p:cNvPicPr>
          <p:nvPr/>
        </p:nvPicPr>
        <p:blipFill>
          <a:blip r:embed="rId4"/>
          <a:stretch>
            <a:fillRect/>
          </a:stretch>
        </p:blipFill>
        <p:spPr>
          <a:xfrm>
            <a:off x="4140106" y="398579"/>
            <a:ext cx="967542" cy="8875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buSzPts val="2520"/>
            </a:pPr>
            <a:r>
              <a:rPr lang="en-GB" sz="3200" b="1" dirty="0"/>
              <a:t>After this LU learners will be able to</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graphicFrame>
        <p:nvGraphicFramePr>
          <p:cNvPr id="5" name="Table 4">
            <a:extLst>
              <a:ext uri="{FF2B5EF4-FFF2-40B4-BE49-F238E27FC236}">
                <a16:creationId xmlns:a16="http://schemas.microsoft.com/office/drawing/2014/main" id="{02DF8D62-BE56-093E-B477-95C2C2ED84C4}"/>
              </a:ext>
            </a:extLst>
          </p:cNvPr>
          <p:cNvGraphicFramePr>
            <a:graphicFrameLocks noGrp="1"/>
          </p:cNvGraphicFramePr>
          <p:nvPr>
            <p:extLst>
              <p:ext uri="{D42A27DB-BD31-4B8C-83A1-F6EECF244321}">
                <p14:modId xmlns:p14="http://schemas.microsoft.com/office/powerpoint/2010/main" val="332621941"/>
              </p:ext>
            </p:extLst>
          </p:nvPr>
        </p:nvGraphicFramePr>
        <p:xfrm>
          <a:off x="583406" y="2071687"/>
          <a:ext cx="10035679" cy="3600450"/>
        </p:xfrm>
        <a:graphic>
          <a:graphicData uri="http://schemas.openxmlformats.org/drawingml/2006/table">
            <a:tbl>
              <a:tblPr bandRow="1">
                <a:tableStyleId>{5C22544A-7EE6-4342-B048-85BDC9FD1C3A}</a:tableStyleId>
              </a:tblPr>
              <a:tblGrid>
                <a:gridCol w="225057">
                  <a:extLst>
                    <a:ext uri="{9D8B030D-6E8A-4147-A177-3AD203B41FA5}">
                      <a16:colId xmlns:a16="http://schemas.microsoft.com/office/drawing/2014/main" val="3974878429"/>
                    </a:ext>
                  </a:extLst>
                </a:gridCol>
                <a:gridCol w="9810622">
                  <a:extLst>
                    <a:ext uri="{9D8B030D-6E8A-4147-A177-3AD203B41FA5}">
                      <a16:colId xmlns:a16="http://schemas.microsoft.com/office/drawing/2014/main" val="584867150"/>
                    </a:ext>
                  </a:extLst>
                </a:gridCol>
              </a:tblGrid>
              <a:tr h="523875">
                <a:tc>
                  <a:txBody>
                    <a:bodyPr/>
                    <a:lstStyle/>
                    <a:p>
                      <a:pPr>
                        <a:buNone/>
                      </a:pPr>
                      <a:endParaRPr lang="en-US"/>
                    </a:p>
                  </a:txBody>
                  <a:tcPr/>
                </a:tc>
                <a:tc>
                  <a:txBody>
                    <a:bodyPr/>
                    <a:lstStyle/>
                    <a:p>
                      <a:pPr fontAlgn="b"/>
                      <a:r>
                        <a:rPr lang="en-US" sz="2400" dirty="0">
                          <a:effectLst/>
                          <a:latin typeface="Arial"/>
                        </a:rPr>
                        <a:t>Join &amp; Explore: NBS for water treatment </a:t>
                      </a:r>
                      <a:r>
                        <a:rPr lang="en-US" sz="1400" i="1" dirty="0">
                          <a:effectLst/>
                          <a:latin typeface="Arial"/>
                        </a:rPr>
                        <a:t>(H2020 NICE Project experiences)</a:t>
                      </a:r>
                    </a:p>
                  </a:txBody>
                  <a:tcPr marL="9525" marR="9525" marT="9525" anchor="b">
                    <a:lnR>
                      <a:solidFill>
                        <a:srgbClr val="000000"/>
                      </a:solidFill>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1637538199"/>
                  </a:ext>
                </a:extLst>
              </a:tr>
              <a:tr h="781050">
                <a:tc gridSpan="2">
                  <a:txBody>
                    <a:bodyPr/>
                    <a:lstStyle/>
                    <a:p>
                      <a:pPr fontAlgn="t"/>
                      <a:r>
                        <a:rPr lang="en-US" sz="1000" dirty="0">
                          <a:effectLst/>
                          <a:latin typeface="Arial"/>
                        </a:rPr>
                        <a:t>During this workshop, the instructor will provide the presentations from the NICE Project, CETIM, to brief about the project topic and main objectives, LISODE about the main actions carried by them to connect and explore with stakeholders how to develop NICE solutions, and GUT to showcase their experience in conducting these activities in their own context. This will help the learners get a general knowledge on NBS for wastewater treatment, discuss the current governance, regulatory and finance barriers to implement those kind of solutions, and co-create ideas on how to develop cross-collaboration to overcome those barriers in a multi-stakeholder environment at their own individual settings.</a:t>
                      </a:r>
                    </a:p>
                  </a:txBody>
                  <a:tcPr marL="9525" marR="9525" marT="9525">
                    <a:lnL w="0" cap="flat" cmpd="sng" algn="ctr">
                      <a:noFill/>
                      <a:prstDash val="solid"/>
                      <a:round/>
                      <a:headEnd type="none" w="med" len="med"/>
                      <a:tailEnd type="none" w="med" len="med"/>
                    </a:lnL>
                    <a:lnR>
                      <a:solidFill>
                        <a:srgbClr val="000000"/>
                      </a:solidFill>
                    </a:lnR>
                    <a:lnB w="0"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5951398"/>
                  </a:ext>
                </a:extLst>
              </a:tr>
              <a:tr h="809625">
                <a:tc gridSpan="2">
                  <a:txBody>
                    <a:bodyPr/>
                    <a:lstStyle/>
                    <a:p>
                      <a:pPr fontAlgn="t"/>
                      <a:r>
                        <a:rPr lang="en-US" sz="1000" dirty="0">
                          <a:effectLst/>
                          <a:latin typeface="Arial"/>
                        </a:rPr>
                        <a:t>Join and explore the topic of NBS for wastewater treatment and its benefits for a more sustainable wastewater management, including wastewater treatment and reuse at the source, as well as increased greening and biodiversity, and engage in a multi-stakeholder discussion for identifying common regulatory, </a:t>
                      </a:r>
                      <a:r>
                        <a:rPr lang="en-US" sz="1000" dirty="0" err="1">
                          <a:effectLst/>
                          <a:latin typeface="Arial"/>
                        </a:rPr>
                        <a:t>governamental</a:t>
                      </a:r>
                      <a:r>
                        <a:rPr lang="en-US" sz="1000" dirty="0">
                          <a:effectLst/>
                          <a:latin typeface="Arial"/>
                        </a:rPr>
                        <a:t> and financial barriers and ways to overcome them for the mainstreaming of cross-collaborative frameworks and co-design of these solutions in the learners individual settings.</a:t>
                      </a:r>
                    </a:p>
                  </a:txBody>
                  <a:tcPr marL="9525" marR="9525" marT="9525">
                    <a:lnL w="0" cap="flat" cmpd="sng" algn="ctr">
                      <a:noFill/>
                      <a:prstDash val="solid"/>
                      <a:round/>
                      <a:headEnd type="none" w="med" len="med"/>
                      <a:tailEnd type="none" w="med" len="med"/>
                    </a:lnL>
                    <a:lnR>
                      <a:solidFill>
                        <a:srgbClr val="000000"/>
                      </a:solidFill>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71163486"/>
                  </a:ext>
                </a:extLst>
              </a:tr>
              <a:tr h="371475">
                <a:tc gridSpan="2">
                  <a:txBody>
                    <a:bodyPr/>
                    <a:lstStyle/>
                    <a:p>
                      <a:pPr fontAlgn="t"/>
                      <a:r>
                        <a:rPr lang="en-US" sz="1000" dirty="0">
                          <a:effectLst/>
                          <a:latin typeface="Arial"/>
                        </a:rPr>
                        <a:t>Understand what is a water treatment NBS, including the different kinds of wastewater and NBS typologies to treat them</a:t>
                      </a:r>
                    </a:p>
                  </a:txBody>
                  <a:tcPr marL="9525" marR="9525" marT="9525">
                    <a:lnL w="0" cap="flat" cmpd="sng" algn="ctr">
                      <a:noFill/>
                      <a:prstDash val="solid"/>
                      <a:round/>
                      <a:headEnd type="none" w="med" len="med"/>
                      <a:tailEnd type="none" w="med" len="med"/>
                    </a:lnL>
                    <a:lnR>
                      <a:solidFill>
                        <a:srgbClr val="000000"/>
                      </a:solidFill>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25532309"/>
                  </a:ext>
                </a:extLst>
              </a:tr>
              <a:tr h="371475">
                <a:tc gridSpan="2">
                  <a:txBody>
                    <a:bodyPr/>
                    <a:lstStyle/>
                    <a:p>
                      <a:pPr fontAlgn="t"/>
                      <a:r>
                        <a:rPr lang="en-US" sz="1000" dirty="0" err="1">
                          <a:effectLst/>
                          <a:latin typeface="Arial"/>
                        </a:rPr>
                        <a:t>Synergise</a:t>
                      </a:r>
                      <a:r>
                        <a:rPr lang="en-US" sz="1000" dirty="0">
                          <a:effectLst/>
                          <a:latin typeface="Arial"/>
                        </a:rPr>
                        <a:t> with different stakeholders groups to identify key challenges for implementing these solutions and ways to overcome them</a:t>
                      </a:r>
                    </a:p>
                  </a:txBody>
                  <a:tcPr marL="9525" marR="9525" marT="9525">
                    <a:lnL w="0" cap="flat" cmpd="sng" algn="ctr">
                      <a:noFill/>
                      <a:prstDash val="solid"/>
                      <a:round/>
                      <a:headEnd type="none" w="med" len="med"/>
                      <a:tailEnd type="none" w="med" len="med"/>
                    </a:lnL>
                    <a:lnR>
                      <a:solidFill>
                        <a:srgbClr val="000000"/>
                      </a:solidFill>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71836345"/>
                  </a:ext>
                </a:extLst>
              </a:tr>
              <a:tr h="371475">
                <a:tc gridSpan="2">
                  <a:txBody>
                    <a:bodyPr/>
                    <a:lstStyle/>
                    <a:p>
                      <a:pPr fontAlgn="t"/>
                      <a:r>
                        <a:rPr lang="en-US" sz="1000" dirty="0">
                          <a:effectLst/>
                          <a:latin typeface="Arial"/>
                        </a:rPr>
                        <a:t>Connect to key </a:t>
                      </a:r>
                      <a:r>
                        <a:rPr lang="en-US" sz="1000" dirty="0" err="1">
                          <a:effectLst/>
                          <a:latin typeface="Arial"/>
                        </a:rPr>
                        <a:t>stakehodlers</a:t>
                      </a:r>
                      <a:r>
                        <a:rPr lang="en-US" sz="1000" dirty="0">
                          <a:effectLst/>
                          <a:latin typeface="Arial"/>
                        </a:rPr>
                        <a:t> and multi-level institutions that might support in cross-collaboration actions and learn about different methodologies for co-design actions in a co-participatory way</a:t>
                      </a:r>
                    </a:p>
                  </a:txBody>
                  <a:tcPr marL="9525" marR="9525" marT="9525">
                    <a:lnL w="0" cap="flat" cmpd="sng" algn="ctr">
                      <a:noFill/>
                      <a:prstDash val="solid"/>
                      <a:round/>
                      <a:headEnd type="none" w="med" len="med"/>
                      <a:tailEnd type="none" w="med" len="med"/>
                    </a:lnL>
                    <a:lnR>
                      <a:solidFill>
                        <a:srgbClr val="000000"/>
                      </a:solidFill>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42415022"/>
                  </a:ext>
                </a:extLst>
              </a:tr>
              <a:tr h="371475">
                <a:tc gridSpan="2">
                  <a:txBody>
                    <a:bodyPr/>
                    <a:lstStyle/>
                    <a:p>
                      <a:pPr fontAlgn="t"/>
                      <a:r>
                        <a:rPr lang="en-US" sz="1000" dirty="0">
                          <a:effectLst/>
                          <a:latin typeface="Arial"/>
                        </a:rPr>
                        <a:t>Get familiar with the main EU-</a:t>
                      </a:r>
                      <a:r>
                        <a:rPr lang="en-US" sz="1000" dirty="0" err="1">
                          <a:effectLst/>
                          <a:latin typeface="Arial"/>
                        </a:rPr>
                        <a:t>relaguratory</a:t>
                      </a:r>
                      <a:r>
                        <a:rPr lang="en-US" sz="1000" dirty="0">
                          <a:effectLst/>
                          <a:latin typeface="Arial"/>
                        </a:rPr>
                        <a:t> and policy framework to support the financing and implementation mechanisms of these solutions</a:t>
                      </a:r>
                    </a:p>
                  </a:txBody>
                  <a:tcPr marL="9525" marR="9525" marT="9525">
                    <a:lnL w="0" cap="flat" cmpd="sng" algn="ctr">
                      <a:noFill/>
                      <a:prstDash val="solid"/>
                      <a:round/>
                      <a:headEnd type="none" w="med" len="med"/>
                      <a:tailEnd type="none" w="med" len="med"/>
                    </a:lnL>
                    <a:lnR>
                      <a:solidFill>
                        <a:srgbClr val="000000"/>
                      </a:solidFill>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89489931"/>
                  </a:ext>
                </a:extLst>
              </a:tr>
            </a:tbl>
          </a:graphicData>
        </a:graphic>
      </p:graphicFrame>
    </p:spTree>
    <p:extLst>
      <p:ext uri="{BB962C8B-B14F-4D97-AF65-F5344CB8AC3E}">
        <p14:creationId xmlns:p14="http://schemas.microsoft.com/office/powerpoint/2010/main" val="10457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200" b="1" dirty="0"/>
              <a:t>Step-by-step guide: workshop</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3" name="Text Placeholder 1">
            <a:extLst>
              <a:ext uri="{FF2B5EF4-FFF2-40B4-BE49-F238E27FC236}">
                <a16:creationId xmlns:a16="http://schemas.microsoft.com/office/drawing/2014/main" id="{B7C54888-D351-1175-1BED-83A94035BBF7}"/>
              </a:ext>
            </a:extLst>
          </p:cNvPr>
          <p:cNvSpPr txBox="1">
            <a:spLocks/>
          </p:cNvSpPr>
          <p:nvPr/>
        </p:nvSpPr>
        <p:spPr>
          <a:xfrm>
            <a:off x="1" y="2070977"/>
            <a:ext cx="7579102" cy="600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a:lnSpc>
                <a:spcPct val="100000"/>
              </a:lnSpc>
            </a:pPr>
            <a:r>
              <a:rPr lang="en-GB" sz="2000" b="1" dirty="0">
                <a:solidFill>
                  <a:srgbClr val="000000"/>
                </a:solidFill>
              </a:rPr>
              <a:t>Circulate the learning resources, obtain a clear definition of learner's contextual</a:t>
            </a:r>
            <a:r>
              <a:rPr lang="en-GB" sz="2000" b="1" i="0" dirty="0">
                <a:solidFill>
                  <a:srgbClr val="000000"/>
                </a:solidFill>
                <a:effectLst/>
              </a:rPr>
              <a:t> scope </a:t>
            </a:r>
            <a:endParaRPr lang="en-GB" sz="2000" b="1" dirty="0">
              <a:solidFill>
                <a:srgbClr val="000000"/>
              </a:solidFill>
            </a:endParaRPr>
          </a:p>
        </p:txBody>
      </p:sp>
      <p:sp>
        <p:nvSpPr>
          <p:cNvPr id="4" name="Text Placeholder 1">
            <a:extLst>
              <a:ext uri="{FF2B5EF4-FFF2-40B4-BE49-F238E27FC236}">
                <a16:creationId xmlns:a16="http://schemas.microsoft.com/office/drawing/2014/main" id="{960B1CCE-C1FB-0B76-79EE-C2E9AD146868}"/>
              </a:ext>
            </a:extLst>
          </p:cNvPr>
          <p:cNvSpPr>
            <a:spLocks noGrp="1"/>
          </p:cNvSpPr>
          <p:nvPr>
            <p:ph type="body" idx="1"/>
          </p:nvPr>
        </p:nvSpPr>
        <p:spPr>
          <a:xfrm>
            <a:off x="581192" y="2917861"/>
            <a:ext cx="11029615" cy="2940938"/>
          </a:xfrm>
        </p:spPr>
        <p:txBody>
          <a:bodyPr>
            <a:normAutofit fontScale="85000" lnSpcReduction="10000"/>
          </a:bodyPr>
          <a:lstStyle/>
          <a:p>
            <a:pPr indent="-333375"/>
            <a:r>
              <a:rPr lang="en-GB" dirty="0"/>
              <a:t>Time duration: </a:t>
            </a:r>
          </a:p>
          <a:p>
            <a:pPr lvl="1" indent="-321945">
              <a:buSzPts val="1656"/>
              <a:buFont typeface="Courier New"/>
              <a:buChar char="o"/>
            </a:pPr>
            <a:r>
              <a:rPr lang="en-GB" dirty="0"/>
              <a:t>Teacher: Share resources and form 30 min</a:t>
            </a:r>
          </a:p>
          <a:p>
            <a:pPr lvl="1" indent="-321945">
              <a:buSzPts val="1656"/>
              <a:buFont typeface="Courier New"/>
              <a:buChar char="o"/>
            </a:pPr>
            <a:r>
              <a:rPr lang="en-GB" dirty="0"/>
              <a:t>Learner: Resources visualisation 1hr 30 min, fill in of the form 30min</a:t>
            </a:r>
          </a:p>
          <a:p>
            <a:pPr indent="-333375"/>
            <a:r>
              <a:rPr lang="en-GB" dirty="0"/>
              <a:t>Actions:</a:t>
            </a:r>
          </a:p>
          <a:p>
            <a:pPr lvl="1" indent="-321945">
              <a:buSzPts val="1656"/>
              <a:buFont typeface="Courier New"/>
              <a:buChar char="o"/>
            </a:pPr>
            <a:r>
              <a:rPr lang="en-GB" dirty="0"/>
              <a:t>Teacher action: circulate the resources and a spreadsheet/form to be filled out, requesting learners to assess the learning resources and filled out the form in the upcoming 10 days.</a:t>
            </a:r>
          </a:p>
          <a:p>
            <a:pPr lvl="1" indent="-321945">
              <a:buSzPts val="1656"/>
              <a:buFont typeface="Courier New"/>
              <a:buChar char="o"/>
            </a:pPr>
            <a:r>
              <a:rPr lang="en-GB" dirty="0"/>
              <a:t>Learner action: visualise the resources, fill in a questionnaire afterwards (to validate the learning outcome), fill in the spreadsheet and send it back to the teacher.</a:t>
            </a:r>
          </a:p>
          <a:p>
            <a:pPr indent="-333375"/>
            <a:endParaRPr lang="en-GB" dirty="0"/>
          </a:p>
        </p:txBody>
      </p:sp>
    </p:spTree>
    <p:extLst>
      <p:ext uri="{BB962C8B-B14F-4D97-AF65-F5344CB8AC3E}">
        <p14:creationId xmlns:p14="http://schemas.microsoft.com/office/powerpoint/2010/main" val="186757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399683" y="939518"/>
            <a:ext cx="5415747" cy="106394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200" b="1" dirty="0"/>
              <a:t>Background: ICLEI’s 5 LU</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3" name="Text Placeholder 1">
            <a:extLst>
              <a:ext uri="{FF2B5EF4-FFF2-40B4-BE49-F238E27FC236}">
                <a16:creationId xmlns:a16="http://schemas.microsoft.com/office/drawing/2014/main" id="{B7C54888-D351-1175-1BED-83A94035BBF7}"/>
              </a:ext>
            </a:extLst>
          </p:cNvPr>
          <p:cNvSpPr txBox="1">
            <a:spLocks/>
          </p:cNvSpPr>
          <p:nvPr/>
        </p:nvSpPr>
        <p:spPr>
          <a:xfrm>
            <a:off x="1" y="2070977"/>
            <a:ext cx="6376571" cy="600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a:lnSpc>
                <a:spcPct val="100000"/>
              </a:lnSpc>
            </a:pPr>
            <a:r>
              <a:rPr lang="en-IE" sz="1400" dirty="0">
                <a:solidFill>
                  <a:schemeClr val="tx1"/>
                </a:solidFill>
              </a:rPr>
              <a:t>Based on the </a:t>
            </a:r>
            <a:r>
              <a:rPr lang="en-GB" sz="1400" dirty="0">
                <a:solidFill>
                  <a:schemeClr val="tx1"/>
                </a:solidFill>
              </a:rPr>
              <a:t>steps of the </a:t>
            </a:r>
            <a:r>
              <a:rPr lang="en-GB" sz="1400" dirty="0" err="1">
                <a:solidFill>
                  <a:schemeClr val="tx1"/>
                </a:solidFill>
              </a:rPr>
              <a:t>UbN</a:t>
            </a:r>
            <a:r>
              <a:rPr lang="en-GB" sz="1400" dirty="0">
                <a:solidFill>
                  <a:schemeClr val="tx1"/>
                </a:solidFill>
              </a:rPr>
              <a:t> Programme, we aim at facilitating cross-collaboration among stakeholders at different levels for promoting and mainstreaming innovation, restoration, </a:t>
            </a:r>
            <a:r>
              <a:rPr lang="en-GB" sz="1400" dirty="0" err="1">
                <a:solidFill>
                  <a:schemeClr val="tx1"/>
                </a:solidFill>
              </a:rPr>
              <a:t>NbS</a:t>
            </a:r>
            <a:r>
              <a:rPr lang="en-GB" sz="1400" dirty="0">
                <a:solidFill>
                  <a:schemeClr val="tx1"/>
                </a:solidFill>
              </a:rPr>
              <a:t> implementation, monitoring and further replication and upscaling.</a:t>
            </a:r>
          </a:p>
          <a:p>
            <a:pPr>
              <a:lnSpc>
                <a:spcPct val="100000"/>
              </a:lnSpc>
            </a:pPr>
            <a:r>
              <a:rPr lang="en-GB" sz="1400" dirty="0">
                <a:solidFill>
                  <a:schemeClr val="tx1"/>
                </a:solidFill>
              </a:rPr>
              <a:t>By joining each ICLEI’s LU you will learn about:</a:t>
            </a:r>
          </a:p>
          <a:p>
            <a:pPr>
              <a:lnSpc>
                <a:spcPct val="100000"/>
              </a:lnSpc>
            </a:pPr>
            <a:r>
              <a:rPr lang="en-GB" sz="1400" dirty="0">
                <a:solidFill>
                  <a:schemeClr val="tx1"/>
                </a:solidFill>
              </a:rPr>
              <a:t> EU policies and regulatory frameworks main objectives, mission and goals, funding, collaboration in a multi-level and multi-stakeholder environment</a:t>
            </a:r>
          </a:p>
          <a:p>
            <a:pPr>
              <a:lnSpc>
                <a:spcPct val="100000"/>
              </a:lnSpc>
            </a:pPr>
            <a:r>
              <a:rPr lang="en-GB" sz="1400" dirty="0">
                <a:solidFill>
                  <a:schemeClr val="tx1"/>
                </a:solidFill>
              </a:rPr>
              <a:t> Pathways for innovation in governance, cooperation, at geographical levels or topical frameworks</a:t>
            </a:r>
          </a:p>
          <a:p>
            <a:pPr>
              <a:lnSpc>
                <a:spcPct val="100000"/>
              </a:lnSpc>
            </a:pPr>
            <a:r>
              <a:rPr lang="en-GB" sz="1400" dirty="0">
                <a:solidFill>
                  <a:schemeClr val="tx1"/>
                </a:solidFill>
              </a:rPr>
              <a:t> Relevance of data analysis, sharing, processing to understand, commit and prioritise sustainable practices</a:t>
            </a:r>
          </a:p>
          <a:p>
            <a:pPr>
              <a:lnSpc>
                <a:spcPct val="100000"/>
              </a:lnSpc>
            </a:pPr>
            <a:r>
              <a:rPr lang="en-GB" sz="1400" dirty="0">
                <a:solidFill>
                  <a:schemeClr val="tx1"/>
                </a:solidFill>
              </a:rPr>
              <a:t> Innovation in practice, practical examples, design parameters, construction, maintenance and monitoring </a:t>
            </a:r>
            <a:r>
              <a:rPr lang="en-GB" sz="1400" dirty="0" err="1">
                <a:solidFill>
                  <a:schemeClr val="tx1"/>
                </a:solidFill>
              </a:rPr>
              <a:t>guidalines</a:t>
            </a:r>
            <a:endParaRPr lang="en-GB" sz="1400" dirty="0">
              <a:solidFill>
                <a:schemeClr val="tx1"/>
              </a:solidFill>
            </a:endParaRPr>
          </a:p>
          <a:p>
            <a:pPr>
              <a:lnSpc>
                <a:spcPct val="100000"/>
              </a:lnSpc>
            </a:pPr>
            <a:r>
              <a:rPr lang="en-GB" sz="1400" dirty="0">
                <a:solidFill>
                  <a:schemeClr val="tx1"/>
                </a:solidFill>
              </a:rPr>
              <a:t> Replication, upscaling and </a:t>
            </a:r>
            <a:r>
              <a:rPr lang="en-GB" sz="1400" dirty="0" err="1">
                <a:solidFill>
                  <a:schemeClr val="tx1"/>
                </a:solidFill>
              </a:rPr>
              <a:t>outscaling</a:t>
            </a:r>
            <a:r>
              <a:rPr lang="en-GB" sz="1400" dirty="0">
                <a:solidFill>
                  <a:schemeClr val="tx1"/>
                </a:solidFill>
              </a:rPr>
              <a:t> of actions to move from research to market and real case implementation</a:t>
            </a:r>
            <a:endParaRPr lang="en-IE" sz="1400" dirty="0">
              <a:solidFill>
                <a:schemeClr val="tx1"/>
              </a:solidFill>
            </a:endParaRPr>
          </a:p>
        </p:txBody>
      </p:sp>
      <p:pic>
        <p:nvPicPr>
          <p:cNvPr id="1028" name="Picture 4">
            <a:extLst>
              <a:ext uri="{FF2B5EF4-FFF2-40B4-BE49-F238E27FC236}">
                <a16:creationId xmlns:a16="http://schemas.microsoft.com/office/drawing/2014/main" id="{ABB4B0A7-44DE-23EE-F698-D83A657B3C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3" t="7367" r="6924" b="7066"/>
          <a:stretch/>
        </p:blipFill>
        <p:spPr bwMode="auto">
          <a:xfrm>
            <a:off x="6256208" y="678102"/>
            <a:ext cx="5577205" cy="561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51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5" name="Rectangle 4">
            <a:extLst>
              <a:ext uri="{FF2B5EF4-FFF2-40B4-BE49-F238E27FC236}">
                <a16:creationId xmlns:a16="http://schemas.microsoft.com/office/drawing/2014/main" id="{FAEE1626-48F8-407C-BD6D-A83B54DB2955}"/>
              </a:ext>
            </a:extLst>
          </p:cNvPr>
          <p:cNvSpPr/>
          <p:nvPr/>
        </p:nvSpPr>
        <p:spPr>
          <a:xfrm>
            <a:off x="5897366" y="226031"/>
            <a:ext cx="6154221" cy="59823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7" name="Google Shape;227;p24"/>
          <p:cNvSpPr txBox="1">
            <a:spLocks noGrp="1"/>
          </p:cNvSpPr>
          <p:nvPr>
            <p:ph type="title"/>
          </p:nvPr>
        </p:nvSpPr>
        <p:spPr>
          <a:xfrm>
            <a:off x="399683" y="939518"/>
            <a:ext cx="5415747"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200" dirty="0"/>
              <a:t>Description of 1</a:t>
            </a:r>
            <a:r>
              <a:rPr lang="en-GB" sz="3200" baseline="30000" dirty="0"/>
              <a:t>st</a:t>
            </a:r>
            <a:r>
              <a:rPr lang="en-GB" sz="3200" dirty="0"/>
              <a:t> LU</a:t>
            </a:r>
            <a:br>
              <a:rPr lang="en-GB" sz="3200" b="1" dirty="0"/>
            </a:br>
            <a:r>
              <a:rPr lang="en-GB" sz="3200" b="1" dirty="0">
                <a:solidFill>
                  <a:schemeClr val="accent1">
                    <a:lumMod val="75000"/>
                  </a:schemeClr>
                </a:solidFill>
              </a:rPr>
              <a:t>Join &amp; Explore</a:t>
            </a:r>
            <a:endParaRPr sz="3020" b="1" dirty="0">
              <a:solidFill>
                <a:schemeClr val="accent1">
                  <a:lumMod val="75000"/>
                </a:schemeClr>
              </a:solidFill>
            </a:endParaRPr>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3107556" y="3712094"/>
            <a:ext cx="3374267" cy="600556"/>
          </a:xfrm>
        </p:spPr>
        <p:txBody>
          <a:bodyPr>
            <a:noAutofit/>
          </a:bodyPr>
          <a:lstStyle/>
          <a:p>
            <a:pPr marL="514350" indent="-285750">
              <a:lnSpc>
                <a:spcPct val="100000"/>
              </a:lnSpc>
              <a:buFont typeface="Arial" panose="020B0604020202020204" pitchFamily="34" charset="0"/>
              <a:buChar char="•"/>
            </a:pPr>
            <a:r>
              <a:rPr lang="en-GB" sz="1400" dirty="0">
                <a:solidFill>
                  <a:schemeClr val="tx1"/>
                </a:solidFill>
              </a:rPr>
              <a:t>stakeholder engagement and gathering at a local level for raising awareness and cross-collaboration of ideas</a:t>
            </a:r>
          </a:p>
          <a:p>
            <a:pPr marL="514350" indent="-285750">
              <a:lnSpc>
                <a:spcPct val="100000"/>
              </a:lnSpc>
              <a:buFont typeface="Arial" panose="020B0604020202020204" pitchFamily="34" charset="0"/>
              <a:buChar char="•"/>
            </a:pPr>
            <a:r>
              <a:rPr lang="en-GB" sz="1400" dirty="0">
                <a:solidFill>
                  <a:schemeClr val="tx1"/>
                </a:solidFill>
              </a:rPr>
              <a:t>innovating in governance, finance</a:t>
            </a:r>
          </a:p>
          <a:p>
            <a:pPr marL="514350" indent="-285750">
              <a:lnSpc>
                <a:spcPct val="100000"/>
              </a:lnSpc>
              <a:buFont typeface="Arial" panose="020B0604020202020204" pitchFamily="34" charset="0"/>
              <a:buChar char="•"/>
            </a:pPr>
            <a:r>
              <a:rPr lang="en-GB" sz="1400" dirty="0">
                <a:solidFill>
                  <a:schemeClr val="tx1"/>
                </a:solidFill>
              </a:rPr>
              <a:t>enhancing multi-level </a:t>
            </a:r>
            <a:r>
              <a:rPr lang="en-GB" sz="1400" b="1" dirty="0">
                <a:solidFill>
                  <a:schemeClr val="tx1"/>
                </a:solidFill>
              </a:rPr>
              <a:t>stakeholder</a:t>
            </a:r>
            <a:r>
              <a:rPr lang="en-GB" sz="1400" dirty="0">
                <a:solidFill>
                  <a:schemeClr val="tx1"/>
                </a:solidFill>
              </a:rPr>
              <a:t> decision-making, bottom-up/ community-based partnership</a:t>
            </a:r>
            <a:endParaRPr lang="en-IE" sz="1400"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3" name="Text Placeholder 1">
            <a:extLst>
              <a:ext uri="{FF2B5EF4-FFF2-40B4-BE49-F238E27FC236}">
                <a16:creationId xmlns:a16="http://schemas.microsoft.com/office/drawing/2014/main" id="{B7C54888-D351-1175-1BED-83A94035BBF7}"/>
              </a:ext>
            </a:extLst>
          </p:cNvPr>
          <p:cNvSpPr txBox="1">
            <a:spLocks/>
          </p:cNvSpPr>
          <p:nvPr/>
        </p:nvSpPr>
        <p:spPr>
          <a:xfrm>
            <a:off x="397973" y="2392780"/>
            <a:ext cx="6083850" cy="600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a:lnSpc>
                <a:spcPct val="100000"/>
              </a:lnSpc>
            </a:pPr>
            <a:r>
              <a:rPr lang="en-IE" sz="1400" dirty="0">
                <a:solidFill>
                  <a:schemeClr val="tx1"/>
                </a:solidFill>
              </a:rPr>
              <a:t>Based on the Steps1,2 of the integrated </a:t>
            </a:r>
            <a:r>
              <a:rPr lang="en-IE" sz="1400" dirty="0" err="1">
                <a:solidFill>
                  <a:schemeClr val="tx1"/>
                </a:solidFill>
              </a:rPr>
              <a:t>managemnt</a:t>
            </a:r>
            <a:r>
              <a:rPr lang="en-IE" sz="1400" dirty="0">
                <a:solidFill>
                  <a:schemeClr val="tx1"/>
                </a:solidFill>
              </a:rPr>
              <a:t> approach of the </a:t>
            </a:r>
            <a:r>
              <a:rPr lang="en-IE" sz="1400" dirty="0" err="1">
                <a:solidFill>
                  <a:schemeClr val="tx1"/>
                </a:solidFill>
              </a:rPr>
              <a:t>UrbanByNature</a:t>
            </a:r>
            <a:r>
              <a:rPr lang="en-IE" sz="1400" dirty="0">
                <a:solidFill>
                  <a:schemeClr val="tx1"/>
                </a:solidFill>
              </a:rPr>
              <a:t> Capacity-Building Program, LU </a:t>
            </a:r>
            <a:r>
              <a:rPr lang="en-IE" sz="1400" dirty="0" err="1">
                <a:solidFill>
                  <a:schemeClr val="tx1"/>
                </a:solidFill>
              </a:rPr>
              <a:t>eis</a:t>
            </a:r>
            <a:r>
              <a:rPr lang="en-IE" sz="1400" dirty="0">
                <a:solidFill>
                  <a:schemeClr val="tx1"/>
                </a:solidFill>
              </a:rPr>
              <a:t> adapted to mentors, professors and transversal stakeholders aiming to train on and support with:</a:t>
            </a:r>
          </a:p>
        </p:txBody>
      </p:sp>
      <p:grpSp>
        <p:nvGrpSpPr>
          <p:cNvPr id="14" name="Group 13">
            <a:extLst>
              <a:ext uri="{FF2B5EF4-FFF2-40B4-BE49-F238E27FC236}">
                <a16:creationId xmlns:a16="http://schemas.microsoft.com/office/drawing/2014/main" id="{267ABFE6-7B00-052B-59D1-C8E83A2CE013}"/>
              </a:ext>
            </a:extLst>
          </p:cNvPr>
          <p:cNvGrpSpPr/>
          <p:nvPr/>
        </p:nvGrpSpPr>
        <p:grpSpPr>
          <a:xfrm>
            <a:off x="400231" y="3352647"/>
            <a:ext cx="2877663" cy="2864320"/>
            <a:chOff x="400231" y="3157441"/>
            <a:chExt cx="2877663" cy="2864320"/>
          </a:xfrm>
        </p:grpSpPr>
        <p:pic>
          <p:nvPicPr>
            <p:cNvPr id="1026" name="Picture 2">
              <a:extLst>
                <a:ext uri="{FF2B5EF4-FFF2-40B4-BE49-F238E27FC236}">
                  <a16:creationId xmlns:a16="http://schemas.microsoft.com/office/drawing/2014/main" id="{C1A4252F-4468-745F-24CF-D59DD25446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39" t="22792" r="27211" b="37124"/>
            <a:stretch/>
          </p:blipFill>
          <p:spPr bwMode="auto">
            <a:xfrm>
              <a:off x="400231" y="3217221"/>
              <a:ext cx="2877663" cy="28045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71FF930-6AB5-30F3-3F32-8CB5AD386011}"/>
                </a:ext>
              </a:extLst>
            </p:cNvPr>
            <p:cNvSpPr/>
            <p:nvPr/>
          </p:nvSpPr>
          <p:spPr>
            <a:xfrm>
              <a:off x="2577539" y="3157441"/>
              <a:ext cx="700355" cy="58673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DB120FC1-6CBF-FEF8-77FA-AAFE99571D91}"/>
              </a:ext>
            </a:extLst>
          </p:cNvPr>
          <p:cNvGrpSpPr/>
          <p:nvPr/>
        </p:nvGrpSpPr>
        <p:grpSpPr>
          <a:xfrm>
            <a:off x="6602772" y="239532"/>
            <a:ext cx="5115076" cy="5982380"/>
            <a:chOff x="7088911" y="378431"/>
            <a:chExt cx="5115076" cy="5982380"/>
          </a:xfrm>
        </p:grpSpPr>
        <p:sp>
          <p:nvSpPr>
            <p:cNvPr id="16" name="Rectangle 15">
              <a:extLst>
                <a:ext uri="{FF2B5EF4-FFF2-40B4-BE49-F238E27FC236}">
                  <a16:creationId xmlns:a16="http://schemas.microsoft.com/office/drawing/2014/main" id="{8F352898-3569-02F3-60BB-F8BD0C3AC33E}"/>
                </a:ext>
              </a:extLst>
            </p:cNvPr>
            <p:cNvSpPr/>
            <p:nvPr/>
          </p:nvSpPr>
          <p:spPr>
            <a:xfrm>
              <a:off x="7088911" y="378431"/>
              <a:ext cx="5115076" cy="5982380"/>
            </a:xfrm>
            <a:prstGeom prst="rect">
              <a:avLst/>
            </a:prstGeom>
            <a:ln w="3175">
              <a:solidFill>
                <a:schemeClr val="tx1"/>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2" name="Group 11">
              <a:extLst>
                <a:ext uri="{FF2B5EF4-FFF2-40B4-BE49-F238E27FC236}">
                  <a16:creationId xmlns:a16="http://schemas.microsoft.com/office/drawing/2014/main" id="{F2AD2D58-86CF-B895-AD35-DDB0329330EF}"/>
                </a:ext>
              </a:extLst>
            </p:cNvPr>
            <p:cNvGrpSpPr/>
            <p:nvPr/>
          </p:nvGrpSpPr>
          <p:grpSpPr>
            <a:xfrm>
              <a:off x="8279490" y="1594381"/>
              <a:ext cx="2805706" cy="615973"/>
              <a:chOff x="945222" y="5422498"/>
              <a:chExt cx="2805706" cy="615973"/>
            </a:xfrm>
          </p:grpSpPr>
          <p:sp>
            <p:nvSpPr>
              <p:cNvPr id="6" name="Smiley Face 5">
                <a:extLst>
                  <a:ext uri="{FF2B5EF4-FFF2-40B4-BE49-F238E27FC236}">
                    <a16:creationId xmlns:a16="http://schemas.microsoft.com/office/drawing/2014/main" id="{E42870BE-04CB-2C4F-3519-3EB439C8654A}"/>
                  </a:ext>
                </a:extLst>
              </p:cNvPr>
              <p:cNvSpPr/>
              <p:nvPr/>
            </p:nvSpPr>
            <p:spPr>
              <a:xfrm>
                <a:off x="945222" y="5422498"/>
                <a:ext cx="612176" cy="600556"/>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a:extLst>
                  <a:ext uri="{FF2B5EF4-FFF2-40B4-BE49-F238E27FC236}">
                    <a16:creationId xmlns:a16="http://schemas.microsoft.com/office/drawing/2014/main" id="{9BEC1E11-41EC-FDAA-FAA5-B07BBA46CB0A}"/>
                  </a:ext>
                </a:extLst>
              </p:cNvPr>
              <p:cNvSpPr/>
              <p:nvPr/>
            </p:nvSpPr>
            <p:spPr>
              <a:xfrm>
                <a:off x="1662700" y="5431062"/>
                <a:ext cx="612176" cy="600556"/>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miley Face 7">
                <a:extLst>
                  <a:ext uri="{FF2B5EF4-FFF2-40B4-BE49-F238E27FC236}">
                    <a16:creationId xmlns:a16="http://schemas.microsoft.com/office/drawing/2014/main" id="{8A86EFBC-9F98-336A-1A68-9DC93A8E93E8}"/>
                  </a:ext>
                </a:extLst>
              </p:cNvPr>
              <p:cNvSpPr/>
              <p:nvPr/>
            </p:nvSpPr>
            <p:spPr>
              <a:xfrm>
                <a:off x="2390453" y="5429352"/>
                <a:ext cx="612176" cy="600556"/>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miley Face 8">
                <a:extLst>
                  <a:ext uri="{FF2B5EF4-FFF2-40B4-BE49-F238E27FC236}">
                    <a16:creationId xmlns:a16="http://schemas.microsoft.com/office/drawing/2014/main" id="{0BBA31FB-0372-6A32-B6EE-EB0A546737C3}"/>
                  </a:ext>
                </a:extLst>
              </p:cNvPr>
              <p:cNvSpPr/>
              <p:nvPr/>
            </p:nvSpPr>
            <p:spPr>
              <a:xfrm>
                <a:off x="3138752" y="5437915"/>
                <a:ext cx="612176" cy="600556"/>
              </a:xfrm>
              <a:prstGeom prst="smileyFac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 Placeholder 2">
              <a:extLst>
                <a:ext uri="{FF2B5EF4-FFF2-40B4-BE49-F238E27FC236}">
                  <a16:creationId xmlns:a16="http://schemas.microsoft.com/office/drawing/2014/main" id="{84F8BAA3-AC16-E664-CCDF-E08DECF0F39D}"/>
                </a:ext>
              </a:extLst>
            </p:cNvPr>
            <p:cNvSpPr txBox="1">
              <a:spLocks/>
            </p:cNvSpPr>
            <p:nvPr/>
          </p:nvSpPr>
          <p:spPr>
            <a:xfrm>
              <a:off x="7301638" y="2541493"/>
              <a:ext cx="4618620" cy="36966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a:lnSpc>
                  <a:spcPct val="100000"/>
                </a:lnSpc>
              </a:pPr>
              <a:r>
                <a:rPr lang="en-GB" sz="1400" dirty="0">
                  <a:solidFill>
                    <a:schemeClr val="tx1"/>
                  </a:solidFill>
                </a:rPr>
                <a:t>Gathering the 4 categories of stakeholder groups - Mission quadruple helix</a:t>
              </a:r>
            </a:p>
            <a:p>
              <a:pPr marL="971550" lvl="1" indent="-285750">
                <a:lnSpc>
                  <a:spcPct val="100000"/>
                </a:lnSpc>
                <a:buFont typeface="Arial" panose="020B0604020202020204" pitchFamily="34" charset="0"/>
                <a:buChar char="•"/>
              </a:pPr>
              <a:r>
                <a:rPr lang="en-GB" sz="1400" dirty="0">
                  <a:solidFill>
                    <a:schemeClr val="tx1"/>
                  </a:solidFill>
                </a:rPr>
                <a:t>citizens, including representatives from NGOs, social group leaders, influencers, volunteering clusters, etc</a:t>
              </a:r>
            </a:p>
            <a:p>
              <a:pPr marL="971550" lvl="1" indent="-285750">
                <a:lnSpc>
                  <a:spcPct val="100000"/>
                </a:lnSpc>
                <a:buFont typeface="Arial" panose="020B0604020202020204" pitchFamily="34" charset="0"/>
                <a:buChar char="•"/>
              </a:pPr>
              <a:r>
                <a:rPr lang="en-GB" sz="1400" dirty="0">
                  <a:solidFill>
                    <a:schemeClr val="tx1"/>
                  </a:solidFill>
                </a:rPr>
                <a:t>researchers, scientists, academics, higher education students enrolled in masters, PhD or post-doctoral programmes</a:t>
              </a:r>
            </a:p>
            <a:p>
              <a:pPr marL="971550" lvl="1" indent="-285750">
                <a:lnSpc>
                  <a:spcPct val="100000"/>
                </a:lnSpc>
                <a:buFont typeface="Arial" panose="020B0604020202020204" pitchFamily="34" charset="0"/>
                <a:buChar char="•"/>
              </a:pPr>
              <a:r>
                <a:rPr lang="en-GB" sz="1400" dirty="0">
                  <a:solidFill>
                    <a:schemeClr val="tx1"/>
                  </a:solidFill>
                </a:rPr>
                <a:t>private businesses, start-ups, engineering firms, large companies or multi-national private organisations</a:t>
              </a:r>
            </a:p>
            <a:p>
              <a:pPr marL="971550" lvl="1" indent="-285750">
                <a:lnSpc>
                  <a:spcPct val="100000"/>
                </a:lnSpc>
                <a:buFont typeface="Arial" panose="020B0604020202020204" pitchFamily="34" charset="0"/>
                <a:buChar char="•"/>
              </a:pPr>
              <a:r>
                <a:rPr lang="en-GB" sz="1400" dirty="0">
                  <a:solidFill>
                    <a:schemeClr val="tx1"/>
                  </a:solidFill>
                </a:rPr>
                <a:t>public administrations, including technicians, administrative staff, local and regional authorities’ representatives</a:t>
              </a:r>
            </a:p>
          </p:txBody>
        </p:sp>
        <p:sp>
          <p:nvSpPr>
            <p:cNvPr id="15" name="Google Shape;227;p24">
              <a:extLst>
                <a:ext uri="{FF2B5EF4-FFF2-40B4-BE49-F238E27FC236}">
                  <a16:creationId xmlns:a16="http://schemas.microsoft.com/office/drawing/2014/main" id="{F8009FEC-9E09-0BA6-AB9A-8D293BD96DE4}"/>
                </a:ext>
              </a:extLst>
            </p:cNvPr>
            <p:cNvSpPr txBox="1">
              <a:spLocks/>
            </p:cNvSpPr>
            <p:nvPr/>
          </p:nvSpPr>
          <p:spPr>
            <a:xfrm>
              <a:off x="8086705" y="968066"/>
              <a:ext cx="3172374" cy="46209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3600"/>
                <a:buFont typeface="Arial"/>
                <a:buNone/>
                <a:defRPr sz="36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2520"/>
              </a:pPr>
              <a:r>
                <a:rPr lang="en-GB" sz="2400" b="1" dirty="0"/>
                <a:t>Stakeholder groups</a:t>
              </a:r>
              <a:endParaRPr lang="en-GB" sz="2400" b="1" dirty="0">
                <a:solidFill>
                  <a:schemeClr val="accent1">
                    <a:lumMod val="75000"/>
                  </a:schemeClr>
                </a:solidFill>
              </a:endParaRPr>
            </a:p>
          </p:txBody>
        </p:sp>
      </p:grpSp>
    </p:spTree>
    <p:extLst>
      <p:ext uri="{BB962C8B-B14F-4D97-AF65-F5344CB8AC3E}">
        <p14:creationId xmlns:p14="http://schemas.microsoft.com/office/powerpoint/2010/main" val="65337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5" name="Rectangle 4">
            <a:extLst>
              <a:ext uri="{FF2B5EF4-FFF2-40B4-BE49-F238E27FC236}">
                <a16:creationId xmlns:a16="http://schemas.microsoft.com/office/drawing/2014/main" id="{FAEE1626-48F8-407C-BD6D-A83B54DB2955}"/>
              </a:ext>
            </a:extLst>
          </p:cNvPr>
          <p:cNvSpPr/>
          <p:nvPr/>
        </p:nvSpPr>
        <p:spPr>
          <a:xfrm>
            <a:off x="5982755" y="682906"/>
            <a:ext cx="5955587" cy="5509910"/>
          </a:xfrm>
          <a:prstGeom prst="rect">
            <a:avLst/>
          </a:prstGeom>
          <a:ln w="3175">
            <a:solidFill>
              <a:schemeClr val="tx1"/>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7" name="Google Shape;227;p24"/>
          <p:cNvSpPr txBox="1">
            <a:spLocks noGrp="1"/>
          </p:cNvSpPr>
          <p:nvPr>
            <p:ph type="title"/>
          </p:nvPr>
        </p:nvSpPr>
        <p:spPr>
          <a:xfrm>
            <a:off x="399683" y="939518"/>
            <a:ext cx="5415747"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200" dirty="0"/>
              <a:t>Description of 1</a:t>
            </a:r>
            <a:r>
              <a:rPr lang="en-GB" sz="3200" baseline="30000" dirty="0"/>
              <a:t>st</a:t>
            </a:r>
            <a:r>
              <a:rPr lang="en-GB" sz="3200" dirty="0"/>
              <a:t> LU</a:t>
            </a:r>
            <a:br>
              <a:rPr lang="en-GB" sz="3200" b="1" dirty="0"/>
            </a:br>
            <a:r>
              <a:rPr lang="en-GB" sz="3200" b="1" dirty="0">
                <a:solidFill>
                  <a:schemeClr val="accent1">
                    <a:lumMod val="75000"/>
                  </a:schemeClr>
                </a:solidFill>
              </a:rPr>
              <a:t>Join &amp; Explore</a:t>
            </a:r>
            <a:endParaRPr sz="3020" b="1" dirty="0">
              <a:solidFill>
                <a:schemeClr val="accent1">
                  <a:lumMod val="75000"/>
                </a:schemeClr>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11" name="Text Placeholder 2">
            <a:extLst>
              <a:ext uri="{FF2B5EF4-FFF2-40B4-BE49-F238E27FC236}">
                <a16:creationId xmlns:a16="http://schemas.microsoft.com/office/drawing/2014/main" id="{84F8BAA3-AC16-E664-CCDF-E08DECF0F39D}"/>
              </a:ext>
            </a:extLst>
          </p:cNvPr>
          <p:cNvSpPr txBox="1">
            <a:spLocks/>
          </p:cNvSpPr>
          <p:nvPr/>
        </p:nvSpPr>
        <p:spPr>
          <a:xfrm>
            <a:off x="6480945" y="1564297"/>
            <a:ext cx="4959208" cy="3696668"/>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rtl="0">
              <a:spcBef>
                <a:spcPts val="0"/>
              </a:spcBef>
              <a:spcAft>
                <a:spcPts val="0"/>
              </a:spcAft>
            </a:pPr>
            <a:r>
              <a:rPr lang="en-GB" sz="2200" dirty="0">
                <a:solidFill>
                  <a:srgbClr val="000000"/>
                </a:solidFill>
                <a:latin typeface="Arial" panose="020B0604020202020204" pitchFamily="34" charset="0"/>
              </a:rPr>
              <a:t>LU have been clustered by steps assembled as follows: 1,2 join &amp; explore; 3,4 prioritise, commit and plan; 5,6 implement (design &amp; construct) and monitor; and 7 replicate, upscale and </a:t>
            </a:r>
            <a:r>
              <a:rPr lang="en-GB" sz="2200" dirty="0" err="1">
                <a:solidFill>
                  <a:srgbClr val="000000"/>
                </a:solidFill>
                <a:latin typeface="Arial" panose="020B0604020202020204" pitchFamily="34" charset="0"/>
              </a:rPr>
              <a:t>outscale</a:t>
            </a:r>
            <a:r>
              <a:rPr lang="en-GB" sz="2200" dirty="0">
                <a:solidFill>
                  <a:srgbClr val="000000"/>
                </a:solidFill>
                <a:latin typeface="Arial" panose="020B0604020202020204" pitchFamily="34" charset="0"/>
              </a:rPr>
              <a:t>. The LUs can be conducted following 3 main streams: umbrellas that embrace sub-topics that cover all the angles of mainstreaming of sustainable development moving from science into practice, market oriented and operationalised implementation. </a:t>
            </a:r>
          </a:p>
          <a:p>
            <a:br>
              <a:rPr lang="en-GB" sz="1400" dirty="0"/>
            </a:br>
            <a:endParaRPr lang="en-GB" sz="1400" dirty="0">
              <a:solidFill>
                <a:schemeClr val="tx1"/>
              </a:solidFill>
            </a:endParaRPr>
          </a:p>
        </p:txBody>
      </p:sp>
      <p:sp>
        <p:nvSpPr>
          <p:cNvPr id="15" name="Google Shape;227;p24">
            <a:extLst>
              <a:ext uri="{FF2B5EF4-FFF2-40B4-BE49-F238E27FC236}">
                <a16:creationId xmlns:a16="http://schemas.microsoft.com/office/drawing/2014/main" id="{F8009FEC-9E09-0BA6-AB9A-8D293BD96DE4}"/>
              </a:ext>
            </a:extLst>
          </p:cNvPr>
          <p:cNvSpPr txBox="1">
            <a:spLocks/>
          </p:cNvSpPr>
          <p:nvPr/>
        </p:nvSpPr>
        <p:spPr>
          <a:xfrm>
            <a:off x="8480405" y="968066"/>
            <a:ext cx="3172374" cy="46209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3600"/>
              <a:buFont typeface="Arial"/>
              <a:buNone/>
              <a:defRPr sz="36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2520"/>
            </a:pPr>
            <a:r>
              <a:rPr lang="de-DE" sz="2400" b="1" dirty="0">
                <a:solidFill>
                  <a:schemeClr val="accent1">
                    <a:lumMod val="75000"/>
                  </a:schemeClr>
                </a:solidFill>
              </a:rPr>
              <a:t>S</a:t>
            </a:r>
            <a:r>
              <a:rPr lang="en-GB" sz="2400" b="1" dirty="0" err="1">
                <a:solidFill>
                  <a:schemeClr val="accent1">
                    <a:lumMod val="75000"/>
                  </a:schemeClr>
                </a:solidFill>
              </a:rPr>
              <a:t>teps</a:t>
            </a:r>
            <a:endParaRPr lang="en-GB" sz="2400" b="1" dirty="0">
              <a:solidFill>
                <a:schemeClr val="accent1">
                  <a:lumMod val="75000"/>
                </a:schemeClr>
              </a:solidFill>
            </a:endParaRPr>
          </a:p>
        </p:txBody>
      </p:sp>
      <p:pic>
        <p:nvPicPr>
          <p:cNvPr id="24" name="Picture 23">
            <a:extLst>
              <a:ext uri="{FF2B5EF4-FFF2-40B4-BE49-F238E27FC236}">
                <a16:creationId xmlns:a16="http://schemas.microsoft.com/office/drawing/2014/main" id="{D2D0137A-F8D0-F394-E97F-1A0C8131F133}"/>
              </a:ext>
            </a:extLst>
          </p:cNvPr>
          <p:cNvPicPr>
            <a:picLocks noChangeAspect="1"/>
          </p:cNvPicPr>
          <p:nvPr/>
        </p:nvPicPr>
        <p:blipFill>
          <a:blip r:embed="rId3"/>
          <a:stretch>
            <a:fillRect/>
          </a:stretch>
        </p:blipFill>
        <p:spPr>
          <a:xfrm>
            <a:off x="399683" y="2766349"/>
            <a:ext cx="5158859" cy="2277899"/>
          </a:xfrm>
          <a:prstGeom prst="rect">
            <a:avLst/>
          </a:prstGeom>
        </p:spPr>
      </p:pic>
    </p:spTree>
    <p:extLst>
      <p:ext uri="{BB962C8B-B14F-4D97-AF65-F5344CB8AC3E}">
        <p14:creationId xmlns:p14="http://schemas.microsoft.com/office/powerpoint/2010/main" val="42804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5" name="Rectangle 4">
            <a:extLst>
              <a:ext uri="{FF2B5EF4-FFF2-40B4-BE49-F238E27FC236}">
                <a16:creationId xmlns:a16="http://schemas.microsoft.com/office/drawing/2014/main" id="{FAEE1626-48F8-407C-BD6D-A83B54DB2955}"/>
              </a:ext>
            </a:extLst>
          </p:cNvPr>
          <p:cNvSpPr/>
          <p:nvPr/>
        </p:nvSpPr>
        <p:spPr>
          <a:xfrm>
            <a:off x="5897366" y="226031"/>
            <a:ext cx="6154221" cy="5982380"/>
          </a:xfrm>
          <a:prstGeom prst="rect">
            <a:avLst/>
          </a:prstGeom>
          <a:ln w="3175">
            <a:solidFill>
              <a:schemeClr val="tx1"/>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7" name="Google Shape;227;p24"/>
          <p:cNvSpPr txBox="1">
            <a:spLocks noGrp="1"/>
          </p:cNvSpPr>
          <p:nvPr>
            <p:ph type="title"/>
          </p:nvPr>
        </p:nvSpPr>
        <p:spPr>
          <a:xfrm>
            <a:off x="399683" y="939518"/>
            <a:ext cx="5415747" cy="1497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200" dirty="0"/>
              <a:t>Description of 1</a:t>
            </a:r>
            <a:r>
              <a:rPr lang="en-GB" sz="3200" baseline="30000" dirty="0"/>
              <a:t>st</a:t>
            </a:r>
            <a:r>
              <a:rPr lang="en-GB" sz="3200" dirty="0"/>
              <a:t> LU</a:t>
            </a:r>
            <a:br>
              <a:rPr lang="en-GB" sz="3200" b="1" dirty="0"/>
            </a:br>
            <a:r>
              <a:rPr lang="en-GB" sz="3200" b="1" dirty="0">
                <a:solidFill>
                  <a:schemeClr val="accent1">
                    <a:lumMod val="75000"/>
                  </a:schemeClr>
                </a:solidFill>
              </a:rPr>
              <a:t>Join &amp; Explore</a:t>
            </a:r>
            <a:endParaRPr sz="3020" b="1" dirty="0">
              <a:solidFill>
                <a:schemeClr val="accent1">
                  <a:lumMod val="75000"/>
                </a:schemeClr>
              </a:solidFill>
            </a:endParaRPr>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1896460" y="3366353"/>
            <a:ext cx="3899419" cy="600556"/>
          </a:xfrm>
        </p:spPr>
        <p:txBody>
          <a:bodyPr>
            <a:noAutofit/>
          </a:bodyPr>
          <a:lstStyle/>
          <a:p>
            <a:pPr marL="228600" indent="0">
              <a:lnSpc>
                <a:spcPct val="100000"/>
              </a:lnSpc>
            </a:pPr>
            <a:r>
              <a:rPr lang="en-GB" sz="1400" b="0" i="0" dirty="0">
                <a:solidFill>
                  <a:srgbClr val="000000"/>
                </a:solidFill>
                <a:effectLst/>
                <a:latin typeface="Arial" panose="020B0604020202020204" pitchFamily="34" charset="0"/>
              </a:rPr>
              <a:t>Green &amp; Blue Infrastructure, Built Environment, Large Scale </a:t>
            </a:r>
            <a:r>
              <a:rPr lang="en-GB" sz="1400" b="0" i="0" dirty="0" err="1">
                <a:solidFill>
                  <a:srgbClr val="000000"/>
                </a:solidFill>
                <a:effectLst/>
                <a:latin typeface="Arial" panose="020B0604020202020204" pitchFamily="34" charset="0"/>
              </a:rPr>
              <a:t>NbS</a:t>
            </a:r>
            <a:r>
              <a:rPr lang="en-GB" sz="1400" b="0" i="0" dirty="0">
                <a:solidFill>
                  <a:srgbClr val="000000"/>
                </a:solidFill>
                <a:effectLst/>
                <a:latin typeface="Arial" panose="020B0604020202020204" pitchFamily="34" charset="0"/>
              </a:rPr>
              <a:t>, Urban Greening Plans</a:t>
            </a:r>
            <a:endParaRPr lang="en-IE" sz="1400" dirty="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sp>
        <p:nvSpPr>
          <p:cNvPr id="3" name="Text Placeholder 1">
            <a:extLst>
              <a:ext uri="{FF2B5EF4-FFF2-40B4-BE49-F238E27FC236}">
                <a16:creationId xmlns:a16="http://schemas.microsoft.com/office/drawing/2014/main" id="{B7C54888-D351-1175-1BED-83A94035BBF7}"/>
              </a:ext>
            </a:extLst>
          </p:cNvPr>
          <p:cNvSpPr txBox="1">
            <a:spLocks/>
          </p:cNvSpPr>
          <p:nvPr/>
        </p:nvSpPr>
        <p:spPr>
          <a:xfrm>
            <a:off x="1096473" y="2750955"/>
            <a:ext cx="3899419" cy="600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algn="ctr">
              <a:lnSpc>
                <a:spcPct val="100000"/>
              </a:lnSpc>
            </a:pPr>
            <a:r>
              <a:rPr lang="en-IE" sz="2400" b="1" dirty="0">
                <a:solidFill>
                  <a:schemeClr val="accent1">
                    <a:lumMod val="75000"/>
                  </a:schemeClr>
                </a:solidFill>
              </a:rPr>
              <a:t>TOPIC STREAMS </a:t>
            </a:r>
          </a:p>
        </p:txBody>
      </p:sp>
      <p:sp>
        <p:nvSpPr>
          <p:cNvPr id="11" name="Text Placeholder 2">
            <a:extLst>
              <a:ext uri="{FF2B5EF4-FFF2-40B4-BE49-F238E27FC236}">
                <a16:creationId xmlns:a16="http://schemas.microsoft.com/office/drawing/2014/main" id="{84F8BAA3-AC16-E664-CCDF-E08DECF0F39D}"/>
              </a:ext>
            </a:extLst>
          </p:cNvPr>
          <p:cNvSpPr txBox="1">
            <a:spLocks/>
          </p:cNvSpPr>
          <p:nvPr/>
        </p:nvSpPr>
        <p:spPr>
          <a:xfrm>
            <a:off x="6007100" y="592025"/>
            <a:ext cx="5949548" cy="36966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rtl="0">
              <a:spcBef>
                <a:spcPts val="0"/>
              </a:spcBef>
              <a:spcAft>
                <a:spcPts val="0"/>
              </a:spcAft>
            </a:pPr>
            <a:r>
              <a:rPr lang="en-GB" sz="1000" dirty="0">
                <a:solidFill>
                  <a:srgbClr val="000000"/>
                </a:solidFill>
                <a:latin typeface="Arial" panose="020B0604020202020204" pitchFamily="34" charset="0"/>
              </a:rPr>
              <a:t>As framework for designing the workshops Steps 1,2</a:t>
            </a:r>
          </a:p>
          <a:p>
            <a:pPr rtl="0">
              <a:spcBef>
                <a:spcPts val="0"/>
              </a:spcBef>
              <a:spcAft>
                <a:spcPts val="0"/>
              </a:spcAft>
            </a:pPr>
            <a:r>
              <a:rPr lang="en-GB" sz="1000" dirty="0">
                <a:solidFill>
                  <a:srgbClr val="000000"/>
                </a:solidFill>
                <a:latin typeface="Arial" panose="020B0604020202020204" pitchFamily="34" charset="0"/>
              </a:rPr>
              <a:t>○ Verify the content of presentations fitting to the topic stream and </a:t>
            </a:r>
            <a:r>
              <a:rPr lang="en-GB" sz="1000" dirty="0" err="1">
                <a:solidFill>
                  <a:srgbClr val="000000"/>
                </a:solidFill>
                <a:latin typeface="Arial" panose="020B0604020202020204" pitchFamily="34" charset="0"/>
              </a:rPr>
              <a:t>UbN</a:t>
            </a:r>
            <a:r>
              <a:rPr lang="en-GB" sz="1000" dirty="0">
                <a:solidFill>
                  <a:srgbClr val="000000"/>
                </a:solidFill>
                <a:latin typeface="Arial" panose="020B0604020202020204" pitchFamily="34" charset="0"/>
              </a:rPr>
              <a:t> Framework, make use of the public content under the topic stream here. In conjunction to the previous point, discuss with </a:t>
            </a:r>
            <a:r>
              <a:rPr lang="en-GB" sz="1000" dirty="0" err="1">
                <a:solidFill>
                  <a:srgbClr val="000000"/>
                </a:solidFill>
                <a:latin typeface="Arial" panose="020B0604020202020204" pitchFamily="34" charset="0"/>
              </a:rPr>
              <a:t>UbN</a:t>
            </a:r>
            <a:r>
              <a:rPr lang="en-GB" sz="1000" dirty="0">
                <a:solidFill>
                  <a:srgbClr val="000000"/>
                </a:solidFill>
                <a:latin typeface="Arial" panose="020B0604020202020204" pitchFamily="34" charset="0"/>
              </a:rPr>
              <a:t> coordinators consent procedure to utilise public material.</a:t>
            </a:r>
          </a:p>
          <a:p>
            <a:pPr rtl="0">
              <a:spcBef>
                <a:spcPts val="0"/>
              </a:spcBef>
              <a:spcAft>
                <a:spcPts val="0"/>
              </a:spcAft>
            </a:pPr>
            <a:r>
              <a:rPr lang="en-GB" sz="1000" dirty="0">
                <a:solidFill>
                  <a:srgbClr val="000000"/>
                </a:solidFill>
                <a:latin typeface="Arial" panose="020B0604020202020204" pitchFamily="34" charset="0"/>
              </a:rPr>
              <a:t>○ Program definition: define the agenda of speakers, and questions for the roundtable session after the presentations.</a:t>
            </a:r>
          </a:p>
          <a:p>
            <a:pPr rtl="0">
              <a:spcBef>
                <a:spcPts val="0"/>
              </a:spcBef>
              <a:spcAft>
                <a:spcPts val="0"/>
              </a:spcAft>
            </a:pPr>
            <a:r>
              <a:rPr lang="en-GB" sz="1000" dirty="0">
                <a:solidFill>
                  <a:srgbClr val="000000"/>
                </a:solidFill>
                <a:latin typeface="Arial" panose="020B0604020202020204" pitchFamily="34" charset="0"/>
              </a:rPr>
              <a:t>○ Share the outline program with speakers for internal alignment and deadlines for receiving their presentations for review.</a:t>
            </a:r>
          </a:p>
          <a:p>
            <a:pPr rtl="0">
              <a:spcBef>
                <a:spcPts val="0"/>
              </a:spcBef>
              <a:spcAft>
                <a:spcPts val="0"/>
              </a:spcAft>
            </a:pPr>
            <a:r>
              <a:rPr lang="en-GB" sz="1000" dirty="0">
                <a:solidFill>
                  <a:srgbClr val="000000"/>
                </a:solidFill>
                <a:latin typeface="Arial" panose="020B0604020202020204" pitchFamily="34" charset="0"/>
              </a:rPr>
              <a:t>○ Review presentations on due time to allow them to introduce possible amendments and record the presentation.</a:t>
            </a:r>
          </a:p>
          <a:p>
            <a:pPr rtl="0">
              <a:spcBef>
                <a:spcPts val="0"/>
              </a:spcBef>
              <a:spcAft>
                <a:spcPts val="0"/>
              </a:spcAft>
            </a:pPr>
            <a:r>
              <a:rPr lang="en-GB" sz="1000" dirty="0">
                <a:solidFill>
                  <a:srgbClr val="000000"/>
                </a:solidFill>
                <a:latin typeface="Arial" panose="020B0604020202020204" pitchFamily="34" charset="0"/>
              </a:rPr>
              <a:t>○ Store all recordings in the </a:t>
            </a:r>
            <a:r>
              <a:rPr lang="en-GB" sz="1000" dirty="0" err="1">
                <a:solidFill>
                  <a:srgbClr val="000000"/>
                </a:solidFill>
                <a:latin typeface="Arial" panose="020B0604020202020204" pitchFamily="34" charset="0"/>
              </a:rPr>
              <a:t>UbN</a:t>
            </a:r>
            <a:r>
              <a:rPr lang="en-GB" sz="1000" dirty="0">
                <a:solidFill>
                  <a:srgbClr val="000000"/>
                </a:solidFill>
                <a:latin typeface="Arial" panose="020B0604020202020204" pitchFamily="34" charset="0"/>
              </a:rPr>
              <a:t> Database</a:t>
            </a:r>
          </a:p>
          <a:p>
            <a:pPr rtl="0">
              <a:spcBef>
                <a:spcPts val="0"/>
              </a:spcBef>
              <a:spcAft>
                <a:spcPts val="0"/>
              </a:spcAft>
            </a:pPr>
            <a:r>
              <a:rPr lang="en-GB" sz="1000" dirty="0">
                <a:solidFill>
                  <a:srgbClr val="000000"/>
                </a:solidFill>
                <a:latin typeface="Arial" panose="020B0604020202020204" pitchFamily="34" charset="0"/>
              </a:rPr>
              <a:t>○ Promote and disseminate information pre and post a webinar through social medial channels and </a:t>
            </a:r>
            <a:r>
              <a:rPr lang="en-GB" sz="1000" dirty="0" err="1">
                <a:solidFill>
                  <a:srgbClr val="000000"/>
                </a:solidFill>
                <a:latin typeface="Arial" panose="020B0604020202020204" pitchFamily="34" charset="0"/>
              </a:rPr>
              <a:t>UbN</a:t>
            </a:r>
            <a:r>
              <a:rPr lang="en-GB" sz="1000" dirty="0">
                <a:solidFill>
                  <a:srgbClr val="000000"/>
                </a:solidFill>
                <a:latin typeface="Arial" panose="020B0604020202020204" pitchFamily="34" charset="0"/>
              </a:rPr>
              <a:t> registrants.</a:t>
            </a:r>
          </a:p>
          <a:p>
            <a:pPr rtl="0">
              <a:spcBef>
                <a:spcPts val="0"/>
              </a:spcBef>
              <a:spcAft>
                <a:spcPts val="0"/>
              </a:spcAft>
            </a:pPr>
            <a:r>
              <a:rPr lang="en-GB" sz="1000" dirty="0">
                <a:solidFill>
                  <a:srgbClr val="000000"/>
                </a:solidFill>
                <a:latin typeface="Arial" panose="020B0604020202020204" pitchFamily="34" charset="0"/>
              </a:rPr>
              <a:t>Role of Coordinators </a:t>
            </a:r>
          </a:p>
          <a:p>
            <a:pPr rtl="0">
              <a:spcBef>
                <a:spcPts val="0"/>
              </a:spcBef>
              <a:spcAft>
                <a:spcPts val="0"/>
              </a:spcAft>
            </a:pPr>
            <a:r>
              <a:rPr lang="en-GB" sz="1000" dirty="0">
                <a:solidFill>
                  <a:srgbClr val="000000"/>
                </a:solidFill>
                <a:latin typeface="Arial" panose="020B0604020202020204" pitchFamily="34" charset="0"/>
              </a:rPr>
              <a:t>o Nurture the work internally with all speakers, setting bilateral meetings, and team  brainstorming sessions.</a:t>
            </a:r>
          </a:p>
          <a:p>
            <a:pPr rtl="0">
              <a:spcBef>
                <a:spcPts val="0"/>
              </a:spcBef>
              <a:spcAft>
                <a:spcPts val="0"/>
              </a:spcAft>
            </a:pPr>
            <a:r>
              <a:rPr lang="en-GB" sz="1000" dirty="0">
                <a:solidFill>
                  <a:srgbClr val="000000"/>
                </a:solidFill>
                <a:latin typeface="Arial" panose="020B0604020202020204" pitchFamily="34" charset="0"/>
              </a:rPr>
              <a:t>o Coordinate the operational and strategical actions to be taken in accordance with  the short, mid and long-term objectives</a:t>
            </a:r>
          </a:p>
          <a:p>
            <a:pPr rtl="0">
              <a:spcBef>
                <a:spcPts val="0"/>
              </a:spcBef>
              <a:spcAft>
                <a:spcPts val="0"/>
              </a:spcAft>
            </a:pPr>
            <a:r>
              <a:rPr lang="en-GB" sz="1000" dirty="0">
                <a:solidFill>
                  <a:srgbClr val="000000"/>
                </a:solidFill>
                <a:latin typeface="Arial" panose="020B0604020202020204" pitchFamily="34" charset="0"/>
              </a:rPr>
              <a:t>o Maintain a constant double-check of the content media, posts, website and other  dissemination tasks that have to be performed. </a:t>
            </a:r>
          </a:p>
          <a:p>
            <a:pPr rtl="0">
              <a:spcBef>
                <a:spcPts val="0"/>
              </a:spcBef>
              <a:spcAft>
                <a:spcPts val="0"/>
              </a:spcAft>
            </a:pPr>
            <a:r>
              <a:rPr lang="en-GB" sz="1000" dirty="0">
                <a:solidFill>
                  <a:srgbClr val="000000"/>
                </a:solidFill>
                <a:latin typeface="Arial" panose="020B0604020202020204" pitchFamily="34" charset="0"/>
              </a:rPr>
              <a:t>○ Together with </a:t>
            </a:r>
            <a:r>
              <a:rPr lang="en-GB" sz="1000" dirty="0" err="1">
                <a:solidFill>
                  <a:srgbClr val="000000"/>
                </a:solidFill>
                <a:latin typeface="Arial" panose="020B0604020202020204" pitchFamily="34" charset="0"/>
              </a:rPr>
              <a:t>UbN</a:t>
            </a:r>
            <a:r>
              <a:rPr lang="en-GB" sz="1000" dirty="0">
                <a:solidFill>
                  <a:srgbClr val="000000"/>
                </a:solidFill>
                <a:latin typeface="Arial" panose="020B0604020202020204" pitchFamily="34" charset="0"/>
              </a:rPr>
              <a:t> coordinators, include regular updates with communication through </a:t>
            </a:r>
            <a:r>
              <a:rPr lang="en-GB" sz="1000" dirty="0" err="1">
                <a:solidFill>
                  <a:srgbClr val="000000"/>
                </a:solidFill>
                <a:latin typeface="Arial" panose="020B0604020202020204" pitchFamily="34" charset="0"/>
              </a:rPr>
              <a:t>UbN</a:t>
            </a:r>
            <a:r>
              <a:rPr lang="en-GB" sz="1000" dirty="0">
                <a:solidFill>
                  <a:srgbClr val="000000"/>
                </a:solidFill>
                <a:latin typeface="Arial" panose="020B0604020202020204" pitchFamily="34" charset="0"/>
              </a:rPr>
              <a:t> social media posting, social media campaigns and the  Newsletters.  </a:t>
            </a:r>
          </a:p>
          <a:p>
            <a:pPr rtl="0">
              <a:spcBef>
                <a:spcPts val="0"/>
              </a:spcBef>
              <a:spcAft>
                <a:spcPts val="0"/>
              </a:spcAft>
            </a:pPr>
            <a:r>
              <a:rPr lang="en-GB" sz="1000" dirty="0">
                <a:solidFill>
                  <a:srgbClr val="000000"/>
                </a:solidFill>
                <a:latin typeface="Arial" panose="020B0604020202020204" pitchFamily="34" charset="0"/>
              </a:rPr>
              <a:t>● Set the registration form and follow up emails for dissemination, one month, one week, one day and one hour ahead of the event. </a:t>
            </a:r>
          </a:p>
          <a:p>
            <a:br>
              <a:rPr lang="en-GB" sz="1000" dirty="0"/>
            </a:br>
            <a:endParaRPr lang="en-GB" sz="1000" dirty="0">
              <a:solidFill>
                <a:schemeClr val="tx1"/>
              </a:solidFill>
            </a:endParaRPr>
          </a:p>
        </p:txBody>
      </p:sp>
      <p:sp>
        <p:nvSpPr>
          <p:cNvPr id="15" name="Google Shape;227;p24">
            <a:extLst>
              <a:ext uri="{FF2B5EF4-FFF2-40B4-BE49-F238E27FC236}">
                <a16:creationId xmlns:a16="http://schemas.microsoft.com/office/drawing/2014/main" id="{F8009FEC-9E09-0BA6-AB9A-8D293BD96DE4}"/>
              </a:ext>
            </a:extLst>
          </p:cNvPr>
          <p:cNvSpPr txBox="1">
            <a:spLocks/>
          </p:cNvSpPr>
          <p:nvPr/>
        </p:nvSpPr>
        <p:spPr>
          <a:xfrm>
            <a:off x="8480405" y="204141"/>
            <a:ext cx="3172374" cy="46209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3600"/>
              <a:buFont typeface="Arial"/>
              <a:buNone/>
              <a:defRPr sz="36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2520"/>
            </a:pPr>
            <a:r>
              <a:rPr lang="de-DE" sz="2400" b="1" dirty="0">
                <a:solidFill>
                  <a:schemeClr val="accent1">
                    <a:lumMod val="75000"/>
                  </a:schemeClr>
                </a:solidFill>
              </a:rPr>
              <a:t>Protocol</a:t>
            </a:r>
          </a:p>
        </p:txBody>
      </p:sp>
      <p:sp>
        <p:nvSpPr>
          <p:cNvPr id="4" name="Oval 3">
            <a:extLst>
              <a:ext uri="{FF2B5EF4-FFF2-40B4-BE49-F238E27FC236}">
                <a16:creationId xmlns:a16="http://schemas.microsoft.com/office/drawing/2014/main" id="{2FD8580A-B82E-F326-E1FA-3C0F468A07B6}"/>
              </a:ext>
            </a:extLst>
          </p:cNvPr>
          <p:cNvSpPr/>
          <p:nvPr/>
        </p:nvSpPr>
        <p:spPr>
          <a:xfrm>
            <a:off x="1462429" y="3471762"/>
            <a:ext cx="486137" cy="494332"/>
          </a:xfrm>
          <a:prstGeom prst="ellipse">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0" name="Text Placeholder 1">
            <a:extLst>
              <a:ext uri="{FF2B5EF4-FFF2-40B4-BE49-F238E27FC236}">
                <a16:creationId xmlns:a16="http://schemas.microsoft.com/office/drawing/2014/main" id="{962DE35A-386F-5F82-037D-A38EB5E1078E}"/>
              </a:ext>
            </a:extLst>
          </p:cNvPr>
          <p:cNvSpPr txBox="1">
            <a:spLocks/>
          </p:cNvSpPr>
          <p:nvPr/>
        </p:nvSpPr>
        <p:spPr>
          <a:xfrm>
            <a:off x="1909966" y="4224805"/>
            <a:ext cx="3899419" cy="600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marL="228600" indent="0">
              <a:lnSpc>
                <a:spcPct val="100000"/>
              </a:lnSpc>
            </a:pPr>
            <a:r>
              <a:rPr lang="en-GB" sz="1400" b="0" i="0" dirty="0">
                <a:solidFill>
                  <a:srgbClr val="000000"/>
                </a:solidFill>
                <a:effectLst/>
                <a:latin typeface="Arial" panose="020B0604020202020204" pitchFamily="34" charset="0"/>
              </a:rPr>
              <a:t>One Health, Environmental Quality, Soils-Water-Air Pollution &amp; Treatment with Ecosystem-Based &amp; </a:t>
            </a:r>
            <a:r>
              <a:rPr lang="en-GB" sz="1400" b="0" i="0" dirty="0" err="1">
                <a:solidFill>
                  <a:srgbClr val="000000"/>
                </a:solidFill>
                <a:effectLst/>
                <a:latin typeface="Arial" panose="020B0604020202020204" pitchFamily="34" charset="0"/>
              </a:rPr>
              <a:t>NbS</a:t>
            </a:r>
            <a:r>
              <a:rPr lang="en-GB" sz="1400" b="0" i="0" dirty="0">
                <a:solidFill>
                  <a:srgbClr val="000000"/>
                </a:solidFill>
                <a:effectLst/>
                <a:latin typeface="Arial" panose="020B0604020202020204" pitchFamily="34" charset="0"/>
              </a:rPr>
              <a:t> </a:t>
            </a:r>
            <a:r>
              <a:rPr lang="en-GB" sz="1400" b="0" i="0" dirty="0" err="1">
                <a:solidFill>
                  <a:srgbClr val="000000"/>
                </a:solidFill>
                <a:effectLst/>
                <a:latin typeface="Arial" panose="020B0604020202020204" pitchFamily="34" charset="0"/>
              </a:rPr>
              <a:t>Aproaches</a:t>
            </a:r>
            <a:endParaRPr lang="en-IE" sz="1400" dirty="0">
              <a:solidFill>
                <a:schemeClr val="tx1"/>
              </a:solidFill>
            </a:endParaRPr>
          </a:p>
        </p:txBody>
      </p:sp>
      <p:sp>
        <p:nvSpPr>
          <p:cNvPr id="16" name="Oval 15">
            <a:extLst>
              <a:ext uri="{FF2B5EF4-FFF2-40B4-BE49-F238E27FC236}">
                <a16:creationId xmlns:a16="http://schemas.microsoft.com/office/drawing/2014/main" id="{A8B6F8EB-B83D-BE95-423A-7BDAC99A18E3}"/>
              </a:ext>
            </a:extLst>
          </p:cNvPr>
          <p:cNvSpPr/>
          <p:nvPr/>
        </p:nvSpPr>
        <p:spPr>
          <a:xfrm>
            <a:off x="1475935" y="4330214"/>
            <a:ext cx="486137" cy="494332"/>
          </a:xfrm>
          <a:prstGeom prst="ellipse">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dirty="0"/>
          </a:p>
        </p:txBody>
      </p:sp>
      <p:sp>
        <p:nvSpPr>
          <p:cNvPr id="17" name="Text Placeholder 1">
            <a:extLst>
              <a:ext uri="{FF2B5EF4-FFF2-40B4-BE49-F238E27FC236}">
                <a16:creationId xmlns:a16="http://schemas.microsoft.com/office/drawing/2014/main" id="{D881AE7B-BB26-6453-9EB8-76AC6B245FA8}"/>
              </a:ext>
            </a:extLst>
          </p:cNvPr>
          <p:cNvSpPr txBox="1">
            <a:spLocks/>
          </p:cNvSpPr>
          <p:nvPr/>
        </p:nvSpPr>
        <p:spPr>
          <a:xfrm>
            <a:off x="1911896" y="5129559"/>
            <a:ext cx="3899419" cy="600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50000"/>
              </a:lnSpc>
              <a:spcBef>
                <a:spcPts val="360"/>
              </a:spcBef>
              <a:spcAft>
                <a:spcPts val="0"/>
              </a:spcAft>
              <a:buClr>
                <a:srgbClr val="00C897"/>
              </a:buClr>
              <a:buSzPts val="1656"/>
              <a:buFont typeface="Noto Sans Symbols"/>
              <a:buNone/>
              <a:defRPr sz="1800" b="0" i="0" u="none" strike="noStrike" cap="none">
                <a:solidFill>
                  <a:srgbClr val="7F7F7F"/>
                </a:solidFill>
                <a:latin typeface="Arial"/>
                <a:ea typeface="Arial"/>
                <a:cs typeface="Arial"/>
                <a:sym typeface="Arial"/>
              </a:defRPr>
            </a:lvl1pPr>
            <a:lvl2pPr marL="914400" marR="0" lvl="1" indent="-228600" algn="l" rtl="0">
              <a:lnSpc>
                <a:spcPct val="150000"/>
              </a:lnSpc>
              <a:spcBef>
                <a:spcPts val="600"/>
              </a:spcBef>
              <a:spcAft>
                <a:spcPts val="0"/>
              </a:spcAft>
              <a:buClr>
                <a:srgbClr val="00C897"/>
              </a:buClr>
              <a:buSzPts val="1656"/>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150000"/>
              </a:lnSpc>
              <a:spcBef>
                <a:spcPts val="600"/>
              </a:spcBef>
              <a:spcAft>
                <a:spcPts val="0"/>
              </a:spcAft>
              <a:buClr>
                <a:srgbClr val="00C897"/>
              </a:buClr>
              <a:buSzPts val="1472"/>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150000"/>
              </a:lnSpc>
              <a:spcBef>
                <a:spcPts val="600"/>
              </a:spcBef>
              <a:spcAft>
                <a:spcPts val="0"/>
              </a:spcAft>
              <a:buClr>
                <a:srgbClr val="00C897"/>
              </a:buClr>
              <a:buSzPts val="1288"/>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6pPr>
            <a:lvl7pPr marL="3200400" marR="0" lvl="6"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7pPr>
            <a:lvl8pPr marL="3657600" marR="0" lvl="7" indent="-228600" algn="l" rtl="0">
              <a:lnSpc>
                <a:spcPct val="100000"/>
              </a:lnSpc>
              <a:spcBef>
                <a:spcPts val="600"/>
              </a:spcBef>
              <a:spcAft>
                <a:spcPts val="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8pPr>
            <a:lvl9pPr marL="4114800" marR="0" lvl="8" indent="-228600" algn="l" rtl="0">
              <a:lnSpc>
                <a:spcPct val="100000"/>
              </a:lnSpc>
              <a:spcBef>
                <a:spcPts val="600"/>
              </a:spcBef>
              <a:spcAft>
                <a:spcPts val="600"/>
              </a:spcAft>
              <a:buClr>
                <a:schemeClr val="accent2"/>
              </a:buClr>
              <a:buSzPts val="1288"/>
              <a:buFont typeface="Noto Sans Symbols"/>
              <a:buNone/>
              <a:defRPr sz="1400" b="0" i="0" u="none" strike="noStrike" cap="none">
                <a:solidFill>
                  <a:srgbClr val="888888"/>
                </a:solidFill>
                <a:latin typeface="Gill Sans"/>
                <a:ea typeface="Gill Sans"/>
                <a:cs typeface="Gill Sans"/>
                <a:sym typeface="Gill Sans"/>
              </a:defRPr>
            </a:lvl9pPr>
          </a:lstStyle>
          <a:p>
            <a:pPr marL="228600" indent="0">
              <a:lnSpc>
                <a:spcPct val="100000"/>
              </a:lnSpc>
            </a:pPr>
            <a:r>
              <a:rPr lang="en-GB" sz="1400" dirty="0">
                <a:solidFill>
                  <a:srgbClr val="000000"/>
                </a:solidFill>
                <a:latin typeface="Arial" panose="020B0604020202020204" pitchFamily="34" charset="0"/>
              </a:rPr>
              <a:t>Nature Positive Economy, Finance, Investment, Governance &amp; Co-Creation and Engagement</a:t>
            </a:r>
            <a:endParaRPr lang="en-IE" sz="1400" dirty="0">
              <a:solidFill>
                <a:schemeClr val="tx1"/>
              </a:solidFill>
            </a:endParaRPr>
          </a:p>
        </p:txBody>
      </p:sp>
      <p:sp>
        <p:nvSpPr>
          <p:cNvPr id="18" name="Oval 17">
            <a:extLst>
              <a:ext uri="{FF2B5EF4-FFF2-40B4-BE49-F238E27FC236}">
                <a16:creationId xmlns:a16="http://schemas.microsoft.com/office/drawing/2014/main" id="{63F4802F-14D5-E629-D5F7-374ED61A6ABD}"/>
              </a:ext>
            </a:extLst>
          </p:cNvPr>
          <p:cNvSpPr/>
          <p:nvPr/>
        </p:nvSpPr>
        <p:spPr>
          <a:xfrm>
            <a:off x="1477865" y="5234968"/>
            <a:ext cx="486137" cy="494332"/>
          </a:xfrm>
          <a:prstGeom prst="ellipse">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355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{Name/organization/logo}</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251BEF-D4B8-40BE-AC2D-6F717C33E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2f345-8b19-4e58-9d0b-c5c4ffbdf5c8"/>
    <ds:schemaRef ds:uri="05e234c5-d36f-418b-93c1-f000f7e26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3A02F5-20C9-42D1-BA13-B77A845665DA}">
  <ds:schemaRefs>
    <ds:schemaRef ds:uri="http://schemas.microsoft.com/office/2006/metadata/properties"/>
    <ds:schemaRef ds:uri="http://schemas.microsoft.com/office/infopath/2007/PartnerControls"/>
    <ds:schemaRef ds:uri="0ed2f345-8b19-4e58-9d0b-c5c4ffbdf5c8"/>
    <ds:schemaRef ds:uri="05e234c5-d36f-418b-93c1-f000f7e26a11"/>
  </ds:schemaRefs>
</ds:datastoreItem>
</file>

<file path=customXml/itemProps3.xml><?xml version="1.0" encoding="utf-8"?>
<ds:datastoreItem xmlns:ds="http://schemas.openxmlformats.org/officeDocument/2006/customXml" ds:itemID="{8FF9EE2C-8086-41AD-8CBB-8F17777D69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8628</TotalTime>
  <Words>780</Words>
  <Application>Microsoft Office PowerPoint</Application>
  <PresentationFormat>Widescreen</PresentationFormat>
  <Paragraphs>66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Dividend</vt:lpstr>
      <vt:lpstr>UbN Steps 1,2 join and explore waste-water treatment NBS Workshop </vt:lpstr>
      <vt:lpstr>After this LU learners will be able to</vt:lpstr>
      <vt:lpstr>Step-by-step guide: workshop</vt:lpstr>
      <vt:lpstr>Background: ICLEI’s 5 LU</vt:lpstr>
      <vt:lpstr>Description of 1st LU Join &amp; Explore</vt:lpstr>
      <vt:lpstr>Description of 1st LU Join &amp; Explore</vt:lpstr>
      <vt:lpstr>Description of 1st LU Join &amp; Explore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Carme Machí Castaner</cp:lastModifiedBy>
  <cp:revision>141</cp:revision>
  <dcterms:modified xsi:type="dcterms:W3CDTF">2024-12-19T10:57:07Z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