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Gill Sans"/>
      <p:regular r:id="rId35"/>
      <p:bold r:id="rId36"/>
    </p:embeddedFon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gLFnvkLKIKcxgnGp+TlCD6swYq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05D942-B6C6-4187-8B90-D82E453508B1}">
  <a:tblStyle styleId="{4905D942-B6C6-4187-8B90-D82E453508B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A"/>
          </a:solidFill>
        </a:fill>
      </a:tcStyle>
    </a:wholeTbl>
    <a:band1H>
      <a:tcTxStyle/>
      <a:tcStyle>
        <a:fill>
          <a:solidFill>
            <a:srgbClr val="CADBD2"/>
          </a:solidFill>
        </a:fill>
      </a:tcStyle>
    </a:band1H>
    <a:band2H>
      <a:tcTxStyle/>
    </a:band2H>
    <a:band1V>
      <a:tcTxStyle/>
      <a:tcStyle>
        <a:fill>
          <a:solidFill>
            <a:srgbClr val="CADBD2"/>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OpenSansLight-italic.fntdata"/><Relationship Id="rId18" Type="http://schemas.openxmlformats.org/officeDocument/2006/relationships/slide" Target="slides/slide13.xml"/><Relationship Id="rId42" Type="http://schemas.openxmlformats.org/officeDocument/2006/relationships/font" Target="fonts/OpenSans-bold.fntdata"/><Relationship Id="rId21" Type="http://schemas.openxmlformats.org/officeDocument/2006/relationships/slide" Target="slides/slide16.xml"/><Relationship Id="rId34" Type="http://schemas.openxmlformats.org/officeDocument/2006/relationships/slide" Target="slides/slide29.xml"/><Relationship Id="rId47"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OpenSansLight-boldItalic.fntdata"/><Relationship Id="rId24"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OpenSansLight-regular.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GillSans-bold.fntdata"/><Relationship Id="rId44" Type="http://schemas.openxmlformats.org/officeDocument/2006/relationships/font" Target="fonts/OpenSans-boldItalic.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3" Type="http://schemas.openxmlformats.org/officeDocument/2006/relationships/font" Target="fonts/OpenSans-italic.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GillSans-regular.fntdata"/><Relationship Id="rId14" Type="http://schemas.openxmlformats.org/officeDocument/2006/relationships/slide" Target="slides/slide9.xml"/><Relationship Id="rId48"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tableStyles" Target="tableStyle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OpenSansLight-bold.fntdata"/><Relationship Id="rId46" Type="http://schemas.openxmlformats.org/officeDocument/2006/relationships/customXml" Target="../customXml/item1.xml"/><Relationship Id="rId20" Type="http://schemas.openxmlformats.org/officeDocument/2006/relationships/slide" Target="slides/slide15.xml"/><Relationship Id="rId41"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688975" y="4760397"/>
            <a:ext cx="5511800" cy="4509850"/>
          </a:xfrm>
          <a:prstGeom prst="rect">
            <a:avLst/>
          </a:prstGeom>
          <a:noFill/>
          <a:ln>
            <a:noFill/>
          </a:ln>
        </p:spPr>
        <p:txBody>
          <a:bodyPr anchorCtr="0" anchor="t" bIns="96600" lIns="96600" spcFirstLastPara="1" rIns="96600" wrap="square" tIns="96600">
            <a:noAutofit/>
          </a:bodyPr>
          <a:lstStyle/>
          <a:p>
            <a:pPr indent="0" lvl="0" marL="0" rtl="0" algn="l">
              <a:lnSpc>
                <a:spcPct val="100000"/>
              </a:lnSpc>
              <a:spcBef>
                <a:spcPts val="0"/>
              </a:spcBef>
              <a:spcAft>
                <a:spcPts val="0"/>
              </a:spcAft>
              <a:buSzPts val="1400"/>
              <a:buNone/>
            </a:pPr>
            <a:r>
              <a:rPr lang="en-GB" sz="1200">
                <a:latin typeface="Open Sans Light"/>
                <a:ea typeface="Open Sans Light"/>
                <a:cs typeface="Open Sans Light"/>
                <a:sym typeface="Open Sans Light"/>
              </a:rPr>
              <a:t>To coordinate business efforts and to have a consistent approach to accelerate nature action, leading organizations developed the </a:t>
            </a:r>
            <a:r>
              <a:rPr b="1" lang="en-GB" sz="1200">
                <a:latin typeface="Open Sans"/>
                <a:ea typeface="Open Sans"/>
                <a:cs typeface="Open Sans"/>
                <a:sym typeface="Open Sans"/>
              </a:rPr>
              <a:t>high-level business actions on nature</a:t>
            </a:r>
            <a:r>
              <a:rPr lang="en-GB" sz="1200">
                <a:latin typeface="Open Sans Light"/>
                <a:ea typeface="Open Sans Light"/>
                <a:cs typeface="Open Sans Light"/>
                <a:sym typeface="Open Sans Light"/>
              </a:rPr>
              <a:t>, also known as </a:t>
            </a:r>
            <a:r>
              <a:rPr b="1" lang="en-GB" sz="1200">
                <a:latin typeface="Open Sans"/>
                <a:ea typeface="Open Sans"/>
                <a:cs typeface="Open Sans"/>
                <a:sym typeface="Open Sans"/>
              </a:rPr>
              <a:t>ACT-D </a:t>
            </a:r>
            <a:endParaRPr/>
          </a:p>
          <a:p>
            <a:pPr indent="0" lvl="0" marL="0" rtl="0" algn="l">
              <a:lnSpc>
                <a:spcPct val="100000"/>
              </a:lnSpc>
              <a:spcBef>
                <a:spcPts val="0"/>
              </a:spcBef>
              <a:spcAft>
                <a:spcPts val="0"/>
              </a:spcAft>
              <a:buSzPts val="1400"/>
              <a:buNone/>
            </a:pPr>
            <a:r>
              <a:t/>
            </a:r>
            <a:endParaRPr/>
          </a:p>
          <a:p>
            <a:pPr indent="-301981" lvl="1" marL="785150" rtl="0" algn="just">
              <a:lnSpc>
                <a:spcPct val="105000"/>
              </a:lnSpc>
              <a:spcBef>
                <a:spcPts val="1268"/>
              </a:spcBef>
              <a:spcAft>
                <a:spcPts val="0"/>
              </a:spcAft>
              <a:buSzPts val="1400"/>
              <a:buFont typeface="Courier New"/>
              <a:buChar char="o"/>
            </a:pPr>
            <a:r>
              <a:rPr lang="en-GB" sz="1900">
                <a:latin typeface="Calibri"/>
                <a:ea typeface="Calibri"/>
                <a:cs typeface="Calibri"/>
                <a:sym typeface="Calibri"/>
              </a:rPr>
              <a:t>The first action is to</a:t>
            </a:r>
            <a:r>
              <a:rPr b="1" lang="en-GB" sz="1900">
                <a:latin typeface="Calibri"/>
                <a:ea typeface="Calibri"/>
                <a:cs typeface="Calibri"/>
                <a:sym typeface="Calibri"/>
              </a:rPr>
              <a:t> assess: </a:t>
            </a:r>
            <a:r>
              <a:rPr lang="en-GB" sz="1900">
                <a:latin typeface="Calibri"/>
                <a:ea typeface="Calibri"/>
                <a:cs typeface="Calibri"/>
                <a:sym typeface="Calibri"/>
              </a:rPr>
              <a:t>Measure, value and prioritize your impacts and dependencies to ensure you are acting on the most material ones. Companies might use the guidance of the TNFD to understand how to conduct this assessment.</a:t>
            </a:r>
            <a:endParaRPr sz="1900">
              <a:latin typeface="Calibri"/>
              <a:ea typeface="Calibri"/>
              <a:cs typeface="Calibri"/>
              <a:sym typeface="Calibri"/>
            </a:endParaRPr>
          </a:p>
          <a:p>
            <a:pPr indent="-213080" lvl="1" marL="785150" rtl="0" algn="just">
              <a:lnSpc>
                <a:spcPct val="105000"/>
              </a:lnSpc>
              <a:spcBef>
                <a:spcPts val="2113"/>
              </a:spcBef>
              <a:spcAft>
                <a:spcPts val="0"/>
              </a:spcAft>
              <a:buSzPts val="1400"/>
              <a:buFont typeface="Courier New"/>
              <a:buNone/>
            </a:pPr>
            <a:r>
              <a:t/>
            </a:r>
            <a:endParaRPr sz="1900">
              <a:latin typeface="Calibri"/>
              <a:ea typeface="Calibri"/>
              <a:cs typeface="Calibri"/>
              <a:sym typeface="Calibri"/>
            </a:endParaRPr>
          </a:p>
          <a:p>
            <a:pPr indent="-301981" lvl="1" marL="785150" rtl="0" algn="just">
              <a:lnSpc>
                <a:spcPct val="105000"/>
              </a:lnSpc>
              <a:spcBef>
                <a:spcPts val="2113"/>
              </a:spcBef>
              <a:spcAft>
                <a:spcPts val="0"/>
              </a:spcAft>
              <a:buSzPts val="1400"/>
              <a:buFont typeface="Courier New"/>
              <a:buChar char="o"/>
            </a:pPr>
            <a:r>
              <a:rPr lang="en-GB" sz="1900">
                <a:latin typeface="Calibri"/>
                <a:ea typeface="Calibri"/>
                <a:cs typeface="Calibri"/>
                <a:sym typeface="Calibri"/>
              </a:rPr>
              <a:t>Businesses also need to </a:t>
            </a:r>
            <a:r>
              <a:rPr b="1" lang="en-GB" sz="1900">
                <a:latin typeface="Calibri"/>
                <a:ea typeface="Calibri"/>
                <a:cs typeface="Calibri"/>
                <a:sym typeface="Calibri"/>
              </a:rPr>
              <a:t>commit </a:t>
            </a:r>
            <a:r>
              <a:rPr lang="en-GB" sz="1900">
                <a:latin typeface="Calibri"/>
                <a:ea typeface="Calibri"/>
                <a:cs typeface="Calibri"/>
                <a:sym typeface="Calibri"/>
              </a:rPr>
              <a:t>by setting transparent, time-bound, specific, science-based targets to put their company on the right track towards operating within the Earth’s limits. The science-based targets network has developed guidance to support companies in setting targets on nature.</a:t>
            </a:r>
            <a:endParaRPr sz="1900">
              <a:latin typeface="Calibri"/>
              <a:ea typeface="Calibri"/>
              <a:cs typeface="Calibri"/>
              <a:sym typeface="Calibri"/>
            </a:endParaRPr>
          </a:p>
          <a:p>
            <a:pPr indent="-213080" lvl="1" marL="785150" rtl="0" algn="just">
              <a:lnSpc>
                <a:spcPct val="105000"/>
              </a:lnSpc>
              <a:spcBef>
                <a:spcPts val="2113"/>
              </a:spcBef>
              <a:spcAft>
                <a:spcPts val="0"/>
              </a:spcAft>
              <a:buSzPts val="1400"/>
              <a:buFont typeface="Courier New"/>
              <a:buNone/>
            </a:pPr>
            <a:r>
              <a:t/>
            </a:r>
            <a:endParaRPr sz="1900">
              <a:latin typeface="Calibri"/>
              <a:ea typeface="Calibri"/>
              <a:cs typeface="Calibri"/>
              <a:sym typeface="Calibri"/>
            </a:endParaRPr>
          </a:p>
          <a:p>
            <a:pPr indent="-301981" lvl="1" marL="785150" rtl="0" algn="just">
              <a:lnSpc>
                <a:spcPct val="105000"/>
              </a:lnSpc>
              <a:spcBef>
                <a:spcPts val="2113"/>
              </a:spcBef>
              <a:spcAft>
                <a:spcPts val="0"/>
              </a:spcAft>
              <a:buSzPts val="1400"/>
              <a:buFont typeface="Courier New"/>
              <a:buChar char="o"/>
            </a:pPr>
            <a:r>
              <a:rPr lang="en-GB" sz="1900">
                <a:latin typeface="Calibri"/>
                <a:ea typeface="Calibri"/>
                <a:cs typeface="Calibri"/>
                <a:sym typeface="Calibri"/>
              </a:rPr>
              <a:t>But action on nature is not just about measuring and setting targets, ultimately, companies need to </a:t>
            </a:r>
            <a:r>
              <a:rPr b="1" lang="en-GB" sz="1900">
                <a:latin typeface="Calibri"/>
                <a:ea typeface="Calibri"/>
                <a:cs typeface="Calibri"/>
                <a:sym typeface="Calibri"/>
              </a:rPr>
              <a:t>transform </a:t>
            </a:r>
            <a:r>
              <a:rPr lang="en-GB" sz="1900">
                <a:latin typeface="Calibri"/>
                <a:ea typeface="Calibri"/>
                <a:cs typeface="Calibri"/>
                <a:sym typeface="Calibri"/>
              </a:rPr>
              <a:t>– they need to contribute to systems transformation by avoiding and reducing negative impacts, restoring, and regenerating, collaboration across land, seascapes and river basins, shifting business strategy and models, advocating for policy ambition and embedding your strategy within your corporate governance. </a:t>
            </a:r>
            <a:endParaRPr sz="1900">
              <a:latin typeface="Calibri"/>
              <a:ea typeface="Calibri"/>
              <a:cs typeface="Calibri"/>
              <a:sym typeface="Calibri"/>
            </a:endParaRPr>
          </a:p>
          <a:p>
            <a:pPr indent="-213080" lvl="1" marL="785150" rtl="0" algn="just">
              <a:lnSpc>
                <a:spcPct val="105000"/>
              </a:lnSpc>
              <a:spcBef>
                <a:spcPts val="2113"/>
              </a:spcBef>
              <a:spcAft>
                <a:spcPts val="0"/>
              </a:spcAft>
              <a:buSzPts val="1400"/>
              <a:buFont typeface="Courier New"/>
              <a:buNone/>
            </a:pPr>
            <a:r>
              <a:t/>
            </a:r>
            <a:endParaRPr sz="1900">
              <a:latin typeface="Calibri"/>
              <a:ea typeface="Calibri"/>
              <a:cs typeface="Calibri"/>
              <a:sym typeface="Calibri"/>
            </a:endParaRPr>
          </a:p>
          <a:p>
            <a:pPr indent="-301981" lvl="1" marL="785150" rtl="0" algn="just">
              <a:lnSpc>
                <a:spcPct val="105000"/>
              </a:lnSpc>
              <a:spcBef>
                <a:spcPts val="2113"/>
              </a:spcBef>
              <a:spcAft>
                <a:spcPts val="0"/>
              </a:spcAft>
              <a:buSzPts val="1400"/>
              <a:buFont typeface="Courier New"/>
              <a:buChar char="o"/>
            </a:pPr>
            <a:r>
              <a:rPr lang="en-GB" sz="1900">
                <a:latin typeface="Calibri"/>
                <a:ea typeface="Calibri"/>
                <a:cs typeface="Calibri"/>
                <a:sym typeface="Calibri"/>
              </a:rPr>
              <a:t>And finally, </a:t>
            </a:r>
            <a:r>
              <a:rPr b="1" lang="en-GB" sz="1900">
                <a:latin typeface="Calibri"/>
                <a:ea typeface="Calibri"/>
                <a:cs typeface="Calibri"/>
                <a:sym typeface="Calibri"/>
              </a:rPr>
              <a:t>disclose</a:t>
            </a:r>
            <a:r>
              <a:rPr lang="en-GB" sz="1900">
                <a:latin typeface="Calibri"/>
                <a:ea typeface="Calibri"/>
                <a:cs typeface="Calibri"/>
                <a:sym typeface="Calibri"/>
              </a:rPr>
              <a:t>. Companies need to publicly report material nature-related information throughout their journey. </a:t>
            </a:r>
            <a:endParaRPr sz="1900">
              <a:latin typeface="Calibri"/>
              <a:ea typeface="Calibri"/>
              <a:cs typeface="Calibri"/>
              <a:sym typeface="Calibri"/>
            </a:endParaRPr>
          </a:p>
          <a:p>
            <a:pPr indent="0" lvl="0" marL="0" rtl="0" algn="l">
              <a:lnSpc>
                <a:spcPct val="100000"/>
              </a:lnSpc>
              <a:spcBef>
                <a:spcPts val="845"/>
              </a:spcBef>
              <a:spcAft>
                <a:spcPts val="0"/>
              </a:spcAft>
              <a:buSzPts val="1400"/>
              <a:buNone/>
            </a:pPr>
            <a:r>
              <a:t/>
            </a:r>
            <a:endParaRPr/>
          </a:p>
        </p:txBody>
      </p:sp>
      <p:sp>
        <p:nvSpPr>
          <p:cNvPr id="262" name="Google Shape;262;p13:notes"/>
          <p:cNvSpPr/>
          <p:nvPr>
            <p:ph idx="2" type="sldImg"/>
          </p:nvPr>
        </p:nvSpPr>
        <p:spPr>
          <a:xfrm>
            <a:off x="104775" y="750888"/>
            <a:ext cx="6680200" cy="3759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txBox="1"/>
          <p:nvPr>
            <p:ph idx="1" type="body"/>
          </p:nvPr>
        </p:nvSpPr>
        <p:spPr>
          <a:xfrm>
            <a:off x="688975" y="4760397"/>
            <a:ext cx="5511800" cy="4509850"/>
          </a:xfrm>
          <a:prstGeom prst="rect">
            <a:avLst/>
          </a:prstGeom>
          <a:noFill/>
          <a:ln>
            <a:noFill/>
          </a:ln>
        </p:spPr>
        <p:txBody>
          <a:bodyPr anchorCtr="0" anchor="t" bIns="96600" lIns="96600" spcFirstLastPara="1" rIns="96600" wrap="square" tIns="96600">
            <a:noAutofit/>
          </a:bodyPr>
          <a:lstStyle/>
          <a:p>
            <a:pPr indent="0" lvl="0" marL="0" rtl="0" algn="l">
              <a:lnSpc>
                <a:spcPct val="100000"/>
              </a:lnSpc>
              <a:spcBef>
                <a:spcPts val="0"/>
              </a:spcBef>
              <a:spcAft>
                <a:spcPts val="0"/>
              </a:spcAft>
              <a:buSzPts val="1400"/>
              <a:buNone/>
            </a:pPr>
            <a:r>
              <a:rPr lang="en-GB"/>
              <a:t>Let’s dive in now on every steps of the High-level Business Action on Nature, starting by Assess. </a:t>
            </a:r>
            <a:endParaRPr/>
          </a:p>
          <a:p>
            <a:pPr indent="0" lvl="0" marL="0" rtl="0" algn="l">
              <a:lnSpc>
                <a:spcPct val="100000"/>
              </a:lnSpc>
              <a:spcBef>
                <a:spcPts val="0"/>
              </a:spcBef>
              <a:spcAft>
                <a:spcPts val="0"/>
              </a:spcAft>
              <a:buSzPts val="1400"/>
              <a:buNone/>
            </a:pPr>
            <a:r>
              <a:rPr lang="en-GB"/>
              <a:t>We will first look at the theory behind it, and then at an example from the business world. </a:t>
            </a:r>
            <a:endParaRPr/>
          </a:p>
        </p:txBody>
      </p:sp>
      <p:sp>
        <p:nvSpPr>
          <p:cNvPr id="283" name="Google Shape;283;p14:notes"/>
          <p:cNvSpPr/>
          <p:nvPr>
            <p:ph idx="2" type="sldImg"/>
          </p:nvPr>
        </p:nvSpPr>
        <p:spPr>
          <a:xfrm>
            <a:off x="104775" y="750888"/>
            <a:ext cx="6680200" cy="3759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6:notes"/>
          <p:cNvSpPr txBox="1"/>
          <p:nvPr>
            <p:ph idx="1" type="body"/>
          </p:nvPr>
        </p:nvSpPr>
        <p:spPr>
          <a:xfrm>
            <a:off x="688975" y="4760397"/>
            <a:ext cx="5511800" cy="4509850"/>
          </a:xfrm>
          <a:prstGeom prst="rect">
            <a:avLst/>
          </a:prstGeom>
          <a:noFill/>
          <a:ln>
            <a:noFill/>
          </a:ln>
        </p:spPr>
        <p:txBody>
          <a:bodyPr anchorCtr="0" anchor="t" bIns="96600" lIns="96600" spcFirstLastPara="1" rIns="96600" wrap="square" tIns="96600">
            <a:noAutofit/>
          </a:bodyPr>
          <a:lstStyle/>
          <a:p>
            <a:pPr indent="0" lvl="0" marL="0" rtl="0" algn="l">
              <a:lnSpc>
                <a:spcPct val="100000"/>
              </a:lnSpc>
              <a:spcBef>
                <a:spcPts val="0"/>
              </a:spcBef>
              <a:spcAft>
                <a:spcPts val="0"/>
              </a:spcAft>
              <a:buSzPts val="1400"/>
              <a:buNone/>
            </a:pPr>
            <a:r>
              <a:t/>
            </a:r>
            <a:endParaRPr/>
          </a:p>
        </p:txBody>
      </p:sp>
      <p:sp>
        <p:nvSpPr>
          <p:cNvPr id="314" name="Google Shape;314;p16:notes"/>
          <p:cNvSpPr/>
          <p:nvPr>
            <p:ph idx="2" type="sldImg"/>
          </p:nvPr>
        </p:nvSpPr>
        <p:spPr>
          <a:xfrm>
            <a:off x="104775" y="750888"/>
            <a:ext cx="6680200" cy="3759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txBox="1"/>
          <p:nvPr>
            <p:ph idx="1" type="body"/>
          </p:nvPr>
        </p:nvSpPr>
        <p:spPr>
          <a:xfrm>
            <a:off x="688975" y="4760397"/>
            <a:ext cx="5511800" cy="4509850"/>
          </a:xfrm>
          <a:prstGeom prst="rect">
            <a:avLst/>
          </a:prstGeom>
          <a:noFill/>
          <a:ln>
            <a:noFill/>
          </a:ln>
        </p:spPr>
        <p:txBody>
          <a:bodyPr anchorCtr="0" anchor="t" bIns="96600" lIns="96600" spcFirstLastPara="1" rIns="96600" wrap="square" tIns="96600">
            <a:noAutofit/>
          </a:bodyPr>
          <a:lstStyle/>
          <a:p>
            <a:pPr indent="0" lvl="0" marL="0" rtl="0" algn="l">
              <a:lnSpc>
                <a:spcPct val="100000"/>
              </a:lnSpc>
              <a:spcBef>
                <a:spcPts val="0"/>
              </a:spcBef>
              <a:spcAft>
                <a:spcPts val="0"/>
              </a:spcAft>
              <a:buSzPts val="1400"/>
              <a:buNone/>
            </a:pPr>
            <a:r>
              <a:t/>
            </a:r>
            <a:endParaRPr/>
          </a:p>
        </p:txBody>
      </p:sp>
      <p:sp>
        <p:nvSpPr>
          <p:cNvPr id="345" name="Google Shape;345;p18:notes"/>
          <p:cNvSpPr/>
          <p:nvPr>
            <p:ph idx="2" type="sldImg"/>
          </p:nvPr>
        </p:nvSpPr>
        <p:spPr>
          <a:xfrm>
            <a:off x="104775" y="750888"/>
            <a:ext cx="6680200" cy="3759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2d75ec7c6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32d75ec7c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135" name="Google Shape;135;g32d75ec7c6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0:notes"/>
          <p:cNvSpPr txBox="1"/>
          <p:nvPr>
            <p:ph idx="1" type="body"/>
          </p:nvPr>
        </p:nvSpPr>
        <p:spPr>
          <a:xfrm>
            <a:off x="688975" y="4760397"/>
            <a:ext cx="5511800" cy="4509850"/>
          </a:xfrm>
          <a:prstGeom prst="rect">
            <a:avLst/>
          </a:prstGeom>
          <a:noFill/>
          <a:ln>
            <a:noFill/>
          </a:ln>
        </p:spPr>
        <p:txBody>
          <a:bodyPr anchorCtr="0" anchor="t" bIns="96600" lIns="96600" spcFirstLastPara="1" rIns="96600" wrap="square" tIns="96600">
            <a:noAutofit/>
          </a:bodyPr>
          <a:lstStyle/>
          <a:p>
            <a:pPr indent="-181188" lvl="0" marL="181188" rtl="0" algn="l">
              <a:lnSpc>
                <a:spcPct val="100000"/>
              </a:lnSpc>
              <a:spcBef>
                <a:spcPts val="0"/>
              </a:spcBef>
              <a:spcAft>
                <a:spcPts val="0"/>
              </a:spcAft>
              <a:buSzPts val="1400"/>
              <a:buNone/>
            </a:pPr>
            <a:r>
              <a:rPr lang="en-GB"/>
              <a:t>Another key element of Transform is to </a:t>
            </a:r>
            <a:r>
              <a:rPr b="1" lang="en-GB"/>
              <a:t>advocate for ambitious policies and initiatives</a:t>
            </a:r>
            <a:r>
              <a:rPr b="0" lang="en-GB"/>
              <a:t>.</a:t>
            </a:r>
            <a:endParaRPr/>
          </a:p>
          <a:p>
            <a:pPr indent="-181188" lvl="0" marL="181188" rtl="0" algn="l">
              <a:lnSpc>
                <a:spcPct val="100000"/>
              </a:lnSpc>
              <a:spcBef>
                <a:spcPts val="0"/>
              </a:spcBef>
              <a:spcAft>
                <a:spcPts val="0"/>
              </a:spcAft>
              <a:buSzPts val="1400"/>
              <a:buNone/>
            </a:pPr>
            <a:r>
              <a:t/>
            </a:r>
            <a:endParaRPr b="0"/>
          </a:p>
          <a:p>
            <a:pPr indent="-301981" lvl="0" marL="301981" rtl="0" algn="just">
              <a:lnSpc>
                <a:spcPct val="105000"/>
              </a:lnSpc>
              <a:spcBef>
                <a:spcPts val="0"/>
              </a:spcBef>
              <a:spcAft>
                <a:spcPts val="0"/>
              </a:spcAft>
              <a:buSzPts val="1400"/>
              <a:buNone/>
            </a:pPr>
            <a:r>
              <a:rPr lang="en-GB" sz="1900">
                <a:latin typeface="Calibri"/>
                <a:ea typeface="Calibri"/>
                <a:cs typeface="Calibri"/>
                <a:sym typeface="Calibri"/>
              </a:rPr>
              <a:t>We must continue to give courage and comfort to policymakers that leading businesses fully support ambitious policies and regulations for nature and reiterate the critical role business and finance plays in GBF 2030 targets and 2050 goals.</a:t>
            </a:r>
            <a:endParaRPr/>
          </a:p>
          <a:p>
            <a:pPr indent="-301981" lvl="0" marL="301981" rtl="0" algn="just">
              <a:lnSpc>
                <a:spcPct val="105000"/>
              </a:lnSpc>
              <a:spcBef>
                <a:spcPts val="0"/>
              </a:spcBef>
              <a:spcAft>
                <a:spcPts val="0"/>
              </a:spcAft>
              <a:buSzPts val="1400"/>
              <a:buNone/>
            </a:pPr>
            <a:r>
              <a:t/>
            </a:r>
            <a:endParaRPr sz="1900">
              <a:latin typeface="Calibri"/>
              <a:ea typeface="Calibri"/>
              <a:cs typeface="Calibri"/>
              <a:sym typeface="Calibri"/>
            </a:endParaRPr>
          </a:p>
          <a:p>
            <a:pPr indent="-301981" lvl="0" marL="301981" rtl="0" algn="just">
              <a:lnSpc>
                <a:spcPct val="105000"/>
              </a:lnSpc>
              <a:spcBef>
                <a:spcPts val="0"/>
              </a:spcBef>
              <a:spcAft>
                <a:spcPts val="0"/>
              </a:spcAft>
              <a:buSzPts val="1400"/>
              <a:buNone/>
            </a:pPr>
            <a:r>
              <a:rPr lang="en-GB" sz="1900">
                <a:latin typeface="Calibri"/>
                <a:ea typeface="Calibri"/>
                <a:cs typeface="Calibri"/>
                <a:sym typeface="Calibri"/>
              </a:rPr>
              <a:t>This can convince governments to implement well-designed policies and mandatory requirements, that in turn can accelerate action and enable companies to deliver on their own nature strategies, creating a positive feedback loop between businesses and policymakers</a:t>
            </a:r>
            <a:endParaRPr/>
          </a:p>
          <a:p>
            <a:pPr indent="-301981" lvl="0" marL="301981" rtl="0" algn="just">
              <a:lnSpc>
                <a:spcPct val="105000"/>
              </a:lnSpc>
              <a:spcBef>
                <a:spcPts val="845"/>
              </a:spcBef>
              <a:spcAft>
                <a:spcPts val="0"/>
              </a:spcAft>
              <a:buSzPts val="1400"/>
              <a:buNone/>
            </a:pPr>
            <a:r>
              <a:t/>
            </a:r>
            <a:endParaRPr sz="1900">
              <a:latin typeface="Calibri"/>
              <a:ea typeface="Calibri"/>
              <a:cs typeface="Calibri"/>
              <a:sym typeface="Calibri"/>
            </a:endParaRPr>
          </a:p>
          <a:p>
            <a:pPr indent="-301981" lvl="0" marL="301981" rtl="0" algn="just">
              <a:lnSpc>
                <a:spcPct val="105000"/>
              </a:lnSpc>
              <a:spcBef>
                <a:spcPts val="845"/>
              </a:spcBef>
              <a:spcAft>
                <a:spcPts val="0"/>
              </a:spcAft>
              <a:buSzPts val="1400"/>
              <a:buNone/>
            </a:pPr>
            <a:r>
              <a:rPr lang="en-GB" sz="1900">
                <a:latin typeface="Calibri"/>
                <a:ea typeface="Calibri"/>
                <a:cs typeface="Calibri"/>
                <a:sym typeface="Calibri"/>
              </a:rPr>
              <a:t>Business for Nature has prepared a guide for Responsible Policy Engagement which outlines why and how to advocate for nature, using five key steps (Commit to support ambitious policy, Align trade associations, Allocate advocacy spending, Speak out publicly and Disclose advocacy activity).</a:t>
            </a:r>
            <a:endParaRPr/>
          </a:p>
          <a:p>
            <a:pPr indent="-301981" lvl="0" marL="301981" rtl="0" algn="just">
              <a:lnSpc>
                <a:spcPct val="105000"/>
              </a:lnSpc>
              <a:spcBef>
                <a:spcPts val="845"/>
              </a:spcBef>
              <a:spcAft>
                <a:spcPts val="0"/>
              </a:spcAft>
              <a:buSzPts val="1400"/>
              <a:buNone/>
            </a:pPr>
            <a:r>
              <a:t/>
            </a:r>
            <a:endParaRPr sz="1900">
              <a:latin typeface="Calibri"/>
              <a:ea typeface="Calibri"/>
              <a:cs typeface="Calibri"/>
              <a:sym typeface="Calibri"/>
            </a:endParaRPr>
          </a:p>
          <a:p>
            <a:pPr indent="-301981" lvl="0" marL="301981" rtl="0" algn="just">
              <a:lnSpc>
                <a:spcPct val="105000"/>
              </a:lnSpc>
              <a:spcBef>
                <a:spcPts val="845"/>
              </a:spcBef>
              <a:spcAft>
                <a:spcPts val="0"/>
              </a:spcAft>
              <a:buSzPts val="1400"/>
              <a:buNone/>
            </a:pPr>
            <a:r>
              <a:rPr lang="en-GB" sz="1900">
                <a:latin typeface="Calibri"/>
                <a:ea typeface="Calibri"/>
                <a:cs typeface="Calibri"/>
                <a:sym typeface="Calibri"/>
              </a:rPr>
              <a:t>Businesses can refer to Business for Nature’s </a:t>
            </a:r>
            <a:r>
              <a:rPr b="1" lang="en-GB" sz="1900">
                <a:latin typeface="Calibri"/>
                <a:ea typeface="Calibri"/>
                <a:cs typeface="Calibri"/>
                <a:sym typeface="Calibri"/>
              </a:rPr>
              <a:t>policy recommendations </a:t>
            </a:r>
            <a:r>
              <a:rPr lang="en-GB" sz="1900">
                <a:latin typeface="Calibri"/>
                <a:ea typeface="Calibri"/>
                <a:cs typeface="Calibri"/>
                <a:sym typeface="Calibri"/>
              </a:rPr>
              <a:t>(TO BE RELEASED IN MAY) to explore what policies they can ask governments to adopt, and there are a variety of opportunities to speak publicly too, either through the Business for Nature coalition or by joining other initiaties such as the Business Coalition for a Global Plastics Treaty.</a:t>
            </a:r>
            <a:endParaRPr/>
          </a:p>
          <a:p>
            <a:pPr indent="0" lvl="0" marL="0" rtl="0" algn="just">
              <a:lnSpc>
                <a:spcPct val="105000"/>
              </a:lnSpc>
              <a:spcBef>
                <a:spcPts val="845"/>
              </a:spcBef>
              <a:spcAft>
                <a:spcPts val="0"/>
              </a:spcAft>
              <a:buSzPts val="1400"/>
              <a:buNone/>
            </a:pPr>
            <a:r>
              <a:t/>
            </a:r>
            <a:endParaRPr sz="1900">
              <a:latin typeface="Calibri"/>
              <a:ea typeface="Calibri"/>
              <a:cs typeface="Calibri"/>
              <a:sym typeface="Calibri"/>
            </a:endParaRPr>
          </a:p>
          <a:p>
            <a:pPr indent="-181188" lvl="0" marL="181188" rtl="0" algn="l">
              <a:lnSpc>
                <a:spcPct val="100000"/>
              </a:lnSpc>
              <a:spcBef>
                <a:spcPts val="845"/>
              </a:spcBef>
              <a:spcAft>
                <a:spcPts val="0"/>
              </a:spcAft>
              <a:buSzPts val="1400"/>
              <a:buNone/>
            </a:pPr>
            <a:r>
              <a:t/>
            </a:r>
            <a:endParaRPr/>
          </a:p>
        </p:txBody>
      </p:sp>
      <p:sp>
        <p:nvSpPr>
          <p:cNvPr id="382" name="Google Shape;382;p20:notes"/>
          <p:cNvSpPr/>
          <p:nvPr>
            <p:ph idx="2" type="sldImg"/>
          </p:nvPr>
        </p:nvSpPr>
        <p:spPr>
          <a:xfrm>
            <a:off x="104775" y="750888"/>
            <a:ext cx="6680200" cy="3759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1:notes"/>
          <p:cNvSpPr txBox="1"/>
          <p:nvPr>
            <p:ph idx="1" type="body"/>
          </p:nvPr>
        </p:nvSpPr>
        <p:spPr>
          <a:xfrm>
            <a:off x="688975" y="4760397"/>
            <a:ext cx="5511800" cy="4509850"/>
          </a:xfrm>
          <a:prstGeom prst="rect">
            <a:avLst/>
          </a:prstGeom>
          <a:noFill/>
          <a:ln>
            <a:noFill/>
          </a:ln>
        </p:spPr>
        <p:txBody>
          <a:bodyPr anchorCtr="0" anchor="t" bIns="96600" lIns="96600" spcFirstLastPara="1" rIns="96600" wrap="square" tIns="96600">
            <a:noAutofit/>
          </a:bodyPr>
          <a:lstStyle/>
          <a:p>
            <a:pPr indent="0" lvl="0" marL="0" rtl="0" algn="l">
              <a:lnSpc>
                <a:spcPct val="100000"/>
              </a:lnSpc>
              <a:spcBef>
                <a:spcPts val="0"/>
              </a:spcBef>
              <a:spcAft>
                <a:spcPts val="0"/>
              </a:spcAft>
              <a:buSzPts val="1400"/>
              <a:buNone/>
            </a:pPr>
            <a:r>
              <a:t/>
            </a:r>
            <a:endParaRPr/>
          </a:p>
        </p:txBody>
      </p:sp>
      <p:sp>
        <p:nvSpPr>
          <p:cNvPr id="403" name="Google Shape;403;p21:notes"/>
          <p:cNvSpPr/>
          <p:nvPr>
            <p:ph idx="2" type="sldImg"/>
          </p:nvPr>
        </p:nvSpPr>
        <p:spPr>
          <a:xfrm>
            <a:off x="104775" y="750888"/>
            <a:ext cx="6680200" cy="3759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468" name="Google Shape;468;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2d75ec7c61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32d75ec7c61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476" name="Google Shape;476;g32d75ec7c61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rgbClr val="3D3D3D"/>
              </a:buClr>
              <a:buSzPts val="1200"/>
              <a:buFont typeface="Arial"/>
              <a:buNone/>
            </a:pPr>
            <a:r>
              <a:t/>
            </a:r>
            <a:endParaRPr/>
          </a:p>
        </p:txBody>
      </p:sp>
      <p:sp>
        <p:nvSpPr>
          <p:cNvPr id="484" name="Google Shape;484;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1" Type="http://schemas.openxmlformats.org/officeDocument/2006/relationships/hyperlink" Target="https://www.facebook.com/profile.php?id=100090218521334" TargetMode="External"/><Relationship Id="rId10" Type="http://schemas.openxmlformats.org/officeDocument/2006/relationships/image" Target="../media/image12.png"/><Relationship Id="rId13" Type="http://schemas.openxmlformats.org/officeDocument/2006/relationships/image" Target="../media/image7.png"/><Relationship Id="rId12"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 Id="rId5" Type="http://schemas.openxmlformats.org/officeDocument/2006/relationships/hyperlink" Target="https://nbseduworld.eu/" TargetMode="External"/><Relationship Id="rId6" Type="http://schemas.openxmlformats.org/officeDocument/2006/relationships/image" Target="../media/image13.png"/><Relationship Id="rId7" Type="http://schemas.openxmlformats.org/officeDocument/2006/relationships/image" Target="../media/image10.png"/><Relationship Id="rId8" Type="http://schemas.openxmlformats.org/officeDocument/2006/relationships/hyperlink" Target="https://www.linkedin.com/company/nbs-eduworld"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FEDC1"/>
        </a:solidFill>
      </p:bgPr>
    </p:bg>
    <p:spTree>
      <p:nvGrpSpPr>
        <p:cNvPr id="13" name="Shape 13"/>
        <p:cNvGrpSpPr/>
        <p:nvPr/>
      </p:nvGrpSpPr>
      <p:grpSpPr>
        <a:xfrm>
          <a:off x="0" y="0"/>
          <a:ext cx="0" cy="0"/>
          <a:chOff x="0" y="0"/>
          <a:chExt cx="0" cy="0"/>
        </a:xfrm>
      </p:grpSpPr>
      <p:pic>
        <p:nvPicPr>
          <p:cNvPr id="14" name="Google Shape;14;p30"/>
          <p:cNvPicPr preferRelativeResize="0"/>
          <p:nvPr/>
        </p:nvPicPr>
        <p:blipFill rotWithShape="1">
          <a:blip r:embed="rId2">
            <a:alphaModFix/>
          </a:blip>
          <a:srcRect b="0" l="0" r="0" t="0"/>
          <a:stretch/>
        </p:blipFill>
        <p:spPr>
          <a:xfrm>
            <a:off x="7345680" y="0"/>
            <a:ext cx="4846320" cy="6858000"/>
          </a:xfrm>
          <a:prstGeom prst="rect">
            <a:avLst/>
          </a:prstGeom>
          <a:noFill/>
          <a:ln>
            <a:noFill/>
          </a:ln>
        </p:spPr>
      </p:pic>
      <p:sp>
        <p:nvSpPr>
          <p:cNvPr id="15" name="Google Shape;15;p30"/>
          <p:cNvSpPr txBox="1"/>
          <p:nvPr>
            <p:ph type="ctrTitle"/>
          </p:nvPr>
        </p:nvSpPr>
        <p:spPr>
          <a:xfrm>
            <a:off x="647481" y="1754691"/>
            <a:ext cx="6505409" cy="177171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3600"/>
              <a:buFont typeface="Arial"/>
              <a:buNone/>
              <a:defRPr sz="3600">
                <a:solidFill>
                  <a:srgbClr val="01926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0"/>
          <p:cNvSpPr txBox="1"/>
          <p:nvPr>
            <p:ph idx="12" type="sldNum"/>
          </p:nvPr>
        </p:nvSpPr>
        <p:spPr>
          <a:xfrm>
            <a:off x="10558300" y="6029781"/>
            <a:ext cx="101644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ECA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17" name="Google Shape;17;p30"/>
          <p:cNvSpPr/>
          <p:nvPr/>
        </p:nvSpPr>
        <p:spPr>
          <a:xfrm>
            <a:off x="3553098" y="5886659"/>
            <a:ext cx="8021642" cy="85408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b="0" i="0" sz="1100" u="none" cap="none" strike="noStrike">
              <a:solidFill>
                <a:schemeClr val="dk1"/>
              </a:solidFill>
              <a:latin typeface="Arial"/>
              <a:ea typeface="Arial"/>
              <a:cs typeface="Arial"/>
              <a:sym typeface="Arial"/>
            </a:endParaRPr>
          </a:p>
        </p:txBody>
      </p:sp>
      <p:sp>
        <p:nvSpPr>
          <p:cNvPr id="18" name="Google Shape;18;p30"/>
          <p:cNvSpPr txBox="1"/>
          <p:nvPr>
            <p:ph idx="1" type="body"/>
          </p:nvPr>
        </p:nvSpPr>
        <p:spPr>
          <a:xfrm>
            <a:off x="647481" y="4368185"/>
            <a:ext cx="6200128" cy="338948"/>
          </a:xfrm>
          <a:prstGeom prst="rect">
            <a:avLst/>
          </a:prstGeom>
          <a:noFill/>
          <a:ln>
            <a:noFill/>
          </a:ln>
        </p:spPr>
        <p:txBody>
          <a:bodyPr anchorCtr="0" anchor="ctr" bIns="45700" lIns="91425" spcFirstLastPara="1" rIns="91425" wrap="square" tIns="45700">
            <a:noAutofit/>
          </a:bodyPr>
          <a:lstStyle>
            <a:lvl1pPr indent="-228600" lvl="0" marL="4572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indent="-228600" lvl="1" marL="914400" algn="l">
              <a:lnSpc>
                <a:spcPct val="150000"/>
              </a:lnSpc>
              <a:spcBef>
                <a:spcPts val="600"/>
              </a:spcBef>
              <a:spcAft>
                <a:spcPts val="0"/>
              </a:spcAft>
              <a:buSzPts val="1840"/>
              <a:buNone/>
              <a:defRPr sz="2000">
                <a:solidFill>
                  <a:srgbClr val="888888"/>
                </a:solidFill>
              </a:defRPr>
            </a:lvl2pPr>
            <a:lvl3pPr indent="-228600" lvl="2" marL="1371600" algn="l">
              <a:lnSpc>
                <a:spcPct val="150000"/>
              </a:lnSpc>
              <a:spcBef>
                <a:spcPts val="600"/>
              </a:spcBef>
              <a:spcAft>
                <a:spcPts val="0"/>
              </a:spcAft>
              <a:buSzPts val="1656"/>
              <a:buNone/>
              <a:defRPr sz="1800">
                <a:solidFill>
                  <a:srgbClr val="888888"/>
                </a:solidFill>
              </a:defRPr>
            </a:lvl3pPr>
            <a:lvl4pPr indent="-228600" lvl="3" marL="1828800" algn="l">
              <a:lnSpc>
                <a:spcPct val="150000"/>
              </a:lnSpc>
              <a:spcBef>
                <a:spcPts val="600"/>
              </a:spcBef>
              <a:spcAft>
                <a:spcPts val="0"/>
              </a:spcAft>
              <a:buSzPts val="1472"/>
              <a:buNone/>
              <a:defRPr sz="1600">
                <a:solidFill>
                  <a:srgbClr val="888888"/>
                </a:solidFill>
              </a:defRPr>
            </a:lvl4pPr>
            <a:lvl5pPr indent="-228600" lvl="4" marL="2286000" algn="l">
              <a:lnSpc>
                <a:spcPct val="150000"/>
              </a:lnSpc>
              <a:spcBef>
                <a:spcPts val="600"/>
              </a:spcBef>
              <a:spcAft>
                <a:spcPts val="0"/>
              </a:spcAft>
              <a:buSzPts val="1472"/>
              <a:buNone/>
              <a:defRPr sz="1600">
                <a:solidFill>
                  <a:srgbClr val="888888"/>
                </a:solidFill>
              </a:defRPr>
            </a:lvl5pPr>
            <a:lvl6pPr indent="-228600" lvl="5" marL="2743200" algn="l">
              <a:lnSpc>
                <a:spcPct val="100000"/>
              </a:lnSpc>
              <a:spcBef>
                <a:spcPts val="600"/>
              </a:spcBef>
              <a:spcAft>
                <a:spcPts val="0"/>
              </a:spcAft>
              <a:buSzPts val="1472"/>
              <a:buNone/>
              <a:defRPr sz="1600">
                <a:solidFill>
                  <a:srgbClr val="888888"/>
                </a:solidFill>
              </a:defRPr>
            </a:lvl6pPr>
            <a:lvl7pPr indent="-228600" lvl="6" marL="3200400" algn="l">
              <a:lnSpc>
                <a:spcPct val="100000"/>
              </a:lnSpc>
              <a:spcBef>
                <a:spcPts val="600"/>
              </a:spcBef>
              <a:spcAft>
                <a:spcPts val="0"/>
              </a:spcAft>
              <a:buSzPts val="1472"/>
              <a:buNone/>
              <a:defRPr sz="1600">
                <a:solidFill>
                  <a:srgbClr val="888888"/>
                </a:solidFill>
              </a:defRPr>
            </a:lvl7pPr>
            <a:lvl8pPr indent="-228600" lvl="7" marL="3657600" algn="l">
              <a:lnSpc>
                <a:spcPct val="100000"/>
              </a:lnSpc>
              <a:spcBef>
                <a:spcPts val="600"/>
              </a:spcBef>
              <a:spcAft>
                <a:spcPts val="0"/>
              </a:spcAft>
              <a:buSzPts val="1472"/>
              <a:buNone/>
              <a:defRPr sz="1600">
                <a:solidFill>
                  <a:srgbClr val="888888"/>
                </a:solidFill>
              </a:defRPr>
            </a:lvl8pPr>
            <a:lvl9pPr indent="-228600" lvl="8" marL="4114800" algn="l">
              <a:lnSpc>
                <a:spcPct val="100000"/>
              </a:lnSpc>
              <a:spcBef>
                <a:spcPts val="600"/>
              </a:spcBef>
              <a:spcAft>
                <a:spcPts val="600"/>
              </a:spcAft>
              <a:buSzPts val="1472"/>
              <a:buNone/>
              <a:defRPr sz="1600">
                <a:solidFill>
                  <a:srgbClr val="888888"/>
                </a:solidFill>
              </a:defRPr>
            </a:lvl9pPr>
          </a:lstStyle>
          <a:p/>
        </p:txBody>
      </p:sp>
      <p:sp>
        <p:nvSpPr>
          <p:cNvPr id="19" name="Google Shape;19;p30"/>
          <p:cNvSpPr txBox="1"/>
          <p:nvPr>
            <p:ph idx="2" type="body"/>
          </p:nvPr>
        </p:nvSpPr>
        <p:spPr>
          <a:xfrm>
            <a:off x="647481" y="4845828"/>
            <a:ext cx="6200128" cy="338948"/>
          </a:xfrm>
          <a:prstGeom prst="rect">
            <a:avLst/>
          </a:prstGeom>
          <a:noFill/>
          <a:ln>
            <a:noFill/>
          </a:ln>
        </p:spPr>
        <p:txBody>
          <a:bodyPr anchorCtr="0" anchor="ctr" bIns="45700" lIns="91425" spcFirstLastPara="1" rIns="91425" wrap="square" tIns="45700">
            <a:noAutofit/>
          </a:bodyPr>
          <a:lstStyle>
            <a:lvl1pPr indent="-228600" lvl="0" marL="4572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indent="-228600" lvl="1" marL="914400" algn="l">
              <a:lnSpc>
                <a:spcPct val="150000"/>
              </a:lnSpc>
              <a:spcBef>
                <a:spcPts val="600"/>
              </a:spcBef>
              <a:spcAft>
                <a:spcPts val="0"/>
              </a:spcAft>
              <a:buSzPts val="1840"/>
              <a:buNone/>
              <a:defRPr sz="2000">
                <a:solidFill>
                  <a:srgbClr val="888888"/>
                </a:solidFill>
              </a:defRPr>
            </a:lvl2pPr>
            <a:lvl3pPr indent="-228600" lvl="2" marL="1371600" algn="l">
              <a:lnSpc>
                <a:spcPct val="150000"/>
              </a:lnSpc>
              <a:spcBef>
                <a:spcPts val="600"/>
              </a:spcBef>
              <a:spcAft>
                <a:spcPts val="0"/>
              </a:spcAft>
              <a:buSzPts val="1656"/>
              <a:buNone/>
              <a:defRPr sz="1800">
                <a:solidFill>
                  <a:srgbClr val="888888"/>
                </a:solidFill>
              </a:defRPr>
            </a:lvl3pPr>
            <a:lvl4pPr indent="-228600" lvl="3" marL="1828800" algn="l">
              <a:lnSpc>
                <a:spcPct val="150000"/>
              </a:lnSpc>
              <a:spcBef>
                <a:spcPts val="600"/>
              </a:spcBef>
              <a:spcAft>
                <a:spcPts val="0"/>
              </a:spcAft>
              <a:buSzPts val="1472"/>
              <a:buNone/>
              <a:defRPr sz="1600">
                <a:solidFill>
                  <a:srgbClr val="888888"/>
                </a:solidFill>
              </a:defRPr>
            </a:lvl4pPr>
            <a:lvl5pPr indent="-228600" lvl="4" marL="2286000" algn="l">
              <a:lnSpc>
                <a:spcPct val="150000"/>
              </a:lnSpc>
              <a:spcBef>
                <a:spcPts val="600"/>
              </a:spcBef>
              <a:spcAft>
                <a:spcPts val="0"/>
              </a:spcAft>
              <a:buSzPts val="1472"/>
              <a:buNone/>
              <a:defRPr sz="1600">
                <a:solidFill>
                  <a:srgbClr val="888888"/>
                </a:solidFill>
              </a:defRPr>
            </a:lvl5pPr>
            <a:lvl6pPr indent="-228600" lvl="5" marL="2743200" algn="l">
              <a:lnSpc>
                <a:spcPct val="100000"/>
              </a:lnSpc>
              <a:spcBef>
                <a:spcPts val="600"/>
              </a:spcBef>
              <a:spcAft>
                <a:spcPts val="0"/>
              </a:spcAft>
              <a:buSzPts val="1472"/>
              <a:buNone/>
              <a:defRPr sz="1600">
                <a:solidFill>
                  <a:srgbClr val="888888"/>
                </a:solidFill>
              </a:defRPr>
            </a:lvl6pPr>
            <a:lvl7pPr indent="-228600" lvl="6" marL="3200400" algn="l">
              <a:lnSpc>
                <a:spcPct val="100000"/>
              </a:lnSpc>
              <a:spcBef>
                <a:spcPts val="600"/>
              </a:spcBef>
              <a:spcAft>
                <a:spcPts val="0"/>
              </a:spcAft>
              <a:buSzPts val="1472"/>
              <a:buNone/>
              <a:defRPr sz="1600">
                <a:solidFill>
                  <a:srgbClr val="888888"/>
                </a:solidFill>
              </a:defRPr>
            </a:lvl7pPr>
            <a:lvl8pPr indent="-228600" lvl="7" marL="3657600" algn="l">
              <a:lnSpc>
                <a:spcPct val="100000"/>
              </a:lnSpc>
              <a:spcBef>
                <a:spcPts val="600"/>
              </a:spcBef>
              <a:spcAft>
                <a:spcPts val="0"/>
              </a:spcAft>
              <a:buSzPts val="1472"/>
              <a:buNone/>
              <a:defRPr sz="1600">
                <a:solidFill>
                  <a:srgbClr val="888888"/>
                </a:solidFill>
              </a:defRPr>
            </a:lvl8pPr>
            <a:lvl9pPr indent="-228600" lvl="8" marL="4114800" algn="l">
              <a:lnSpc>
                <a:spcPct val="100000"/>
              </a:lnSpc>
              <a:spcBef>
                <a:spcPts val="600"/>
              </a:spcBef>
              <a:spcAft>
                <a:spcPts val="600"/>
              </a:spcAft>
              <a:buSzPts val="1472"/>
              <a:buNone/>
              <a:defRPr sz="1600">
                <a:solidFill>
                  <a:srgbClr val="888888"/>
                </a:solidFill>
              </a:defRPr>
            </a:lvl9pPr>
          </a:lstStyle>
          <a:p/>
        </p:txBody>
      </p:sp>
      <p:sp>
        <p:nvSpPr>
          <p:cNvPr id="20" name="Google Shape;20;p30"/>
          <p:cNvSpPr txBox="1"/>
          <p:nvPr>
            <p:ph idx="3" type="body"/>
          </p:nvPr>
        </p:nvSpPr>
        <p:spPr>
          <a:xfrm>
            <a:off x="647481" y="3902311"/>
            <a:ext cx="6200128" cy="338400"/>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360"/>
              </a:spcBef>
              <a:spcAft>
                <a:spcPts val="0"/>
              </a:spcAft>
              <a:buSzPts val="1656"/>
              <a:buNone/>
              <a:defRPr sz="1800">
                <a:solidFill>
                  <a:schemeClr val="dk1"/>
                </a:solidFill>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228600" lvl="4" marL="2286000" algn="l">
              <a:lnSpc>
                <a:spcPct val="150000"/>
              </a:lnSpc>
              <a:spcBef>
                <a:spcPts val="600"/>
              </a:spcBef>
              <a:spcAft>
                <a:spcPts val="0"/>
              </a:spcAft>
              <a:buSzPts val="1104"/>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pic>
        <p:nvPicPr>
          <p:cNvPr id="21" name="Google Shape;21;p30"/>
          <p:cNvPicPr preferRelativeResize="0"/>
          <p:nvPr/>
        </p:nvPicPr>
        <p:blipFill rotWithShape="1">
          <a:blip r:embed="rId3">
            <a:alphaModFix/>
          </a:blip>
          <a:srcRect b="0" l="0" r="0" t="0"/>
          <a:stretch/>
        </p:blipFill>
        <p:spPr>
          <a:xfrm>
            <a:off x="446534" y="292533"/>
            <a:ext cx="3180888" cy="1177200"/>
          </a:xfrm>
          <a:prstGeom prst="rect">
            <a:avLst/>
          </a:prstGeom>
          <a:noFill/>
          <a:ln>
            <a:noFill/>
          </a:ln>
        </p:spPr>
      </p:pic>
      <p:pic>
        <p:nvPicPr>
          <p:cNvPr id="22" name="Google Shape;22;p30"/>
          <p:cNvPicPr preferRelativeResize="0"/>
          <p:nvPr/>
        </p:nvPicPr>
        <p:blipFill rotWithShape="1">
          <a:blip r:embed="rId4">
            <a:alphaModFix/>
          </a:blip>
          <a:srcRect b="0" l="0" r="0" t="0"/>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bg>
      <p:bgPr>
        <a:blipFill>
          <a:blip r:embed="rId2">
            <a:alphaModFix amt="50000"/>
          </a:blip>
          <a:stretch>
            <a:fillRect/>
          </a:stretch>
        </a:blipFill>
      </p:bgPr>
    </p:bg>
    <p:spTree>
      <p:nvGrpSpPr>
        <p:cNvPr id="96" name="Shape 96"/>
        <p:cNvGrpSpPr/>
        <p:nvPr/>
      </p:nvGrpSpPr>
      <p:grpSpPr>
        <a:xfrm>
          <a:off x="0" y="0"/>
          <a:ext cx="0" cy="0"/>
          <a:chOff x="0" y="0"/>
          <a:chExt cx="0" cy="0"/>
        </a:xfrm>
      </p:grpSpPr>
      <p:sp>
        <p:nvSpPr>
          <p:cNvPr id="97" name="Google Shape;97;p39"/>
          <p:cNvSpPr txBox="1"/>
          <p:nvPr>
            <p:ph type="title"/>
          </p:nvPr>
        </p:nvSpPr>
        <p:spPr>
          <a:xfrm>
            <a:off x="581193" y="1006454"/>
            <a:ext cx="11029616" cy="71153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9"/>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9" name="Google Shape;99;p39"/>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00" name="Google Shape;100;p39"/>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101" name="Google Shape;101;p39"/>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02" name="Google Shape;102;p39"/>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03" name="Google Shape;103;p39"/>
          <p:cNvPicPr preferRelativeResize="0"/>
          <p:nvPr/>
        </p:nvPicPr>
        <p:blipFill rotWithShape="1">
          <a:blip r:embed="rId3">
            <a:alphaModFix/>
          </a:blip>
          <a:srcRect b="0" l="0" r="0" t="0"/>
          <a:stretch/>
        </p:blipFill>
        <p:spPr>
          <a:xfrm>
            <a:off x="10958382" y="6264800"/>
            <a:ext cx="252343" cy="252343"/>
          </a:xfrm>
          <a:prstGeom prst="rect">
            <a:avLst/>
          </a:prstGeom>
          <a:noFill/>
          <a:ln>
            <a:noFill/>
          </a:ln>
        </p:spPr>
      </p:pic>
      <p:pic>
        <p:nvPicPr>
          <p:cNvPr id="104" name="Google Shape;104;p39"/>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05" name="Google Shape;105;p39"/>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bg>
      <p:bgPr>
        <a:blipFill>
          <a:blip r:embed="rId2">
            <a:alphaModFix amt="50000"/>
          </a:blip>
          <a:stretch>
            <a:fillRect/>
          </a:stretch>
        </a:blipFill>
      </p:bgPr>
    </p:bg>
    <p:spTree>
      <p:nvGrpSpPr>
        <p:cNvPr id="106" name="Shape 106"/>
        <p:cNvGrpSpPr/>
        <p:nvPr/>
      </p:nvGrpSpPr>
      <p:grpSpPr>
        <a:xfrm>
          <a:off x="0" y="0"/>
          <a:ext cx="0" cy="0"/>
          <a:chOff x="0" y="0"/>
          <a:chExt cx="0" cy="0"/>
        </a:xfrm>
      </p:grpSpPr>
      <p:sp>
        <p:nvSpPr>
          <p:cNvPr id="107" name="Google Shape;107;p40"/>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Arial"/>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0"/>
          <p:cNvSpPr/>
          <p:nvPr>
            <p:ph idx="2" type="pic"/>
          </p:nvPr>
        </p:nvSpPr>
        <p:spPr>
          <a:xfrm>
            <a:off x="447817" y="998021"/>
            <a:ext cx="11290859" cy="3158956"/>
          </a:xfrm>
          <a:prstGeom prst="rect">
            <a:avLst/>
          </a:prstGeom>
          <a:noFill/>
          <a:ln>
            <a:noFill/>
          </a:ln>
        </p:spPr>
      </p:sp>
      <p:sp>
        <p:nvSpPr>
          <p:cNvPr id="109" name="Google Shape;109;p40"/>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240"/>
              </a:spcBef>
              <a:spcAft>
                <a:spcPts val="0"/>
              </a:spcAft>
              <a:buSzPts val="1104"/>
              <a:buNone/>
              <a:defRPr sz="12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10" name="Google Shape;110;p40"/>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11" name="Google Shape;111;p40"/>
          <p:cNvPicPr preferRelativeResize="0"/>
          <p:nvPr/>
        </p:nvPicPr>
        <p:blipFill rotWithShape="1">
          <a:blip r:embed="rId3">
            <a:alphaModFix/>
          </a:blip>
          <a:srcRect b="0" l="0" r="0" t="0"/>
          <a:stretch/>
        </p:blipFill>
        <p:spPr>
          <a:xfrm>
            <a:off x="10958382" y="6289526"/>
            <a:ext cx="252343" cy="252343"/>
          </a:xfrm>
          <a:prstGeom prst="rect">
            <a:avLst/>
          </a:prstGeom>
          <a:noFill/>
          <a:ln>
            <a:noFill/>
          </a:ln>
        </p:spPr>
      </p:pic>
      <p:pic>
        <p:nvPicPr>
          <p:cNvPr id="112" name="Google Shape;112;p40"/>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13" name="Google Shape;113;p40"/>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bg>
      <p:bgPr>
        <a:blipFill>
          <a:blip r:embed="rId2">
            <a:alphaModFix amt="50000"/>
          </a:blip>
          <a:stretch>
            <a:fillRect/>
          </a:stretch>
        </a:blipFill>
      </p:bgPr>
    </p:bg>
    <p:spTree>
      <p:nvGrpSpPr>
        <p:cNvPr id="114" name="Shape 114"/>
        <p:cNvGrpSpPr/>
        <p:nvPr/>
      </p:nvGrpSpPr>
      <p:grpSpPr>
        <a:xfrm>
          <a:off x="0" y="0"/>
          <a:ext cx="0" cy="0"/>
          <a:chOff x="0" y="0"/>
          <a:chExt cx="0" cy="0"/>
        </a:xfrm>
      </p:grpSpPr>
      <p:sp>
        <p:nvSpPr>
          <p:cNvPr id="115" name="Google Shape;115;p41"/>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Arial"/>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41"/>
          <p:cNvSpPr/>
          <p:nvPr>
            <p:ph idx="2" type="pic"/>
          </p:nvPr>
        </p:nvSpPr>
        <p:spPr>
          <a:xfrm>
            <a:off x="447817" y="998021"/>
            <a:ext cx="11290859" cy="3158956"/>
          </a:xfrm>
          <a:prstGeom prst="rect">
            <a:avLst/>
          </a:prstGeom>
          <a:noFill/>
          <a:ln>
            <a:noFill/>
          </a:ln>
        </p:spPr>
      </p:sp>
      <p:sp>
        <p:nvSpPr>
          <p:cNvPr id="117" name="Google Shape;117;p41"/>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240"/>
              </a:spcBef>
              <a:spcAft>
                <a:spcPts val="0"/>
              </a:spcAft>
              <a:buSzPts val="1104"/>
              <a:buNone/>
              <a:defRPr sz="12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18" name="Google Shape;118;p41"/>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119" name="Google Shape;119;p41"/>
          <p:cNvPicPr preferRelativeResize="0"/>
          <p:nvPr/>
        </p:nvPicPr>
        <p:blipFill rotWithShape="1">
          <a:blip r:embed="rId3">
            <a:alphaModFix/>
          </a:blip>
          <a:srcRect b="0" l="0" r="0" t="0"/>
          <a:stretch/>
        </p:blipFill>
        <p:spPr>
          <a:xfrm>
            <a:off x="10958382" y="6289526"/>
            <a:ext cx="252343" cy="252343"/>
          </a:xfrm>
          <a:prstGeom prst="rect">
            <a:avLst/>
          </a:prstGeom>
          <a:noFill/>
          <a:ln>
            <a:noFill/>
          </a:ln>
        </p:spPr>
      </p:pic>
      <p:pic>
        <p:nvPicPr>
          <p:cNvPr id="120" name="Google Shape;120;p41"/>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121" name="Google Shape;121;p41"/>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blipFill>
          <a:blip r:embed="rId2">
            <a:alphaModFix amt="50000"/>
          </a:blip>
          <a:stretch>
            <a:fillRect/>
          </a:stretch>
        </a:blipFill>
      </p:bgPr>
    </p:bg>
    <p:spTree>
      <p:nvGrpSpPr>
        <p:cNvPr id="23" name="Shape 23"/>
        <p:cNvGrpSpPr/>
        <p:nvPr/>
      </p:nvGrpSpPr>
      <p:grpSpPr>
        <a:xfrm>
          <a:off x="0" y="0"/>
          <a:ext cx="0" cy="0"/>
          <a:chOff x="0" y="0"/>
          <a:chExt cx="0" cy="0"/>
        </a:xfrm>
      </p:grpSpPr>
      <p:sp>
        <p:nvSpPr>
          <p:cNvPr id="24" name="Google Shape;24;p31"/>
          <p:cNvSpPr txBox="1"/>
          <p:nvPr>
            <p:ph type="title"/>
          </p:nvPr>
        </p:nvSpPr>
        <p:spPr>
          <a:xfrm>
            <a:off x="581193" y="2539571"/>
            <a:ext cx="5415747"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3600"/>
              <a:buFont typeface="Arial"/>
              <a:buNone/>
              <a:defRPr b="0" sz="3600" cap="none">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 type="body"/>
          </p:nvPr>
        </p:nvSpPr>
        <p:spPr>
          <a:xfrm>
            <a:off x="581193" y="4037078"/>
            <a:ext cx="5415747"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indent="-228600" lvl="1" marL="914400" algn="l">
              <a:lnSpc>
                <a:spcPct val="150000"/>
              </a:lnSpc>
              <a:spcBef>
                <a:spcPts val="600"/>
              </a:spcBef>
              <a:spcAft>
                <a:spcPts val="0"/>
              </a:spcAft>
              <a:buSzPts val="1656"/>
              <a:buNone/>
              <a:defRPr sz="1800">
                <a:solidFill>
                  <a:srgbClr val="888888"/>
                </a:solidFill>
              </a:defRPr>
            </a:lvl2pPr>
            <a:lvl3pPr indent="-228600" lvl="2" marL="1371600" algn="l">
              <a:lnSpc>
                <a:spcPct val="150000"/>
              </a:lnSpc>
              <a:spcBef>
                <a:spcPts val="600"/>
              </a:spcBef>
              <a:spcAft>
                <a:spcPts val="0"/>
              </a:spcAft>
              <a:buSzPts val="1472"/>
              <a:buNone/>
              <a:defRPr sz="1600">
                <a:solidFill>
                  <a:srgbClr val="888888"/>
                </a:solidFill>
              </a:defRPr>
            </a:lvl3pPr>
            <a:lvl4pPr indent="-228600" lvl="3" marL="1828800" algn="l">
              <a:lnSpc>
                <a:spcPct val="150000"/>
              </a:lnSpc>
              <a:spcBef>
                <a:spcPts val="600"/>
              </a:spcBef>
              <a:spcAft>
                <a:spcPts val="0"/>
              </a:spcAft>
              <a:buSzPts val="1288"/>
              <a:buNone/>
              <a:defRPr sz="1400">
                <a:solidFill>
                  <a:srgbClr val="888888"/>
                </a:solidFill>
              </a:defRPr>
            </a:lvl4pPr>
            <a:lvl5pPr indent="-228600" lvl="4" marL="2286000" algn="l">
              <a:lnSpc>
                <a:spcPct val="15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26" name="Google Shape;26;p31"/>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27" name="Google Shape;27;p31"/>
          <p:cNvPicPr preferRelativeResize="0"/>
          <p:nvPr/>
        </p:nvPicPr>
        <p:blipFill rotWithShape="1">
          <a:blip r:embed="rId3">
            <a:alphaModFix/>
          </a:blip>
          <a:srcRect b="0" l="0" r="0" t="0"/>
          <a:stretch/>
        </p:blipFill>
        <p:spPr>
          <a:xfrm>
            <a:off x="10958381" y="6264801"/>
            <a:ext cx="252343" cy="252343"/>
          </a:xfrm>
          <a:prstGeom prst="rect">
            <a:avLst/>
          </a:prstGeom>
          <a:noFill/>
          <a:ln>
            <a:noFill/>
          </a:ln>
        </p:spPr>
      </p:pic>
      <p:pic>
        <p:nvPicPr>
          <p:cNvPr id="28" name="Google Shape;28;p31"/>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29" name="Google Shape;29;p31"/>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32"/>
          <p:cNvSpPr txBox="1"/>
          <p:nvPr>
            <p:ph type="title"/>
          </p:nvPr>
        </p:nvSpPr>
        <p:spPr>
          <a:xfrm>
            <a:off x="581193" y="1006454"/>
            <a:ext cx="11029616" cy="71153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33" name="Google Shape;33;p32"/>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4" name="Google Shape;34;p32"/>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35" name="Google Shape;35;p32"/>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6" name="Google Shape;36;p32"/>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37" name="Google Shape;37;p32"/>
          <p:cNvPicPr preferRelativeResize="0"/>
          <p:nvPr/>
        </p:nvPicPr>
        <p:blipFill rotWithShape="1">
          <a:blip r:embed="rId2">
            <a:alphaModFix/>
          </a:blip>
          <a:srcRect b="0" l="0" r="0" t="0"/>
          <a:stretch/>
        </p:blipFill>
        <p:spPr>
          <a:xfrm>
            <a:off x="10958382" y="6264800"/>
            <a:ext cx="252343" cy="252343"/>
          </a:xfrm>
          <a:prstGeom prst="rect">
            <a:avLst/>
          </a:prstGeom>
          <a:noFill/>
          <a:ln>
            <a:noFill/>
          </a:ln>
        </p:spPr>
      </p:pic>
      <p:pic>
        <p:nvPicPr>
          <p:cNvPr id="38" name="Google Shape;38;p32"/>
          <p:cNvPicPr preferRelativeResize="0"/>
          <p:nvPr/>
        </p:nvPicPr>
        <p:blipFill rotWithShape="1">
          <a:blip r:embed="rId3">
            <a:alphaModFix/>
          </a:blip>
          <a:srcRect b="0" l="0" r="0" t="0"/>
          <a:stretch/>
        </p:blipFill>
        <p:spPr>
          <a:xfrm>
            <a:off x="11364000" y="0"/>
            <a:ext cx="828000" cy="828000"/>
          </a:xfrm>
          <a:prstGeom prst="rect">
            <a:avLst/>
          </a:prstGeom>
          <a:noFill/>
          <a:ln>
            <a:noFill/>
          </a:ln>
        </p:spPr>
      </p:pic>
      <p:pic>
        <p:nvPicPr>
          <p:cNvPr id="39" name="Google Shape;39;p32"/>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40" name="Google Shape;40;p32"/>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 name="Shape 41"/>
        <p:cNvGrpSpPr/>
        <p:nvPr/>
      </p:nvGrpSpPr>
      <p:grpSpPr>
        <a:xfrm>
          <a:off x="0" y="0"/>
          <a:ext cx="0" cy="0"/>
          <a:chOff x="0" y="0"/>
          <a:chExt cx="0" cy="0"/>
        </a:xfrm>
      </p:grpSpPr>
      <p:sp>
        <p:nvSpPr>
          <p:cNvPr id="42" name="Google Shape;42;p33"/>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Arial"/>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p:nvPr>
            <p:ph idx="2" type="pic"/>
          </p:nvPr>
        </p:nvSpPr>
        <p:spPr>
          <a:xfrm>
            <a:off x="447817" y="998021"/>
            <a:ext cx="11290859" cy="3158956"/>
          </a:xfrm>
          <a:prstGeom prst="rect">
            <a:avLst/>
          </a:prstGeom>
          <a:noFill/>
          <a:ln>
            <a:noFill/>
          </a:ln>
        </p:spPr>
      </p:sp>
      <p:sp>
        <p:nvSpPr>
          <p:cNvPr id="44" name="Google Shape;44;p33"/>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240"/>
              </a:spcBef>
              <a:spcAft>
                <a:spcPts val="0"/>
              </a:spcAft>
              <a:buSzPts val="1104"/>
              <a:buNone/>
              <a:defRPr sz="12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45" name="Google Shape;45;p33"/>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46" name="Google Shape;46;p33"/>
          <p:cNvPicPr preferRelativeResize="0"/>
          <p:nvPr/>
        </p:nvPicPr>
        <p:blipFill rotWithShape="1">
          <a:blip r:embed="rId2">
            <a:alphaModFix/>
          </a:blip>
          <a:srcRect b="0" l="0" r="0" t="0"/>
          <a:stretch/>
        </p:blipFill>
        <p:spPr>
          <a:xfrm>
            <a:off x="10958382" y="6289526"/>
            <a:ext cx="252343" cy="252343"/>
          </a:xfrm>
          <a:prstGeom prst="rect">
            <a:avLst/>
          </a:prstGeom>
          <a:noFill/>
          <a:ln>
            <a:noFill/>
          </a:ln>
        </p:spPr>
      </p:pic>
      <p:pic>
        <p:nvPicPr>
          <p:cNvPr id="47" name="Google Shape;47;p33"/>
          <p:cNvPicPr preferRelativeResize="0"/>
          <p:nvPr/>
        </p:nvPicPr>
        <p:blipFill rotWithShape="1">
          <a:blip r:embed="rId3">
            <a:alphaModFix/>
          </a:blip>
          <a:srcRect b="0" l="0" r="0" t="0"/>
          <a:stretch/>
        </p:blipFill>
        <p:spPr>
          <a:xfrm>
            <a:off x="11364000" y="0"/>
            <a:ext cx="828000" cy="828000"/>
          </a:xfrm>
          <a:prstGeom prst="rect">
            <a:avLst/>
          </a:prstGeom>
          <a:noFill/>
          <a:ln>
            <a:noFill/>
          </a:ln>
        </p:spPr>
      </p:pic>
      <p:pic>
        <p:nvPicPr>
          <p:cNvPr id="48" name="Google Shape;48;p33"/>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49" name="Google Shape;49;p33"/>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0" name="Shape 50"/>
        <p:cNvGrpSpPr/>
        <p:nvPr/>
      </p:nvGrpSpPr>
      <p:grpSpPr>
        <a:xfrm>
          <a:off x="0" y="0"/>
          <a:ext cx="0" cy="0"/>
          <a:chOff x="0" y="0"/>
          <a:chExt cx="0" cy="0"/>
        </a:xfrm>
      </p:grpSpPr>
      <p:sp>
        <p:nvSpPr>
          <p:cNvPr id="51" name="Google Shape;51;p34"/>
          <p:cNvSpPr txBox="1"/>
          <p:nvPr>
            <p:ph type="title"/>
          </p:nvPr>
        </p:nvSpPr>
        <p:spPr>
          <a:xfrm>
            <a:off x="464574" y="241555"/>
            <a:ext cx="11235812" cy="82457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64749"/>
              </a:buClr>
              <a:buSzPts val="1800"/>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 type="body"/>
          </p:nvPr>
        </p:nvSpPr>
        <p:spPr>
          <a:xfrm>
            <a:off x="465138" y="1155704"/>
            <a:ext cx="11234737" cy="49206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464749"/>
              </a:buClr>
              <a:buSzPts val="1800"/>
              <a:buNone/>
              <a:defRPr/>
            </a:lvl1pPr>
            <a:lvl2pPr indent="-228600" lvl="1" marL="914400" algn="l">
              <a:lnSpc>
                <a:spcPct val="90000"/>
              </a:lnSpc>
              <a:spcBef>
                <a:spcPts val="500"/>
              </a:spcBef>
              <a:spcAft>
                <a:spcPts val="0"/>
              </a:spcAft>
              <a:buClr>
                <a:srgbClr val="464749"/>
              </a:buClr>
              <a:buSzPts val="1800"/>
              <a:buNone/>
              <a:defRPr/>
            </a:lvl2pPr>
            <a:lvl3pPr indent="-228600" lvl="2" marL="1371600" algn="l">
              <a:lnSpc>
                <a:spcPct val="90000"/>
              </a:lnSpc>
              <a:spcBef>
                <a:spcPts val="500"/>
              </a:spcBef>
              <a:spcAft>
                <a:spcPts val="0"/>
              </a:spcAft>
              <a:buClr>
                <a:srgbClr val="464749"/>
              </a:buClr>
              <a:buSzPts val="1800"/>
              <a:buNone/>
              <a:defRPr/>
            </a:lvl3pPr>
            <a:lvl4pPr indent="-228600" lvl="3" marL="1828800" algn="l">
              <a:lnSpc>
                <a:spcPct val="90000"/>
              </a:lnSpc>
              <a:spcBef>
                <a:spcPts val="500"/>
              </a:spcBef>
              <a:spcAft>
                <a:spcPts val="0"/>
              </a:spcAft>
              <a:buClr>
                <a:srgbClr val="464749"/>
              </a:buClr>
              <a:buSzPts val="1800"/>
              <a:buNone/>
              <a:defRPr/>
            </a:lvl4pPr>
            <a:lvl5pPr indent="-228600" lvl="4" marL="2286000" algn="l">
              <a:lnSpc>
                <a:spcPct val="90000"/>
              </a:lnSpc>
              <a:spcBef>
                <a:spcPts val="500"/>
              </a:spcBef>
              <a:spcAft>
                <a:spcPts val="0"/>
              </a:spcAft>
              <a:buClr>
                <a:srgbClr val="464749"/>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p35"/>
          <p:cNvSpPr txBox="1"/>
          <p:nvPr>
            <p:ph type="title"/>
          </p:nvPr>
        </p:nvSpPr>
        <p:spPr>
          <a:xfrm>
            <a:off x="581192" y="944676"/>
            <a:ext cx="11029616" cy="95000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22072" lvl="1" marL="914400" algn="l">
              <a:lnSpc>
                <a:spcPct val="150000"/>
              </a:lnSpc>
              <a:spcBef>
                <a:spcPts val="600"/>
              </a:spcBef>
              <a:spcAft>
                <a:spcPts val="0"/>
              </a:spcAft>
              <a:buSzPts val="1472"/>
              <a:buChar char="◼"/>
              <a:defRPr/>
            </a:lvl2pPr>
            <a:lvl3pPr indent="-310388" lvl="2" marL="1371600" algn="l">
              <a:lnSpc>
                <a:spcPct val="150000"/>
              </a:lnSpc>
              <a:spcBef>
                <a:spcPts val="600"/>
              </a:spcBef>
              <a:spcAft>
                <a:spcPts val="0"/>
              </a:spcAft>
              <a:buSzPts val="1288"/>
              <a:buChar char="◼"/>
              <a:defRPr/>
            </a:lvl3pPr>
            <a:lvl4pPr indent="-298703" lvl="3" marL="1828800" algn="l">
              <a:lnSpc>
                <a:spcPct val="150000"/>
              </a:lnSpc>
              <a:spcBef>
                <a:spcPts val="600"/>
              </a:spcBef>
              <a:spcAft>
                <a:spcPts val="0"/>
              </a:spcAft>
              <a:buSzPts val="1104"/>
              <a:buChar char="◼"/>
              <a:defRPr/>
            </a:lvl4pPr>
            <a:lvl5pPr indent="-298704" lvl="4" marL="2286000" algn="l">
              <a:lnSpc>
                <a:spcPct val="150000"/>
              </a:lnSpc>
              <a:spcBef>
                <a:spcPts val="600"/>
              </a:spcBef>
              <a:spcAft>
                <a:spcPts val="0"/>
              </a:spcAft>
              <a:buSzPts val="1104"/>
              <a:buChar char="◼"/>
              <a:defRPr/>
            </a:lvl5pPr>
            <a:lvl6pPr indent="-298704" lvl="5" marL="2743200" algn="l">
              <a:lnSpc>
                <a:spcPct val="100000"/>
              </a:lnSpc>
              <a:spcBef>
                <a:spcPts val="600"/>
              </a:spcBef>
              <a:spcAft>
                <a:spcPts val="0"/>
              </a:spcAft>
              <a:buSzPts val="1104"/>
              <a:buChar char="◼"/>
              <a:defRPr/>
            </a:lvl6pPr>
            <a:lvl7pPr indent="-298704" lvl="6" marL="3200400" algn="l">
              <a:lnSpc>
                <a:spcPct val="100000"/>
              </a:lnSpc>
              <a:spcBef>
                <a:spcPts val="600"/>
              </a:spcBef>
              <a:spcAft>
                <a:spcPts val="0"/>
              </a:spcAft>
              <a:buSzPts val="1104"/>
              <a:buChar char="◼"/>
              <a:defRPr/>
            </a:lvl7pPr>
            <a:lvl8pPr indent="-298703" lvl="7" marL="3657600" algn="l">
              <a:lnSpc>
                <a:spcPct val="100000"/>
              </a:lnSpc>
              <a:spcBef>
                <a:spcPts val="600"/>
              </a:spcBef>
              <a:spcAft>
                <a:spcPts val="0"/>
              </a:spcAft>
              <a:buSzPts val="1104"/>
              <a:buChar char="◼"/>
              <a:defRPr/>
            </a:lvl8pPr>
            <a:lvl9pPr indent="-298703" lvl="8" marL="4114800" algn="l">
              <a:lnSpc>
                <a:spcPct val="100000"/>
              </a:lnSpc>
              <a:spcBef>
                <a:spcPts val="600"/>
              </a:spcBef>
              <a:spcAft>
                <a:spcPts val="600"/>
              </a:spcAft>
              <a:buSzPts val="1104"/>
              <a:buChar char="◼"/>
              <a:defRPr/>
            </a:lvl9pPr>
          </a:lstStyle>
          <a:p/>
        </p:txBody>
      </p:sp>
      <p:sp>
        <p:nvSpPr>
          <p:cNvPr id="56" name="Google Shape;56;p3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3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35"/>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900"/>
              <a:buNone/>
              <a:defRPr/>
            </a:lvl1pPr>
            <a:lvl2pPr indent="0" lvl="1" marL="0" marR="0" algn="r">
              <a:lnSpc>
                <a:spcPct val="100000"/>
              </a:lnSpc>
              <a:spcBef>
                <a:spcPts val="0"/>
              </a:spcBef>
              <a:spcAft>
                <a:spcPts val="0"/>
              </a:spcAft>
              <a:buSzPts val="900"/>
              <a:buNone/>
              <a:defRPr/>
            </a:lvl2pPr>
            <a:lvl3pPr indent="0" lvl="2" marL="0" marR="0" algn="r">
              <a:lnSpc>
                <a:spcPct val="100000"/>
              </a:lnSpc>
              <a:spcBef>
                <a:spcPts val="0"/>
              </a:spcBef>
              <a:spcAft>
                <a:spcPts val="0"/>
              </a:spcAft>
              <a:buSzPts val="900"/>
              <a:buNone/>
              <a:defRPr/>
            </a:lvl3pPr>
            <a:lvl4pPr indent="0" lvl="3" marL="0" marR="0" algn="r">
              <a:lnSpc>
                <a:spcPct val="100000"/>
              </a:lnSpc>
              <a:spcBef>
                <a:spcPts val="0"/>
              </a:spcBef>
              <a:spcAft>
                <a:spcPts val="0"/>
              </a:spcAft>
              <a:buSzPts val="900"/>
              <a:buNone/>
              <a:defRPr/>
            </a:lvl4pPr>
            <a:lvl5pPr indent="0" lvl="4" marL="0" marR="0" algn="r">
              <a:lnSpc>
                <a:spcPct val="100000"/>
              </a:lnSpc>
              <a:spcBef>
                <a:spcPts val="0"/>
              </a:spcBef>
              <a:spcAft>
                <a:spcPts val="0"/>
              </a:spcAft>
              <a:buSzPts val="900"/>
              <a:buNone/>
              <a:defRPr/>
            </a:lvl5pPr>
            <a:lvl6pPr indent="0" lvl="5" marL="0" marR="0" algn="r">
              <a:lnSpc>
                <a:spcPct val="100000"/>
              </a:lnSpc>
              <a:spcBef>
                <a:spcPts val="0"/>
              </a:spcBef>
              <a:spcAft>
                <a:spcPts val="0"/>
              </a:spcAft>
              <a:buSzPts val="900"/>
              <a:buNone/>
              <a:defRPr/>
            </a:lvl6pPr>
            <a:lvl7pPr indent="0" lvl="6" marL="0" marR="0" algn="r">
              <a:lnSpc>
                <a:spcPct val="100000"/>
              </a:lnSpc>
              <a:spcBef>
                <a:spcPts val="0"/>
              </a:spcBef>
              <a:spcAft>
                <a:spcPts val="0"/>
              </a:spcAft>
              <a:buSzPts val="900"/>
              <a:buNone/>
              <a:defRPr/>
            </a:lvl7pPr>
            <a:lvl8pPr indent="0" lvl="7" marL="0" marR="0" algn="r">
              <a:lnSpc>
                <a:spcPct val="100000"/>
              </a:lnSpc>
              <a:spcBef>
                <a:spcPts val="0"/>
              </a:spcBef>
              <a:spcAft>
                <a:spcPts val="0"/>
              </a:spcAft>
              <a:buSzPts val="900"/>
              <a:buNone/>
              <a:defRPr/>
            </a:lvl8pPr>
            <a:lvl9pPr indent="0" lvl="8" marL="0" marR="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spTree>
      <p:nvGrpSpPr>
        <p:cNvPr id="59" name="Shape 59"/>
        <p:cNvGrpSpPr/>
        <p:nvPr/>
      </p:nvGrpSpPr>
      <p:grpSpPr>
        <a:xfrm>
          <a:off x="0" y="0"/>
          <a:ext cx="0" cy="0"/>
          <a:chOff x="0" y="0"/>
          <a:chExt cx="0" cy="0"/>
        </a:xfrm>
      </p:grpSpPr>
      <p:sp>
        <p:nvSpPr>
          <p:cNvPr id="60" name="Google Shape;60;p36"/>
          <p:cNvSpPr/>
          <p:nvPr/>
        </p:nvSpPr>
        <p:spPr>
          <a:xfrm>
            <a:off x="0" y="0"/>
            <a:ext cx="12209103" cy="2194560"/>
          </a:xfrm>
          <a:prstGeom prst="rect">
            <a:avLst/>
          </a:prstGeom>
          <a:solidFill>
            <a:srgbClr val="0192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Arial"/>
              <a:ea typeface="Arial"/>
              <a:cs typeface="Arial"/>
              <a:sym typeface="Arial"/>
            </a:endParaRPr>
          </a:p>
        </p:txBody>
      </p:sp>
      <p:sp>
        <p:nvSpPr>
          <p:cNvPr id="61" name="Google Shape;61;p36"/>
          <p:cNvSpPr txBox="1"/>
          <p:nvPr>
            <p:ph idx="1" type="body"/>
          </p:nvPr>
        </p:nvSpPr>
        <p:spPr>
          <a:xfrm>
            <a:off x="4437108" y="3929191"/>
            <a:ext cx="6560572" cy="338948"/>
          </a:xfrm>
          <a:prstGeom prst="rect">
            <a:avLst/>
          </a:prstGeom>
          <a:noFill/>
          <a:ln>
            <a:noFill/>
          </a:ln>
        </p:spPr>
        <p:txBody>
          <a:bodyPr anchorCtr="0" anchor="ctr" bIns="45700" lIns="91425" spcFirstLastPara="1" rIns="91425" wrap="square" tIns="45700">
            <a:noAutofit/>
          </a:bodyPr>
          <a:lstStyle>
            <a:lvl1pPr indent="-228600" lvl="0" marL="4572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indent="-228600" lvl="1" marL="914400" algn="l">
              <a:lnSpc>
                <a:spcPct val="150000"/>
              </a:lnSpc>
              <a:spcBef>
                <a:spcPts val="600"/>
              </a:spcBef>
              <a:spcAft>
                <a:spcPts val="0"/>
              </a:spcAft>
              <a:buSzPts val="1840"/>
              <a:buNone/>
              <a:defRPr sz="2000">
                <a:solidFill>
                  <a:srgbClr val="888888"/>
                </a:solidFill>
              </a:defRPr>
            </a:lvl2pPr>
            <a:lvl3pPr indent="-228600" lvl="2" marL="1371600" algn="l">
              <a:lnSpc>
                <a:spcPct val="150000"/>
              </a:lnSpc>
              <a:spcBef>
                <a:spcPts val="600"/>
              </a:spcBef>
              <a:spcAft>
                <a:spcPts val="0"/>
              </a:spcAft>
              <a:buSzPts val="1656"/>
              <a:buNone/>
              <a:defRPr sz="1800">
                <a:solidFill>
                  <a:srgbClr val="888888"/>
                </a:solidFill>
              </a:defRPr>
            </a:lvl3pPr>
            <a:lvl4pPr indent="-228600" lvl="3" marL="1828800" algn="l">
              <a:lnSpc>
                <a:spcPct val="150000"/>
              </a:lnSpc>
              <a:spcBef>
                <a:spcPts val="600"/>
              </a:spcBef>
              <a:spcAft>
                <a:spcPts val="0"/>
              </a:spcAft>
              <a:buSzPts val="1472"/>
              <a:buNone/>
              <a:defRPr sz="1600">
                <a:solidFill>
                  <a:srgbClr val="888888"/>
                </a:solidFill>
              </a:defRPr>
            </a:lvl4pPr>
            <a:lvl5pPr indent="-228600" lvl="4" marL="2286000" algn="l">
              <a:lnSpc>
                <a:spcPct val="150000"/>
              </a:lnSpc>
              <a:spcBef>
                <a:spcPts val="600"/>
              </a:spcBef>
              <a:spcAft>
                <a:spcPts val="0"/>
              </a:spcAft>
              <a:buSzPts val="1472"/>
              <a:buNone/>
              <a:defRPr sz="1600">
                <a:solidFill>
                  <a:srgbClr val="888888"/>
                </a:solidFill>
              </a:defRPr>
            </a:lvl5pPr>
            <a:lvl6pPr indent="-228600" lvl="5" marL="2743200" algn="l">
              <a:lnSpc>
                <a:spcPct val="100000"/>
              </a:lnSpc>
              <a:spcBef>
                <a:spcPts val="600"/>
              </a:spcBef>
              <a:spcAft>
                <a:spcPts val="0"/>
              </a:spcAft>
              <a:buSzPts val="1472"/>
              <a:buNone/>
              <a:defRPr sz="1600">
                <a:solidFill>
                  <a:srgbClr val="888888"/>
                </a:solidFill>
              </a:defRPr>
            </a:lvl6pPr>
            <a:lvl7pPr indent="-228600" lvl="6" marL="3200400" algn="l">
              <a:lnSpc>
                <a:spcPct val="100000"/>
              </a:lnSpc>
              <a:spcBef>
                <a:spcPts val="600"/>
              </a:spcBef>
              <a:spcAft>
                <a:spcPts val="0"/>
              </a:spcAft>
              <a:buSzPts val="1472"/>
              <a:buNone/>
              <a:defRPr sz="1600">
                <a:solidFill>
                  <a:srgbClr val="888888"/>
                </a:solidFill>
              </a:defRPr>
            </a:lvl7pPr>
            <a:lvl8pPr indent="-228600" lvl="7" marL="3657600" algn="l">
              <a:lnSpc>
                <a:spcPct val="100000"/>
              </a:lnSpc>
              <a:spcBef>
                <a:spcPts val="600"/>
              </a:spcBef>
              <a:spcAft>
                <a:spcPts val="0"/>
              </a:spcAft>
              <a:buSzPts val="1472"/>
              <a:buNone/>
              <a:defRPr sz="1600">
                <a:solidFill>
                  <a:srgbClr val="888888"/>
                </a:solidFill>
              </a:defRPr>
            </a:lvl8pPr>
            <a:lvl9pPr indent="-228600" lvl="8" marL="4114800" algn="l">
              <a:lnSpc>
                <a:spcPct val="100000"/>
              </a:lnSpc>
              <a:spcBef>
                <a:spcPts val="600"/>
              </a:spcBef>
              <a:spcAft>
                <a:spcPts val="600"/>
              </a:spcAft>
              <a:buSzPts val="1472"/>
              <a:buNone/>
              <a:defRPr sz="1600">
                <a:solidFill>
                  <a:srgbClr val="888888"/>
                </a:solidFill>
              </a:defRPr>
            </a:lvl9pPr>
          </a:lstStyle>
          <a:p/>
        </p:txBody>
      </p:sp>
      <p:sp>
        <p:nvSpPr>
          <p:cNvPr id="62" name="Google Shape;62;p36"/>
          <p:cNvSpPr txBox="1"/>
          <p:nvPr/>
        </p:nvSpPr>
        <p:spPr>
          <a:xfrm>
            <a:off x="4437107" y="3216821"/>
            <a:ext cx="656057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9267"/>
              </a:buClr>
              <a:buSzPts val="3200"/>
              <a:buFont typeface="Arial"/>
              <a:buNone/>
            </a:pPr>
            <a:r>
              <a:rPr b="1" i="0" lang="en-GB" sz="3200" u="none" cap="none" strike="noStrike">
                <a:solidFill>
                  <a:srgbClr val="019267"/>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cxnSp>
        <p:nvCxnSpPr>
          <p:cNvPr id="63" name="Google Shape;63;p36"/>
          <p:cNvCxnSpPr/>
          <p:nvPr/>
        </p:nvCxnSpPr>
        <p:spPr>
          <a:xfrm>
            <a:off x="4078546" y="2797598"/>
            <a:ext cx="0" cy="3600000"/>
          </a:xfrm>
          <a:prstGeom prst="straightConnector1">
            <a:avLst/>
          </a:prstGeom>
          <a:noFill/>
          <a:ln cap="flat" cmpd="sng" w="15875">
            <a:solidFill>
              <a:srgbClr val="D8D8D8"/>
            </a:solidFill>
            <a:prstDash val="solid"/>
            <a:round/>
            <a:headEnd len="sm" w="sm" type="none"/>
            <a:tailEnd len="sm" w="sm" type="none"/>
          </a:ln>
        </p:spPr>
      </p:cxnSp>
      <p:sp>
        <p:nvSpPr>
          <p:cNvPr id="64" name="Google Shape;64;p36"/>
          <p:cNvSpPr txBox="1"/>
          <p:nvPr/>
        </p:nvSpPr>
        <p:spPr>
          <a:xfrm>
            <a:off x="522381" y="4045360"/>
            <a:ext cx="2953990" cy="2114778"/>
          </a:xfrm>
          <a:prstGeom prst="rect">
            <a:avLst/>
          </a:prstGeom>
          <a:noFill/>
          <a:ln>
            <a:noFill/>
          </a:ln>
        </p:spPr>
        <p:txBody>
          <a:bodyPr anchorCtr="0" anchor="t" bIns="0" lIns="0" spcFirstLastPara="1" rIns="0" wrap="square" tIns="0">
            <a:noAutofit/>
          </a:bodyPr>
          <a:lstStyle/>
          <a:p>
            <a:pPr indent="0" lvl="0" marL="0" marR="0" rtl="0" algn="just">
              <a:lnSpc>
                <a:spcPct val="15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b="0" i="0" sz="1400" u="none" cap="none" strike="noStrike">
              <a:solidFill>
                <a:srgbClr val="000000"/>
              </a:solidFill>
              <a:latin typeface="Arial"/>
              <a:ea typeface="Arial"/>
              <a:cs typeface="Arial"/>
              <a:sym typeface="Arial"/>
            </a:endParaRPr>
          </a:p>
        </p:txBody>
      </p:sp>
      <p:pic>
        <p:nvPicPr>
          <p:cNvPr id="65" name="Google Shape;65;p36"/>
          <p:cNvPicPr preferRelativeResize="0"/>
          <p:nvPr/>
        </p:nvPicPr>
        <p:blipFill rotWithShape="1">
          <a:blip r:embed="rId2">
            <a:alphaModFix/>
          </a:blip>
          <a:srcRect b="0" l="0" r="0" t="0"/>
          <a:stretch/>
        </p:blipFill>
        <p:spPr>
          <a:xfrm>
            <a:off x="4089968" y="368970"/>
            <a:ext cx="3935903" cy="1456620"/>
          </a:xfrm>
          <a:prstGeom prst="rect">
            <a:avLst/>
          </a:prstGeom>
          <a:noFill/>
          <a:ln>
            <a:noFill/>
          </a:ln>
        </p:spPr>
      </p:pic>
      <p:grpSp>
        <p:nvGrpSpPr>
          <p:cNvPr id="66" name="Google Shape;66;p36"/>
          <p:cNvGrpSpPr/>
          <p:nvPr/>
        </p:nvGrpSpPr>
        <p:grpSpPr>
          <a:xfrm>
            <a:off x="4437107" y="4717008"/>
            <a:ext cx="6806117" cy="1443130"/>
            <a:chOff x="613411" y="5159715"/>
            <a:chExt cx="6806117" cy="1443130"/>
          </a:xfrm>
        </p:grpSpPr>
        <p:sp>
          <p:nvSpPr>
            <p:cNvPr id="67" name="Google Shape;67;p36"/>
            <p:cNvSpPr txBox="1"/>
            <p:nvPr/>
          </p:nvSpPr>
          <p:spPr>
            <a:xfrm>
              <a:off x="613411" y="5159715"/>
              <a:ext cx="16040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9267"/>
                </a:buClr>
                <a:buSzPts val="1800"/>
                <a:buFont typeface="Arial"/>
                <a:buNone/>
              </a:pPr>
              <a:r>
                <a:rPr b="0" i="0" lang="en-GB" sz="1800" u="none" cap="none" strike="noStrike">
                  <a:solidFill>
                    <a:srgbClr val="019267"/>
                  </a:solidFill>
                  <a:latin typeface="Arial"/>
                  <a:ea typeface="Arial"/>
                  <a:cs typeface="Arial"/>
                  <a:sym typeface="Arial"/>
                </a:rPr>
                <a:t>Learn more:</a:t>
              </a:r>
              <a:endParaRPr b="0" i="0" sz="1400" u="none" cap="none" strike="noStrike">
                <a:solidFill>
                  <a:srgbClr val="000000"/>
                </a:solidFill>
                <a:latin typeface="Arial"/>
                <a:ea typeface="Arial"/>
                <a:cs typeface="Arial"/>
                <a:sym typeface="Arial"/>
              </a:endParaRPr>
            </a:p>
          </p:txBody>
        </p:sp>
        <p:pic>
          <p:nvPicPr>
            <p:cNvPr id="68" name="Google Shape;68;p36"/>
            <p:cNvPicPr preferRelativeResize="0"/>
            <p:nvPr/>
          </p:nvPicPr>
          <p:blipFill rotWithShape="1">
            <a:blip r:embed="rId3">
              <a:alphaModFix/>
            </a:blip>
            <a:srcRect b="0" l="0" r="0" t="0"/>
            <a:stretch/>
          </p:blipFill>
          <p:spPr>
            <a:xfrm>
              <a:off x="4682160" y="5825341"/>
              <a:ext cx="334157" cy="270026"/>
            </a:xfrm>
            <a:prstGeom prst="rect">
              <a:avLst/>
            </a:prstGeom>
            <a:noFill/>
            <a:ln>
              <a:noFill/>
            </a:ln>
          </p:spPr>
        </p:pic>
        <p:sp>
          <p:nvSpPr>
            <p:cNvPr id="69" name="Google Shape;69;p36"/>
            <p:cNvSpPr txBox="1"/>
            <p:nvPr/>
          </p:nvSpPr>
          <p:spPr>
            <a:xfrm>
              <a:off x="4984053" y="5730449"/>
              <a:ext cx="24354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800"/>
                <a:buFont typeface="Arial"/>
                <a:buNone/>
              </a:pPr>
              <a:r>
                <a:rPr b="0" i="0" lang="en-GB" sz="1800" u="sng" cap="none" strike="noStrike">
                  <a:solidFill>
                    <a:schemeClr val="hlink"/>
                  </a:solidFill>
                  <a:latin typeface="Arial"/>
                  <a:ea typeface="Arial"/>
                  <a:cs typeface="Arial"/>
                  <a:sym typeface="Arial"/>
                  <a:hlinkClick r:id="rId4"/>
                </a:rPr>
                <a:t>@NBS_EduWORLD</a:t>
              </a:r>
              <a:endParaRPr b="0" i="0" sz="1800" u="none" cap="none" strike="noStrike">
                <a:solidFill>
                  <a:srgbClr val="7F7F7F"/>
                </a:solidFill>
                <a:latin typeface="Arial"/>
                <a:ea typeface="Arial"/>
                <a:cs typeface="Arial"/>
                <a:sym typeface="Arial"/>
              </a:endParaRPr>
            </a:p>
          </p:txBody>
        </p:sp>
        <p:sp>
          <p:nvSpPr>
            <p:cNvPr id="70" name="Google Shape;70;p36"/>
            <p:cNvSpPr/>
            <p:nvPr/>
          </p:nvSpPr>
          <p:spPr>
            <a:xfrm>
              <a:off x="1115330" y="5620489"/>
              <a:ext cx="250581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C897"/>
                </a:buClr>
                <a:buSzPts val="1800"/>
                <a:buFont typeface="Arial"/>
                <a:buNone/>
              </a:pPr>
              <a:r>
                <a:rPr b="0" i="0" lang="en-GB" sz="1800" u="sng" cap="none" strike="noStrike">
                  <a:solidFill>
                    <a:schemeClr val="hlink"/>
                  </a:solidFill>
                  <a:latin typeface="Arial"/>
                  <a:ea typeface="Arial"/>
                  <a:cs typeface="Arial"/>
                  <a:sym typeface="Arial"/>
                  <a:hlinkClick r:id="rId5"/>
                </a:rPr>
                <a:t>https://nbseduworld.eu</a:t>
              </a:r>
              <a:endParaRPr b="0" i="0" sz="1800" u="sng" cap="none" strike="noStrike">
                <a:solidFill>
                  <a:srgbClr val="00C897"/>
                </a:solidFill>
                <a:latin typeface="Arial"/>
                <a:ea typeface="Arial"/>
                <a:cs typeface="Arial"/>
                <a:sym typeface="Arial"/>
              </a:endParaRPr>
            </a:p>
          </p:txBody>
        </p:sp>
        <p:pic>
          <p:nvPicPr>
            <p:cNvPr id="71" name="Google Shape;71;p36"/>
            <p:cNvPicPr preferRelativeResize="0"/>
            <p:nvPr/>
          </p:nvPicPr>
          <p:blipFill rotWithShape="1">
            <a:blip r:embed="rId6">
              <a:alphaModFix/>
            </a:blip>
            <a:srcRect b="0" l="0" r="0" t="0"/>
            <a:stretch/>
          </p:blipFill>
          <p:spPr>
            <a:xfrm>
              <a:off x="724023" y="5623961"/>
              <a:ext cx="351584" cy="351584"/>
            </a:xfrm>
            <a:prstGeom prst="rect">
              <a:avLst/>
            </a:prstGeom>
            <a:noFill/>
            <a:ln>
              <a:noFill/>
            </a:ln>
          </p:spPr>
        </p:pic>
        <p:pic>
          <p:nvPicPr>
            <p:cNvPr id="72" name="Google Shape;72;p36"/>
            <p:cNvPicPr preferRelativeResize="0"/>
            <p:nvPr/>
          </p:nvPicPr>
          <p:blipFill rotWithShape="1">
            <a:blip r:embed="rId7">
              <a:alphaModFix/>
            </a:blip>
            <a:srcRect b="0" l="0" r="0" t="0"/>
            <a:stretch/>
          </p:blipFill>
          <p:spPr>
            <a:xfrm>
              <a:off x="4649897" y="5274380"/>
              <a:ext cx="369332" cy="369332"/>
            </a:xfrm>
            <a:prstGeom prst="rect">
              <a:avLst/>
            </a:prstGeom>
            <a:noFill/>
            <a:ln>
              <a:noFill/>
            </a:ln>
          </p:spPr>
        </p:pic>
        <p:sp>
          <p:nvSpPr>
            <p:cNvPr id="73" name="Google Shape;73;p36"/>
            <p:cNvSpPr txBox="1"/>
            <p:nvPr/>
          </p:nvSpPr>
          <p:spPr>
            <a:xfrm>
              <a:off x="5019229" y="5276817"/>
              <a:ext cx="20773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800"/>
                <a:buFont typeface="Arial"/>
                <a:buNone/>
              </a:pPr>
              <a:r>
                <a:rPr b="0" i="0" lang="en-GB" sz="1800" u="sng" cap="none" strike="noStrike">
                  <a:solidFill>
                    <a:schemeClr val="hlink"/>
                  </a:solidFill>
                  <a:latin typeface="Arial"/>
                  <a:ea typeface="Arial"/>
                  <a:cs typeface="Arial"/>
                  <a:sym typeface="Arial"/>
                  <a:hlinkClick r:id="rId8"/>
                </a:rPr>
                <a:t>NBS EduWORLD</a:t>
              </a:r>
              <a:endParaRPr b="0" i="0" sz="1800" u="sng" cap="none" strike="noStrike">
                <a:solidFill>
                  <a:srgbClr val="7F7F7F"/>
                </a:solidFill>
                <a:latin typeface="Arial"/>
                <a:ea typeface="Arial"/>
                <a:cs typeface="Arial"/>
                <a:sym typeface="Arial"/>
              </a:endParaRPr>
            </a:p>
          </p:txBody>
        </p:sp>
        <p:sp>
          <p:nvSpPr>
            <p:cNvPr id="74" name="Google Shape;74;p36"/>
            <p:cNvSpPr/>
            <p:nvPr/>
          </p:nvSpPr>
          <p:spPr>
            <a:xfrm>
              <a:off x="1115329" y="6099177"/>
              <a:ext cx="241925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4EF5"/>
                </a:buClr>
                <a:buSzPts val="1800"/>
                <a:buFont typeface="Arial"/>
                <a:buNone/>
              </a:pPr>
              <a:r>
                <a:rPr b="0" i="0" lang="en-GB" sz="1800" u="sng" cap="none" strike="noStrike">
                  <a:solidFill>
                    <a:schemeClr val="hlink"/>
                  </a:solidFill>
                  <a:latin typeface="Arial"/>
                  <a:ea typeface="Arial"/>
                  <a:cs typeface="Arial"/>
                  <a:sym typeface="Arial"/>
                  <a:hlinkClick r:id="rId9"/>
                </a:rPr>
                <a:t>info@nbseduworld.eu</a:t>
              </a:r>
              <a:endParaRPr b="0" i="0" sz="1800" u="sng" cap="none" strike="noStrike">
                <a:solidFill>
                  <a:srgbClr val="004EF5"/>
                </a:solidFill>
                <a:latin typeface="Arial"/>
                <a:ea typeface="Arial"/>
                <a:cs typeface="Arial"/>
                <a:sym typeface="Arial"/>
              </a:endParaRPr>
            </a:p>
          </p:txBody>
        </p:sp>
        <p:pic>
          <p:nvPicPr>
            <p:cNvPr id="75" name="Google Shape;75;p36"/>
            <p:cNvPicPr preferRelativeResize="0"/>
            <p:nvPr/>
          </p:nvPicPr>
          <p:blipFill rotWithShape="1">
            <a:blip r:embed="rId10">
              <a:alphaModFix/>
            </a:blip>
            <a:srcRect b="0" l="0" r="0" t="0"/>
            <a:stretch/>
          </p:blipFill>
          <p:spPr>
            <a:xfrm>
              <a:off x="713459" y="6122433"/>
              <a:ext cx="362148" cy="362148"/>
            </a:xfrm>
            <a:prstGeom prst="rect">
              <a:avLst/>
            </a:prstGeom>
            <a:noFill/>
            <a:ln>
              <a:noFill/>
            </a:ln>
          </p:spPr>
        </p:pic>
        <p:sp>
          <p:nvSpPr>
            <p:cNvPr id="76" name="Google Shape;76;p36"/>
            <p:cNvSpPr txBox="1"/>
            <p:nvPr/>
          </p:nvSpPr>
          <p:spPr>
            <a:xfrm>
              <a:off x="5019229" y="6233513"/>
              <a:ext cx="20773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800"/>
                <a:buFont typeface="Arial"/>
                <a:buNone/>
              </a:pPr>
              <a:r>
                <a:rPr b="0" i="0" lang="en-GB" sz="1800" u="sng" cap="none" strike="noStrike">
                  <a:solidFill>
                    <a:schemeClr val="hlink"/>
                  </a:solidFill>
                  <a:latin typeface="Arial"/>
                  <a:ea typeface="Arial"/>
                  <a:cs typeface="Arial"/>
                  <a:sym typeface="Arial"/>
                  <a:hlinkClick r:id="rId11"/>
                </a:rPr>
                <a:t>NBS EDUWORLD</a:t>
              </a:r>
              <a:endParaRPr b="0" i="0" sz="1800" u="none" cap="none" strike="noStrike">
                <a:solidFill>
                  <a:srgbClr val="7F7F7F"/>
                </a:solidFill>
                <a:latin typeface="Arial"/>
                <a:ea typeface="Arial"/>
                <a:cs typeface="Arial"/>
                <a:sym typeface="Arial"/>
              </a:endParaRPr>
            </a:p>
          </p:txBody>
        </p:sp>
        <p:pic>
          <p:nvPicPr>
            <p:cNvPr id="77" name="Google Shape;77;p36"/>
            <p:cNvPicPr preferRelativeResize="0"/>
            <p:nvPr/>
          </p:nvPicPr>
          <p:blipFill rotWithShape="1">
            <a:blip r:embed="rId12">
              <a:alphaModFix/>
            </a:blip>
            <a:srcRect b="0" l="0" r="0" t="0"/>
            <a:stretch/>
          </p:blipFill>
          <p:spPr>
            <a:xfrm>
              <a:off x="4682160" y="6247962"/>
              <a:ext cx="335887" cy="335887"/>
            </a:xfrm>
            <a:prstGeom prst="rect">
              <a:avLst/>
            </a:prstGeom>
            <a:noFill/>
            <a:ln>
              <a:noFill/>
            </a:ln>
          </p:spPr>
        </p:pic>
      </p:grpSp>
      <p:pic>
        <p:nvPicPr>
          <p:cNvPr id="78" name="Google Shape;78;p36"/>
          <p:cNvPicPr preferRelativeResize="0"/>
          <p:nvPr/>
        </p:nvPicPr>
        <p:blipFill rotWithShape="1">
          <a:blip r:embed="rId13">
            <a:alphaModFix/>
          </a:blip>
          <a:srcRect b="0" l="0" r="0" t="0"/>
          <a:stretch/>
        </p:blipFill>
        <p:spPr>
          <a:xfrm>
            <a:off x="520647" y="3216821"/>
            <a:ext cx="3088727" cy="648000"/>
          </a:xfrm>
          <a:prstGeom prst="rect">
            <a:avLst/>
          </a:prstGeom>
          <a:noFill/>
          <a:ln>
            <a:noFill/>
          </a:ln>
        </p:spPr>
      </p:pic>
    </p:spTree>
  </p:cSld>
  <p:clrMapOvr>
    <a:masterClrMapping/>
  </p:clrMapOvr>
  <p:extLst>
    <p:ext uri="{DCECCB84-F9BA-43D5-87BE-67443E8EF086}">
      <p15:sldGuideLst>
        <p15:guide id="1" orient="horz" pos="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mt="50000"/>
          </a:blip>
          <a:stretch>
            <a:fillRect/>
          </a:stretch>
        </a:blipFill>
      </p:bgPr>
    </p:bg>
    <p:spTree>
      <p:nvGrpSpPr>
        <p:cNvPr id="79" name="Shape 79"/>
        <p:cNvGrpSpPr/>
        <p:nvPr/>
      </p:nvGrpSpPr>
      <p:grpSpPr>
        <a:xfrm>
          <a:off x="0" y="0"/>
          <a:ext cx="0" cy="0"/>
          <a:chOff x="0" y="0"/>
          <a:chExt cx="0" cy="0"/>
        </a:xfrm>
      </p:grpSpPr>
      <p:sp>
        <p:nvSpPr>
          <p:cNvPr id="80" name="Google Shape;80;p37"/>
          <p:cNvSpPr txBox="1"/>
          <p:nvPr>
            <p:ph type="title"/>
          </p:nvPr>
        </p:nvSpPr>
        <p:spPr>
          <a:xfrm>
            <a:off x="581193" y="2539571"/>
            <a:ext cx="11029614"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3600"/>
              <a:buFont typeface="Arial"/>
              <a:buNone/>
              <a:defRPr b="0" sz="3600" cap="none">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7"/>
          <p:cNvSpPr txBox="1"/>
          <p:nvPr>
            <p:ph idx="1" type="body"/>
          </p:nvPr>
        </p:nvSpPr>
        <p:spPr>
          <a:xfrm>
            <a:off x="581193" y="4037078"/>
            <a:ext cx="11029614"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indent="-228600" lvl="1" marL="914400" algn="l">
              <a:lnSpc>
                <a:spcPct val="150000"/>
              </a:lnSpc>
              <a:spcBef>
                <a:spcPts val="600"/>
              </a:spcBef>
              <a:spcAft>
                <a:spcPts val="0"/>
              </a:spcAft>
              <a:buSzPts val="1656"/>
              <a:buNone/>
              <a:defRPr sz="1800">
                <a:solidFill>
                  <a:srgbClr val="888888"/>
                </a:solidFill>
              </a:defRPr>
            </a:lvl2pPr>
            <a:lvl3pPr indent="-228600" lvl="2" marL="1371600" algn="l">
              <a:lnSpc>
                <a:spcPct val="150000"/>
              </a:lnSpc>
              <a:spcBef>
                <a:spcPts val="600"/>
              </a:spcBef>
              <a:spcAft>
                <a:spcPts val="0"/>
              </a:spcAft>
              <a:buSzPts val="1472"/>
              <a:buNone/>
              <a:defRPr sz="1600">
                <a:solidFill>
                  <a:srgbClr val="888888"/>
                </a:solidFill>
              </a:defRPr>
            </a:lvl3pPr>
            <a:lvl4pPr indent="-228600" lvl="3" marL="1828800" algn="l">
              <a:lnSpc>
                <a:spcPct val="150000"/>
              </a:lnSpc>
              <a:spcBef>
                <a:spcPts val="600"/>
              </a:spcBef>
              <a:spcAft>
                <a:spcPts val="0"/>
              </a:spcAft>
              <a:buSzPts val="1288"/>
              <a:buNone/>
              <a:defRPr sz="1400">
                <a:solidFill>
                  <a:srgbClr val="888888"/>
                </a:solidFill>
              </a:defRPr>
            </a:lvl4pPr>
            <a:lvl5pPr indent="-228600" lvl="4" marL="2286000" algn="l">
              <a:lnSpc>
                <a:spcPct val="15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82" name="Google Shape;82;p37"/>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83" name="Google Shape;83;p37"/>
          <p:cNvPicPr preferRelativeResize="0"/>
          <p:nvPr/>
        </p:nvPicPr>
        <p:blipFill rotWithShape="1">
          <a:blip r:embed="rId3">
            <a:alphaModFix/>
          </a:blip>
          <a:srcRect b="0" l="0" r="0" t="0"/>
          <a:stretch/>
        </p:blipFill>
        <p:spPr>
          <a:xfrm>
            <a:off x="10958381" y="6264801"/>
            <a:ext cx="252343" cy="252343"/>
          </a:xfrm>
          <a:prstGeom prst="rect">
            <a:avLst/>
          </a:prstGeom>
          <a:noFill/>
          <a:ln>
            <a:noFill/>
          </a:ln>
        </p:spPr>
      </p:pic>
      <p:pic>
        <p:nvPicPr>
          <p:cNvPr id="84" name="Google Shape;84;p37"/>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85" name="Google Shape;85;p37"/>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bg>
      <p:bgPr>
        <a:blipFill>
          <a:blip r:embed="rId2">
            <a:alphaModFix amt="50000"/>
          </a:blip>
          <a:stretch>
            <a:fillRect/>
          </a:stretch>
        </a:blipFill>
      </p:bgPr>
    </p:bg>
    <p:spTree>
      <p:nvGrpSpPr>
        <p:cNvPr id="86" name="Shape 86"/>
        <p:cNvGrpSpPr/>
        <p:nvPr/>
      </p:nvGrpSpPr>
      <p:grpSpPr>
        <a:xfrm>
          <a:off x="0" y="0"/>
          <a:ext cx="0" cy="0"/>
          <a:chOff x="0" y="0"/>
          <a:chExt cx="0" cy="0"/>
        </a:xfrm>
      </p:grpSpPr>
      <p:sp>
        <p:nvSpPr>
          <p:cNvPr id="87" name="Google Shape;87;p38"/>
          <p:cNvSpPr txBox="1"/>
          <p:nvPr>
            <p:ph type="title"/>
          </p:nvPr>
        </p:nvSpPr>
        <p:spPr>
          <a:xfrm>
            <a:off x="581193" y="1006454"/>
            <a:ext cx="11029616" cy="71153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8"/>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9" name="Google Shape;89;p38"/>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0" name="Google Shape;90;p38"/>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0" sz="2200">
                <a:solidFill>
                  <a:srgbClr val="00C897"/>
                </a:solidFill>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1" name="Google Shape;91;p38"/>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2" name="Google Shape;92;p38"/>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pic>
        <p:nvPicPr>
          <p:cNvPr id="93" name="Google Shape;93;p38"/>
          <p:cNvPicPr preferRelativeResize="0"/>
          <p:nvPr/>
        </p:nvPicPr>
        <p:blipFill rotWithShape="1">
          <a:blip r:embed="rId3">
            <a:alphaModFix/>
          </a:blip>
          <a:srcRect b="0" l="0" r="0" t="0"/>
          <a:stretch/>
        </p:blipFill>
        <p:spPr>
          <a:xfrm>
            <a:off x="10958382" y="6264800"/>
            <a:ext cx="252343" cy="252343"/>
          </a:xfrm>
          <a:prstGeom prst="rect">
            <a:avLst/>
          </a:prstGeom>
          <a:noFill/>
          <a:ln>
            <a:noFill/>
          </a:ln>
        </p:spPr>
      </p:pic>
      <p:pic>
        <p:nvPicPr>
          <p:cNvPr id="94" name="Google Shape;94;p38"/>
          <p:cNvPicPr preferRelativeResize="0"/>
          <p:nvPr/>
        </p:nvPicPr>
        <p:blipFill rotWithShape="1">
          <a:blip r:embed="rId4">
            <a:alphaModFix/>
          </a:blip>
          <a:srcRect b="0" l="0" r="0" t="0"/>
          <a:stretch/>
        </p:blipFill>
        <p:spPr>
          <a:xfrm>
            <a:off x="446534" y="138953"/>
            <a:ext cx="1945497" cy="720000"/>
          </a:xfrm>
          <a:prstGeom prst="rect">
            <a:avLst/>
          </a:prstGeom>
          <a:noFill/>
          <a:ln>
            <a:noFill/>
          </a:ln>
        </p:spPr>
      </p:pic>
      <p:pic>
        <p:nvPicPr>
          <p:cNvPr id="95" name="Google Shape;95;p38"/>
          <p:cNvPicPr preferRelativeResize="0"/>
          <p:nvPr/>
        </p:nvPicPr>
        <p:blipFill rotWithShape="1">
          <a:blip r:embed="rId5">
            <a:alphaModFix/>
          </a:blip>
          <a:srcRect b="0" l="0" r="0" t="0"/>
          <a:stretch/>
        </p:blipFill>
        <p:spPr>
          <a:xfrm>
            <a:off x="446534" y="6208411"/>
            <a:ext cx="2230747" cy="46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581192" y="944676"/>
            <a:ext cx="11029616" cy="950002"/>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19266"/>
              </a:buClr>
              <a:buSzPts val="2800"/>
              <a:buFont typeface="Arial"/>
              <a:buNone/>
              <a:defRPr b="0" i="0" sz="2800" u="none" cap="none" strike="noStrike">
                <a:solidFill>
                  <a:srgbClr val="01926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29"/>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50000"/>
              </a:lnSpc>
              <a:spcBef>
                <a:spcPts val="360"/>
              </a:spcBef>
              <a:spcAft>
                <a:spcPts val="0"/>
              </a:spcAft>
              <a:buClr>
                <a:srgbClr val="00C897"/>
              </a:buClr>
              <a:buSzPts val="1656"/>
              <a:buFont typeface="Noto Sans Symbols"/>
              <a:buChar char="◼"/>
              <a:defRPr b="0" i="0" sz="1800" u="none" cap="none" strike="noStrike">
                <a:solidFill>
                  <a:schemeClr val="dk2"/>
                </a:solidFill>
                <a:latin typeface="Arial"/>
                <a:ea typeface="Arial"/>
                <a:cs typeface="Arial"/>
                <a:sym typeface="Arial"/>
              </a:defRPr>
            </a:lvl1pPr>
            <a:lvl2pPr indent="-322072" lvl="1" marL="914400" marR="0" rtl="0" algn="l">
              <a:lnSpc>
                <a:spcPct val="150000"/>
              </a:lnSpc>
              <a:spcBef>
                <a:spcPts val="600"/>
              </a:spcBef>
              <a:spcAft>
                <a:spcPts val="0"/>
              </a:spcAft>
              <a:buClr>
                <a:srgbClr val="00C897"/>
              </a:buClr>
              <a:buSzPts val="1472"/>
              <a:buFont typeface="Noto Sans Symbols"/>
              <a:buChar char="◼"/>
              <a:defRPr b="0" i="0" sz="1600" u="none" cap="none" strike="noStrike">
                <a:solidFill>
                  <a:schemeClr val="dk2"/>
                </a:solidFill>
                <a:latin typeface="Arial"/>
                <a:ea typeface="Arial"/>
                <a:cs typeface="Arial"/>
                <a:sym typeface="Arial"/>
              </a:defRPr>
            </a:lvl2pPr>
            <a:lvl3pPr indent="-310388" lvl="2" marL="1371600" marR="0" rtl="0" algn="l">
              <a:lnSpc>
                <a:spcPct val="150000"/>
              </a:lnSpc>
              <a:spcBef>
                <a:spcPts val="600"/>
              </a:spcBef>
              <a:spcAft>
                <a:spcPts val="0"/>
              </a:spcAft>
              <a:buClr>
                <a:srgbClr val="00C897"/>
              </a:buClr>
              <a:buSzPts val="1288"/>
              <a:buFont typeface="Noto Sans Symbols"/>
              <a:buChar char="◼"/>
              <a:defRPr b="0" i="0" sz="1400" u="none" cap="none" strike="noStrike">
                <a:solidFill>
                  <a:schemeClr val="dk2"/>
                </a:solidFill>
                <a:latin typeface="Arial"/>
                <a:ea typeface="Arial"/>
                <a:cs typeface="Arial"/>
                <a:sym typeface="Arial"/>
              </a:defRPr>
            </a:lvl3pPr>
            <a:lvl4pPr indent="-298703" lvl="3" marL="1828800" marR="0" rtl="0" algn="l">
              <a:lnSpc>
                <a:spcPct val="150000"/>
              </a:lnSpc>
              <a:spcBef>
                <a:spcPts val="600"/>
              </a:spcBef>
              <a:spcAft>
                <a:spcPts val="0"/>
              </a:spcAft>
              <a:buClr>
                <a:srgbClr val="00C897"/>
              </a:buClr>
              <a:buSzPts val="1104"/>
              <a:buFont typeface="Noto Sans Symbols"/>
              <a:buChar char="◼"/>
              <a:defRPr b="0" i="0" sz="1200" u="none" cap="none" strike="noStrike">
                <a:solidFill>
                  <a:schemeClr val="dk2"/>
                </a:solidFill>
                <a:latin typeface="Arial"/>
                <a:ea typeface="Arial"/>
                <a:cs typeface="Arial"/>
                <a:sym typeface="Arial"/>
              </a:defRPr>
            </a:lvl4pPr>
            <a:lvl5pPr indent="-298704" lvl="4" marL="2286000" marR="0" rtl="0" algn="l">
              <a:lnSpc>
                <a:spcPct val="150000"/>
              </a:lnSpc>
              <a:spcBef>
                <a:spcPts val="600"/>
              </a:spcBef>
              <a:spcAft>
                <a:spcPts val="0"/>
              </a:spcAft>
              <a:buClr>
                <a:srgbClr val="00C897"/>
              </a:buClr>
              <a:buSzPts val="1104"/>
              <a:buFont typeface="Noto Sans Symbols"/>
              <a:buChar char="◼"/>
              <a:defRPr b="0" i="0" sz="1200" u="none" cap="none" strike="noStrike">
                <a:solidFill>
                  <a:schemeClr val="dk2"/>
                </a:solidFill>
                <a:latin typeface="Arial"/>
                <a:ea typeface="Arial"/>
                <a:cs typeface="Arial"/>
                <a:sym typeface="Arial"/>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29"/>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19266"/>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4.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42.png"/><Relationship Id="rId12"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7.jpg"/><Relationship Id="rId4" Type="http://schemas.openxmlformats.org/officeDocument/2006/relationships/image" Target="../media/image47.png"/><Relationship Id="rId9" Type="http://schemas.openxmlformats.org/officeDocument/2006/relationships/image" Target="../media/image27.png"/><Relationship Id="rId5" Type="http://schemas.openxmlformats.org/officeDocument/2006/relationships/image" Target="../media/image39.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hyperlink" Target="https://tnfd.global/publication/additional-guidance-on-assessment-of-nature-related-issues-the-leap-approach" TargetMode="External"/></Relationships>
</file>

<file path=ppt/slides/_rels/slide13.xml.rels><?xml version="1.0" encoding="UTF-8" standalone="yes"?><Relationships xmlns="http://schemas.openxmlformats.org/package/2006/relationships"><Relationship Id="rId10" Type="http://schemas.openxmlformats.org/officeDocument/2006/relationships/image" Target="../media/image57.jpg"/><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42.png"/><Relationship Id="rId5" Type="http://schemas.openxmlformats.org/officeDocument/2006/relationships/image" Target="../media/image26.png"/><Relationship Id="rId6" Type="http://schemas.openxmlformats.org/officeDocument/2006/relationships/image" Target="../media/image47.png"/><Relationship Id="rId7" Type="http://schemas.openxmlformats.org/officeDocument/2006/relationships/image" Target="../media/image44.png"/><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1" Type="http://schemas.openxmlformats.org/officeDocument/2006/relationships/hyperlink" Target="https://capitalscoalition.org/capitals-approach/natural-capital-protocol/?fwp_filter_tabs=guide_supplement" TargetMode="External"/><Relationship Id="rId10" Type="http://schemas.openxmlformats.org/officeDocument/2006/relationships/hyperlink" Target="https://sciencebasedtargetsnetwork.org/wp-content/uploads/2023/05/Technical-Guidance-2023-Step1-Assess-v1.pdf" TargetMode="External"/><Relationship Id="rId13" Type="http://schemas.openxmlformats.org/officeDocument/2006/relationships/hyperlink" Target="https://capitalscoalition.org/capitals-approach/natural-capital-protocol/?fwp_filter_tabs=guide_supplement" TargetMode="External"/><Relationship Id="rId12" Type="http://schemas.openxmlformats.org/officeDocument/2006/relationships/image" Target="../media/image46.pn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1.jpg"/><Relationship Id="rId4" Type="http://schemas.openxmlformats.org/officeDocument/2006/relationships/image" Target="../media/image65.jpg"/><Relationship Id="rId9" Type="http://schemas.openxmlformats.org/officeDocument/2006/relationships/image" Target="../media/image52.png"/><Relationship Id="rId5" Type="http://schemas.openxmlformats.org/officeDocument/2006/relationships/hyperlink" Target="https://tnfd.global/wp-content/uploads/2023/08/Guidance_on_the_identification_and_assessment_of_nature-related_Issues_The_TNFD_LEAP_approach_V1.1_October2023.pdf?v=1698403116" TargetMode="External"/><Relationship Id="rId6" Type="http://schemas.openxmlformats.org/officeDocument/2006/relationships/image" Target="../media/image51.jpg"/><Relationship Id="rId7" Type="http://schemas.openxmlformats.org/officeDocument/2006/relationships/hyperlink" Target="https://tnfd.global/wp-content/uploads/2023/08/Guidance_on_the_identification_and_assessment_of_nature-related_Issues_The_TNFD_LEAP_approach_V1.1_October2023.pdf?v=1698403116" TargetMode="External"/><Relationship Id="rId8" Type="http://schemas.openxmlformats.org/officeDocument/2006/relationships/hyperlink" Target="https://sciencebasedtargetsnetwork.org/wp-content/uploads/2023/05/Technical-Guidance-2023-Step1-Assess-v1.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1.png"/><Relationship Id="rId4" Type="http://schemas.openxmlformats.org/officeDocument/2006/relationships/image" Target="../media/image61.png"/><Relationship Id="rId9" Type="http://schemas.openxmlformats.org/officeDocument/2006/relationships/hyperlink" Target="https://encorenature.org/en" TargetMode="External"/><Relationship Id="rId5" Type="http://schemas.openxmlformats.org/officeDocument/2006/relationships/image" Target="../media/image59.png"/><Relationship Id="rId6" Type="http://schemas.openxmlformats.org/officeDocument/2006/relationships/hyperlink" Target="https://www.businessfornature.org/high-level-business-actions-on-nature" TargetMode="External"/><Relationship Id="rId7" Type="http://schemas.openxmlformats.org/officeDocument/2006/relationships/hyperlink" Target="https://sciencebasedtargetsnetwork.org/science-based-targets-for-companies/" TargetMode="External"/><Relationship Id="rId8" Type="http://schemas.openxmlformats.org/officeDocument/2006/relationships/hyperlink" Target="https://framework.tnfd.global/leap-the-risk-and-opportunity-assessment-approach/" TargetMode="External"/></Relationships>
</file>

<file path=ppt/slides/_rels/slide16.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hyperlink" Target="https://www.cbd.int/article/cop15-final-text-kunming-montreal-gbf-221222" TargetMode="External"/><Relationship Id="rId12" Type="http://schemas.openxmlformats.org/officeDocument/2006/relationships/hyperlink" Target="https://www.cbd.int/article/cop15-final-text-kunming-montreal-gbf-221222" TargetMode="External"/><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1.jpg"/><Relationship Id="rId4" Type="http://schemas.openxmlformats.org/officeDocument/2006/relationships/image" Target="../media/image65.jpg"/><Relationship Id="rId9" Type="http://schemas.openxmlformats.org/officeDocument/2006/relationships/image" Target="../media/image66.png"/><Relationship Id="rId5" Type="http://schemas.openxmlformats.org/officeDocument/2006/relationships/hyperlink" Target="https://sciencebasedtargetsnetwork.org/resources/" TargetMode="External"/><Relationship Id="rId6" Type="http://schemas.openxmlformats.org/officeDocument/2006/relationships/image" Target="../media/image71.png"/><Relationship Id="rId7" Type="http://schemas.openxmlformats.org/officeDocument/2006/relationships/hyperlink" Target="https://sciencebasedtargetsnetwork.org/resources/" TargetMode="External"/><Relationship Id="rId8" Type="http://schemas.openxmlformats.org/officeDocument/2006/relationships/hyperlink" Target="https://sciencebasedtargetsnetwork.org/resourc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1.png"/><Relationship Id="rId4" Type="http://schemas.openxmlformats.org/officeDocument/2006/relationships/image" Target="../media/image69.png"/><Relationship Id="rId5" Type="http://schemas.openxmlformats.org/officeDocument/2006/relationships/image" Target="../media/image84.png"/><Relationship Id="rId6" Type="http://schemas.openxmlformats.org/officeDocument/2006/relationships/hyperlink" Target="https://www.cbd.int/gbf" TargetMode="External"/><Relationship Id="rId7" Type="http://schemas.openxmlformats.org/officeDocument/2006/relationships/hyperlink" Target="https://sciencebasedtargetsnetwork.org/resources/" TargetMode="External"/><Relationship Id="rId8" Type="http://schemas.openxmlformats.org/officeDocument/2006/relationships/hyperlink" Target="https://sciencebasedtargets.org/"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www.businessfornature.org/news/responsible-policy-engagement" TargetMode="External"/><Relationship Id="rId10" Type="http://schemas.openxmlformats.org/officeDocument/2006/relationships/hyperlink" Target="https://sciencebasedtargetsnetwork.org/wp-content/uploads/2023/05/Technical-Guidance-2023-Stakeholder-Engagement-Guidance-beta.pdf" TargetMode="External"/><Relationship Id="rId13" Type="http://schemas.openxmlformats.org/officeDocument/2006/relationships/hyperlink" Target="https://www.businessfornature.org/news/responsible-policy-engagement" TargetMode="External"/><Relationship Id="rId12" Type="http://schemas.openxmlformats.org/officeDocument/2006/relationships/image" Target="../media/image75.png"/><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1.jpg"/><Relationship Id="rId4" Type="http://schemas.openxmlformats.org/officeDocument/2006/relationships/image" Target="../media/image65.jpg"/><Relationship Id="rId9" Type="http://schemas.openxmlformats.org/officeDocument/2006/relationships/image" Target="../media/image70.png"/><Relationship Id="rId5" Type="http://schemas.openxmlformats.org/officeDocument/2006/relationships/hyperlink" Target="https://www.businessfornature.org/sector-actions" TargetMode="External"/><Relationship Id="rId6" Type="http://schemas.openxmlformats.org/officeDocument/2006/relationships/image" Target="../media/image72.jpg"/><Relationship Id="rId7" Type="http://schemas.openxmlformats.org/officeDocument/2006/relationships/hyperlink" Target="https://www.businessfornature.org/sector-actions" TargetMode="External"/><Relationship Id="rId8" Type="http://schemas.openxmlformats.org/officeDocument/2006/relationships/hyperlink" Target="https://sciencebasedtargetsnetwork.org/wp-content/uploads/2023/05/Technical-Guidance-2023-Stakeholder-Engagement-Guidance-beta.pdf" TargetMode="External"/></Relationships>
</file>

<file path=ppt/slides/_rels/slide19.xml.rels><?xml version="1.0" encoding="UTF-8" standalone="yes"?><Relationships xmlns="http://schemas.openxmlformats.org/package/2006/relationships"><Relationship Id="rId11" Type="http://schemas.openxmlformats.org/officeDocument/2006/relationships/hyperlink" Target="https://www.iucn.org/theme/nature-based-solutions/resources/iucn-global-standard-nbs" TargetMode="External"/><Relationship Id="rId10" Type="http://schemas.openxmlformats.org/officeDocument/2006/relationships/hyperlink" Target="https://nbsbenefitsexplorer.net/" TargetMode="External"/><Relationship Id="rId13" Type="http://schemas.openxmlformats.org/officeDocument/2006/relationships/hyperlink" Target="https://www.businessfornature.org/sector-actions" TargetMode="External"/><Relationship Id="rId12" Type="http://schemas.openxmlformats.org/officeDocument/2006/relationships/hyperlink" Target="https://www.wbcsd.org/Imperatives/Nature-Action/Nature-Positive/Roadmaps-to-Nature-Positive/Resources/Roadmaps-to-Nature-Positive-Foundations-for-all-businesses" TargetMode="External"/><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1.png"/><Relationship Id="rId4" Type="http://schemas.openxmlformats.org/officeDocument/2006/relationships/image" Target="../media/image67.png"/><Relationship Id="rId9" Type="http://schemas.openxmlformats.org/officeDocument/2006/relationships/hyperlink" Target="https://sciencebasedtargetsnetwork.org/how-it-works/act/" TargetMode="External"/><Relationship Id="rId5" Type="http://schemas.openxmlformats.org/officeDocument/2006/relationships/image" Target="../media/image85.png"/><Relationship Id="rId6" Type="http://schemas.openxmlformats.org/officeDocument/2006/relationships/image" Target="../media/image79.png"/><Relationship Id="rId7" Type="http://schemas.openxmlformats.org/officeDocument/2006/relationships/image" Target="../media/image76.png"/><Relationship Id="rId8" Type="http://schemas.openxmlformats.org/officeDocument/2006/relationships/image" Target="../media/image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94.png"/><Relationship Id="rId4" Type="http://schemas.openxmlformats.org/officeDocument/2006/relationships/image" Target="../media/image89.png"/><Relationship Id="rId5" Type="http://schemas.openxmlformats.org/officeDocument/2006/relationships/hyperlink" Target="http://www.businessfornature.org/news/responsible-policy-engagement" TargetMode="External"/></Relationships>
</file>

<file path=ppt/slides/_rels/slide21.xml.rels><?xml version="1.0" encoding="UTF-8" standalone="yes"?><Relationships xmlns="http://schemas.openxmlformats.org/package/2006/relationships"><Relationship Id="rId11" Type="http://schemas.openxmlformats.org/officeDocument/2006/relationships/image" Target="../media/image92.png"/><Relationship Id="rId10" Type="http://schemas.openxmlformats.org/officeDocument/2006/relationships/image" Target="../media/image83.png"/><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81.jpg"/><Relationship Id="rId4" Type="http://schemas.openxmlformats.org/officeDocument/2006/relationships/image" Target="../media/image65.jpg"/><Relationship Id="rId9" Type="http://schemas.openxmlformats.org/officeDocument/2006/relationships/image" Target="../media/image68.png"/><Relationship Id="rId5" Type="http://schemas.openxmlformats.org/officeDocument/2006/relationships/hyperlink" Target="https://www.cdp.net/en/guidance/guidance-for-companies" TargetMode="External"/><Relationship Id="rId6" Type="http://schemas.openxmlformats.org/officeDocument/2006/relationships/hyperlink" Target="https://tnfd.global/wp-content/uploads/2023/08/Recommendations_of_the_Taskforce_on_Nature-related_Financial_Disclosures_September_2023.pdf?v=1695118661" TargetMode="External"/><Relationship Id="rId7" Type="http://schemas.openxmlformats.org/officeDocument/2006/relationships/image" Target="../media/image86.jpg"/><Relationship Id="rId8" Type="http://schemas.openxmlformats.org/officeDocument/2006/relationships/hyperlink" Target="https://tnfd.global/wp-content/uploads/2023/08/Recommendations_of_the_Taskforce_on_Nature-related_Financial_Disclosures_September_2023.pdf?v=169511866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8.pn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93.png"/><Relationship Id="rId4" Type="http://schemas.openxmlformats.org/officeDocument/2006/relationships/image" Target="../media/image8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hyperlink" Target="https://tnfd.global/publication/additional-guidance-on-assessment-of-nature-related-issues-the-leap-approach/" TargetMode="External"/><Relationship Id="rId10" Type="http://schemas.openxmlformats.org/officeDocument/2006/relationships/hyperlink" Target="https://tnfd.global/publication/additional-guidance-on-assessment-of-nature-related-issues-the-leap-approach/" TargetMode="External"/><Relationship Id="rId13" Type="http://schemas.openxmlformats.org/officeDocument/2006/relationships/hyperlink" Target="https://www.businessfornature.org/high-level-business-actions-on-nature" TargetMode="External"/><Relationship Id="rId12" Type="http://schemas.openxmlformats.org/officeDocument/2006/relationships/hyperlink" Target="https://tnfd.global/publication/additional-guidance-on-assessment-of-nature-related-issues-the-leap-approach/"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weforum.org/publications/new-nature-economy-report-ii-the-future-of-nature-and-business/" TargetMode="External"/><Relationship Id="rId4" Type="http://schemas.openxmlformats.org/officeDocument/2006/relationships/hyperlink" Target="https://www.weforum.org/publications/new-nature-economy-report-ii-the-future-of-nature-and-business/" TargetMode="External"/><Relationship Id="rId9" Type="http://schemas.openxmlformats.org/officeDocument/2006/relationships/hyperlink" Target="https://www.efrag.org/sites/default/files/sites/webpublishing/SiteAssets/VSME%20Standard.pdf" TargetMode="External"/><Relationship Id="rId15" Type="http://schemas.openxmlformats.org/officeDocument/2006/relationships/hyperlink" Target="https://www.businessfornature.org/high-level-business-actions-on-nature" TargetMode="External"/><Relationship Id="rId14" Type="http://schemas.openxmlformats.org/officeDocument/2006/relationships/hyperlink" Target="https://www.businessfornature.org/high-level-business-actions-on-nature" TargetMode="External"/><Relationship Id="rId17" Type="http://schemas.openxmlformats.org/officeDocument/2006/relationships/hyperlink" Target="https://nowfornature.org/read-the-handbook/" TargetMode="External"/><Relationship Id="rId16" Type="http://schemas.openxmlformats.org/officeDocument/2006/relationships/hyperlink" Target="https://nowfornature.org/read-the-handbook/" TargetMode="External"/><Relationship Id="rId5" Type="http://schemas.openxmlformats.org/officeDocument/2006/relationships/hyperlink" Target="https://www.weforum.org/publications/new-nature-economy-report-ii-the-future-of-nature-and-business/" TargetMode="External"/><Relationship Id="rId6" Type="http://schemas.openxmlformats.org/officeDocument/2006/relationships/hyperlink" Target="https://www.worldbenchmarkingalliance.org/publication/nature/" TargetMode="External"/><Relationship Id="rId18" Type="http://schemas.openxmlformats.org/officeDocument/2006/relationships/hyperlink" Target="https://nowfornature.org/read-the-handbook/" TargetMode="External"/><Relationship Id="rId7" Type="http://schemas.openxmlformats.org/officeDocument/2006/relationships/hyperlink" Target="https://www.efrag.org/sites/default/files/sites/webpublishing/SiteAssets/VSME%20Standard.pdf" TargetMode="External"/><Relationship Id="rId8" Type="http://schemas.openxmlformats.org/officeDocument/2006/relationships/hyperlink" Target="https://www.efrag.org/sites/default/files/sites/webpublishing/SiteAssets/VSME%20Standard.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businessforbiodiversity.ie/"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hyperlink" Target="https://www.weforum.org/publications/new-nature-economy-report-ii-the-future-of-nature-and-busines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1.png"/><Relationship Id="rId4" Type="http://schemas.openxmlformats.org/officeDocument/2006/relationships/image" Target="../media/image23.png"/><Relationship Id="rId5" Type="http://schemas.openxmlformats.org/officeDocument/2006/relationships/hyperlink" Target="https://www.worldbenchmarkingalliance.org/publication/natu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0"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30.jpg"/><Relationship Id="rId9"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56.png"/><Relationship Id="rId7" Type="http://schemas.openxmlformats.org/officeDocument/2006/relationships/image" Target="../media/image22.png"/><Relationship Id="rId8"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efrag.org/sites/default/files/sites/webpublishing/SiteAssets/VSME%20Standard.pdf" TargetMode="External"/><Relationship Id="rId4" Type="http://schemas.openxmlformats.org/officeDocument/2006/relationships/image" Target="../media/image24.jpg"/><Relationship Id="rId5" Type="http://schemas.openxmlformats.org/officeDocument/2006/relationships/hyperlink" Target="https://finance.ec.europa.eu/eu-finance-podcast-future-finance/eu-finance-podcast-one-about-sustainability-reporting_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8.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
          <p:cNvSpPr txBox="1"/>
          <p:nvPr>
            <p:ph type="ctrTitle"/>
          </p:nvPr>
        </p:nvSpPr>
        <p:spPr>
          <a:xfrm>
            <a:off x="386197" y="2636496"/>
            <a:ext cx="11419605" cy="158500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426"/>
              <a:buFont typeface="Arial"/>
              <a:buNone/>
            </a:pPr>
            <a:r>
              <a:rPr b="1" lang="en-GB" sz="2800"/>
              <a:t>MEASURING IMPACT FOR NATURE-BASED ENTERPRISES</a:t>
            </a:r>
            <a:br>
              <a:rPr b="1" lang="en-GB" sz="2800"/>
            </a:br>
            <a:br>
              <a:rPr b="1" lang="en-GB" sz="2800"/>
            </a:br>
            <a:r>
              <a:rPr b="1" lang="en-GB" sz="2400"/>
              <a:t>PART II: IMPACT MEASUREMENT SYSTEMS</a:t>
            </a:r>
            <a:br>
              <a:rPr b="1" lang="en-GB" sz="2400"/>
            </a:br>
            <a:endParaRPr b="1" sz="2400"/>
          </a:p>
          <a:p>
            <a:pPr indent="0" lvl="0" marL="0" rtl="0" algn="l">
              <a:lnSpc>
                <a:spcPct val="100000"/>
              </a:lnSpc>
              <a:spcBef>
                <a:spcPts val="0"/>
              </a:spcBef>
              <a:spcAft>
                <a:spcPts val="0"/>
              </a:spcAft>
              <a:buClr>
                <a:srgbClr val="019266"/>
              </a:buClr>
              <a:buSzPts val="2400"/>
              <a:buFont typeface="Arial"/>
              <a:buNone/>
            </a:pPr>
            <a:r>
              <a:t/>
            </a:r>
            <a:endParaRPr b="1" sz="2400"/>
          </a:p>
          <a:p>
            <a:pPr indent="0" lvl="0" marL="0" rtl="0" algn="l">
              <a:lnSpc>
                <a:spcPct val="100000"/>
              </a:lnSpc>
              <a:spcBef>
                <a:spcPts val="0"/>
              </a:spcBef>
              <a:spcAft>
                <a:spcPts val="0"/>
              </a:spcAft>
              <a:buClr>
                <a:srgbClr val="019266"/>
              </a:buClr>
              <a:buSzPts val="2400"/>
              <a:buFont typeface="Arial"/>
              <a:buNone/>
            </a:pPr>
            <a:r>
              <a:rPr b="1" lang="en-GB" sz="2400"/>
              <a:t>Lecture – online /  in-person</a:t>
            </a:r>
            <a:endParaRPr b="1" sz="2400"/>
          </a:p>
        </p:txBody>
      </p:sp>
      <p:sp>
        <p:nvSpPr>
          <p:cNvPr id="127" name="Google Shape;127;p1"/>
          <p:cNvSpPr/>
          <p:nvPr/>
        </p:nvSpPr>
        <p:spPr>
          <a:xfrm>
            <a:off x="4071605" y="435271"/>
            <a:ext cx="897622" cy="88537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28" name="Google Shape;128;p1"/>
          <p:cNvSpPr txBox="1"/>
          <p:nvPr>
            <p:ph idx="2" type="body"/>
          </p:nvPr>
        </p:nvSpPr>
        <p:spPr>
          <a:xfrm>
            <a:off x="647481" y="4845828"/>
            <a:ext cx="6200128" cy="497882"/>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SzPts val="1656"/>
              <a:buNone/>
            </a:pPr>
            <a:r>
              <a:rPr lang="en-GB"/>
              <a:t>Credit: Horizon Nua </a:t>
            </a:r>
            <a:endParaRPr/>
          </a:p>
          <a:p>
            <a:pPr indent="0" lvl="0" marL="0" rtl="0" algn="l">
              <a:lnSpc>
                <a:spcPct val="150000"/>
              </a:lnSpc>
              <a:spcBef>
                <a:spcPts val="0"/>
              </a:spcBef>
              <a:spcAft>
                <a:spcPts val="0"/>
              </a:spcAft>
              <a:buSzPts val="1656"/>
              <a:buNone/>
            </a:pPr>
            <a:r>
              <a:rPr i="1" lang="en-GB"/>
              <a:t>Content created in 2024</a:t>
            </a:r>
            <a:endParaRPr i="1"/>
          </a:p>
        </p:txBody>
      </p:sp>
      <p:sp>
        <p:nvSpPr>
          <p:cNvPr id="129" name="Google Shape;129;p1"/>
          <p:cNvSpPr/>
          <p:nvPr/>
        </p:nvSpPr>
        <p:spPr>
          <a:xfrm>
            <a:off x="7366123" y="435271"/>
            <a:ext cx="305462" cy="8853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30" name="Google Shape;130;p1"/>
          <p:cNvSpPr/>
          <p:nvPr/>
        </p:nvSpPr>
        <p:spPr>
          <a:xfrm>
            <a:off x="11988801" y="435271"/>
            <a:ext cx="203199" cy="8853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black and white sign with a person in a circle&#10;&#10;Description automatically generated" id="131" name="Google Shape;131;p1"/>
          <p:cNvPicPr preferRelativeResize="0"/>
          <p:nvPr/>
        </p:nvPicPr>
        <p:blipFill rotWithShape="1">
          <a:blip r:embed="rId3">
            <a:alphaModFix/>
          </a:blip>
          <a:srcRect b="0" l="0" r="0" t="0"/>
          <a:stretch/>
        </p:blipFill>
        <p:spPr>
          <a:xfrm>
            <a:off x="9317504" y="4644206"/>
            <a:ext cx="1998581" cy="6995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222" name="Google Shape;222;p10"/>
          <p:cNvPicPr preferRelativeResize="0"/>
          <p:nvPr/>
        </p:nvPicPr>
        <p:blipFill rotWithShape="1">
          <a:blip r:embed="rId3">
            <a:alphaModFix/>
          </a:blip>
          <a:srcRect b="0" l="0" r="0" t="0"/>
          <a:stretch/>
        </p:blipFill>
        <p:spPr>
          <a:xfrm>
            <a:off x="517960" y="1264242"/>
            <a:ext cx="3087442" cy="4329516"/>
          </a:xfrm>
          <a:prstGeom prst="rect">
            <a:avLst/>
          </a:prstGeom>
          <a:noFill/>
          <a:ln cap="flat" cmpd="sng" w="9525">
            <a:solidFill>
              <a:schemeClr val="accent1"/>
            </a:solidFill>
            <a:prstDash val="solid"/>
            <a:round/>
            <a:headEnd len="sm" w="sm" type="none"/>
            <a:tailEnd len="sm" w="sm" type="none"/>
          </a:ln>
        </p:spPr>
      </p:pic>
      <p:pic>
        <p:nvPicPr>
          <p:cNvPr id="223" name="Google Shape;223;p10"/>
          <p:cNvPicPr preferRelativeResize="0"/>
          <p:nvPr/>
        </p:nvPicPr>
        <p:blipFill rotWithShape="1">
          <a:blip r:embed="rId4">
            <a:alphaModFix/>
          </a:blip>
          <a:srcRect b="0" l="0" r="0" t="0"/>
          <a:stretch/>
        </p:blipFill>
        <p:spPr>
          <a:xfrm>
            <a:off x="4161034" y="1264242"/>
            <a:ext cx="7513006" cy="4698627"/>
          </a:xfrm>
          <a:prstGeom prst="rect">
            <a:avLst/>
          </a:prstGeom>
          <a:noFill/>
          <a:ln>
            <a:noFill/>
          </a:ln>
        </p:spPr>
      </p:pic>
      <p:sp>
        <p:nvSpPr>
          <p:cNvPr id="224" name="Google Shape;224;p10"/>
          <p:cNvSpPr/>
          <p:nvPr/>
        </p:nvSpPr>
        <p:spPr>
          <a:xfrm>
            <a:off x="3760342" y="3267182"/>
            <a:ext cx="534256" cy="739739"/>
          </a:xfrm>
          <a:prstGeom prst="rightArrow">
            <a:avLst>
              <a:gd fmla="val 50000" name="adj1"/>
              <a:gd fmla="val 50000" name="adj2"/>
            </a:avLst>
          </a:prstGeom>
          <a:solidFill>
            <a:schemeClr val="accent1"/>
          </a:solidFill>
          <a:ln cap="flat" cmpd="sng" w="25400">
            <a:solidFill>
              <a:srgbClr val="003D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230" name="Google Shape;230;p11"/>
          <p:cNvSpPr txBox="1"/>
          <p:nvPr/>
        </p:nvSpPr>
        <p:spPr>
          <a:xfrm>
            <a:off x="335933" y="2578413"/>
            <a:ext cx="4016986" cy="1771717"/>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2400"/>
              <a:buFont typeface="Arial"/>
              <a:buNone/>
            </a:pPr>
            <a:r>
              <a:rPr b="1" i="0" lang="en-GB" sz="2400" u="none" cap="none" strike="noStrike">
                <a:solidFill>
                  <a:schemeClr val="accent1"/>
                </a:solidFill>
              </a:rPr>
              <a:t>Useful guidance &amp; tools </a:t>
            </a:r>
            <a:endParaRPr b="1"/>
          </a:p>
          <a:p>
            <a:pPr indent="0" lvl="0" marL="0" marR="0" rtl="0" algn="ctr">
              <a:lnSpc>
                <a:spcPct val="100000"/>
              </a:lnSpc>
              <a:spcBef>
                <a:spcPts val="0"/>
              </a:spcBef>
              <a:spcAft>
                <a:spcPts val="0"/>
              </a:spcAft>
              <a:buClr>
                <a:schemeClr val="accent1"/>
              </a:buClr>
              <a:buSzPts val="2400"/>
              <a:buFont typeface="Arial"/>
              <a:buNone/>
            </a:pPr>
            <a:r>
              <a:rPr b="1" i="0" lang="en-GB" sz="2400" u="none" cap="none" strike="noStrike">
                <a:solidFill>
                  <a:schemeClr val="accent1"/>
                </a:solidFill>
              </a:rPr>
              <a:t>for businesses who need,</a:t>
            </a:r>
            <a:endParaRPr b="1"/>
          </a:p>
          <a:p>
            <a:pPr indent="0" lvl="0" marL="0" marR="0" rtl="0" algn="ctr">
              <a:lnSpc>
                <a:spcPct val="100000"/>
              </a:lnSpc>
              <a:spcBef>
                <a:spcPts val="0"/>
              </a:spcBef>
              <a:spcAft>
                <a:spcPts val="0"/>
              </a:spcAft>
              <a:buClr>
                <a:schemeClr val="accent1"/>
              </a:buClr>
              <a:buSzPts val="2400"/>
              <a:buFont typeface="Arial"/>
              <a:buNone/>
            </a:pPr>
            <a:r>
              <a:rPr b="1" i="0" lang="en-GB" sz="2400" u="none" cap="none" strike="noStrike">
                <a:solidFill>
                  <a:schemeClr val="accent1"/>
                </a:solidFill>
              </a:rPr>
              <a:t>or choose, to report on nature</a:t>
            </a:r>
            <a:endParaRPr b="1"/>
          </a:p>
        </p:txBody>
      </p:sp>
      <p:sp>
        <p:nvSpPr>
          <p:cNvPr id="231" name="Google Shape;231;p11"/>
          <p:cNvSpPr txBox="1"/>
          <p:nvPr/>
        </p:nvSpPr>
        <p:spPr>
          <a:xfrm>
            <a:off x="6418776" y="501280"/>
            <a:ext cx="4913616" cy="14157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6D4C"/>
                </a:solidFill>
                <a:latin typeface="Arial"/>
                <a:ea typeface="Arial"/>
                <a:cs typeface="Arial"/>
                <a:sym typeface="Arial"/>
              </a:rPr>
              <a:t>L</a:t>
            </a:r>
            <a:r>
              <a:rPr b="0" i="0" lang="en-GB" sz="1400" u="none" cap="none" strike="noStrike">
                <a:solidFill>
                  <a:srgbClr val="000000"/>
                </a:solidFill>
                <a:latin typeface="Arial"/>
                <a:ea typeface="Arial"/>
                <a:cs typeface="Arial"/>
                <a:sym typeface="Arial"/>
              </a:rPr>
              <a:t>ocate your interface with nature; </a:t>
            </a:r>
            <a:endParaRPr/>
          </a:p>
          <a:p>
            <a:pPr indent="0" lvl="0" marL="0" marR="0" rtl="0" algn="l">
              <a:lnSpc>
                <a:spcPct val="100000"/>
              </a:lnSpc>
              <a:spcBef>
                <a:spcPts val="0"/>
              </a:spcBef>
              <a:spcAft>
                <a:spcPts val="0"/>
              </a:spcAft>
              <a:buNone/>
            </a:pPr>
            <a:r>
              <a:rPr b="1" i="0" lang="en-GB" sz="1800" u="none" cap="none" strike="noStrike">
                <a:solidFill>
                  <a:srgbClr val="006D4C"/>
                </a:solidFill>
                <a:latin typeface="Arial"/>
                <a:ea typeface="Arial"/>
                <a:cs typeface="Arial"/>
                <a:sym typeface="Arial"/>
              </a:rPr>
              <a:t>E</a:t>
            </a:r>
            <a:r>
              <a:rPr b="0" i="0" lang="en-GB" sz="1400" u="none" cap="none" strike="noStrike">
                <a:solidFill>
                  <a:srgbClr val="000000"/>
                </a:solidFill>
                <a:latin typeface="Arial"/>
                <a:ea typeface="Arial"/>
                <a:cs typeface="Arial"/>
                <a:sym typeface="Arial"/>
              </a:rPr>
              <a:t>valuate your dependencies and impacts on nature; </a:t>
            </a:r>
            <a:endParaRPr/>
          </a:p>
          <a:p>
            <a:pPr indent="0" lvl="0" marL="0" marR="0" rtl="0" algn="l">
              <a:lnSpc>
                <a:spcPct val="100000"/>
              </a:lnSpc>
              <a:spcBef>
                <a:spcPts val="0"/>
              </a:spcBef>
              <a:spcAft>
                <a:spcPts val="0"/>
              </a:spcAft>
              <a:buNone/>
            </a:pPr>
            <a:r>
              <a:rPr b="1" i="0" lang="en-GB" sz="1800" u="none" cap="none" strike="noStrike">
                <a:solidFill>
                  <a:srgbClr val="006D4C"/>
                </a:solidFill>
                <a:latin typeface="Arial"/>
                <a:ea typeface="Arial"/>
                <a:cs typeface="Arial"/>
                <a:sym typeface="Arial"/>
              </a:rPr>
              <a:t>A</a:t>
            </a:r>
            <a:r>
              <a:rPr b="0" i="0" lang="en-GB" sz="1400" u="none" cap="none" strike="noStrike">
                <a:solidFill>
                  <a:srgbClr val="000000"/>
                </a:solidFill>
                <a:latin typeface="Arial"/>
                <a:ea typeface="Arial"/>
                <a:cs typeface="Arial"/>
                <a:sym typeface="Arial"/>
              </a:rPr>
              <a:t>ssess your nature-related risks and opportunities; </a:t>
            </a:r>
            <a:endParaRPr/>
          </a:p>
          <a:p>
            <a:pPr indent="0" lvl="0" marL="0" marR="0" rtl="0" algn="l">
              <a:lnSpc>
                <a:spcPct val="100000"/>
              </a:lnSpc>
              <a:spcBef>
                <a:spcPts val="0"/>
              </a:spcBef>
              <a:spcAft>
                <a:spcPts val="0"/>
              </a:spcAft>
              <a:buNone/>
            </a:pPr>
            <a:r>
              <a:rPr b="1" i="0" lang="en-GB" sz="1800" u="none" cap="none" strike="noStrike">
                <a:solidFill>
                  <a:srgbClr val="006D4C"/>
                </a:solidFill>
                <a:latin typeface="Arial"/>
                <a:ea typeface="Arial"/>
                <a:cs typeface="Arial"/>
                <a:sym typeface="Arial"/>
              </a:rPr>
              <a:t>P</a:t>
            </a:r>
            <a:r>
              <a:rPr b="0" i="0" lang="en-GB" sz="1400" u="none" cap="none" strike="noStrike">
                <a:solidFill>
                  <a:srgbClr val="000000"/>
                </a:solidFill>
                <a:latin typeface="Arial"/>
                <a:ea typeface="Arial"/>
                <a:cs typeface="Arial"/>
                <a:sym typeface="Arial"/>
              </a:rPr>
              <a:t>repare to respond to, and report on, material nature-related issues</a:t>
            </a:r>
            <a:endParaRPr/>
          </a:p>
        </p:txBody>
      </p:sp>
      <p:sp>
        <p:nvSpPr>
          <p:cNvPr id="232" name="Google Shape;232;p11"/>
          <p:cNvSpPr txBox="1"/>
          <p:nvPr/>
        </p:nvSpPr>
        <p:spPr>
          <a:xfrm>
            <a:off x="5141898" y="893861"/>
            <a:ext cx="950901"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The </a:t>
            </a:r>
            <a:endParaRPr/>
          </a:p>
          <a:p>
            <a:pPr indent="0" lvl="0" marL="0" marR="0" rtl="0" algn="l">
              <a:lnSpc>
                <a:spcPct val="100000"/>
              </a:lnSpc>
              <a:spcBef>
                <a:spcPts val="0"/>
              </a:spcBef>
              <a:spcAft>
                <a:spcPts val="0"/>
              </a:spcAft>
              <a:buNone/>
            </a:pPr>
            <a:r>
              <a:rPr b="1" i="0" lang="en-GB" sz="2000" u="none" cap="none" strike="noStrike">
                <a:solidFill>
                  <a:srgbClr val="006D4C"/>
                </a:solidFill>
                <a:latin typeface="Arial"/>
                <a:ea typeface="Arial"/>
                <a:cs typeface="Arial"/>
                <a:sym typeface="Arial"/>
              </a:rPr>
              <a:t>LEAP</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Approach</a:t>
            </a:r>
            <a:endParaRPr/>
          </a:p>
        </p:txBody>
      </p:sp>
      <p:pic>
        <p:nvPicPr>
          <p:cNvPr id="233" name="Google Shape;233;p11"/>
          <p:cNvPicPr preferRelativeResize="0"/>
          <p:nvPr/>
        </p:nvPicPr>
        <p:blipFill rotWithShape="1">
          <a:blip r:embed="rId3">
            <a:alphaModFix/>
          </a:blip>
          <a:srcRect b="0" l="0" r="0" t="0"/>
          <a:stretch/>
        </p:blipFill>
        <p:spPr>
          <a:xfrm>
            <a:off x="6418776" y="2018851"/>
            <a:ext cx="3847521" cy="3713757"/>
          </a:xfrm>
          <a:prstGeom prst="rect">
            <a:avLst/>
          </a:prstGeom>
          <a:noFill/>
          <a:ln>
            <a:noFill/>
          </a:ln>
        </p:spPr>
      </p:pic>
      <p:sp>
        <p:nvSpPr>
          <p:cNvPr id="234" name="Google Shape;234;p11"/>
          <p:cNvSpPr txBox="1"/>
          <p:nvPr/>
        </p:nvSpPr>
        <p:spPr>
          <a:xfrm>
            <a:off x="5214436" y="3090452"/>
            <a:ext cx="98456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000" u="none" cap="none" strike="noStrike">
                <a:solidFill>
                  <a:srgbClr val="006D4C"/>
                </a:solidFill>
                <a:latin typeface="Arial"/>
                <a:ea typeface="Arial"/>
                <a:cs typeface="Arial"/>
                <a:sym typeface="Arial"/>
              </a:rPr>
              <a:t>ACT-D</a:t>
            </a:r>
            <a:endParaRPr/>
          </a:p>
        </p:txBody>
      </p:sp>
      <p:pic>
        <p:nvPicPr>
          <p:cNvPr descr="A picture containing graphical user interface&#10;&#10;Description automatically generated" id="235" name="Google Shape;235;p11"/>
          <p:cNvPicPr preferRelativeResize="0"/>
          <p:nvPr/>
        </p:nvPicPr>
        <p:blipFill rotWithShape="1">
          <a:blip r:embed="rId4">
            <a:alphaModFix/>
          </a:blip>
          <a:srcRect b="0" l="0" r="0" t="0"/>
          <a:stretch/>
        </p:blipFill>
        <p:spPr>
          <a:xfrm>
            <a:off x="10558299" y="3445785"/>
            <a:ext cx="958300" cy="351489"/>
          </a:xfrm>
          <a:prstGeom prst="rect">
            <a:avLst/>
          </a:prstGeom>
          <a:noFill/>
          <a:ln>
            <a:noFill/>
          </a:ln>
        </p:spPr>
      </p:pic>
      <p:pic>
        <p:nvPicPr>
          <p:cNvPr descr="Text&#10;&#10;Description automatically generated" id="236" name="Google Shape;236;p11"/>
          <p:cNvPicPr preferRelativeResize="0"/>
          <p:nvPr/>
        </p:nvPicPr>
        <p:blipFill rotWithShape="1">
          <a:blip r:embed="rId5">
            <a:alphaModFix/>
          </a:blip>
          <a:srcRect b="0" l="0" r="0" t="0"/>
          <a:stretch/>
        </p:blipFill>
        <p:spPr>
          <a:xfrm>
            <a:off x="10540472" y="4082545"/>
            <a:ext cx="993910" cy="359586"/>
          </a:xfrm>
          <a:prstGeom prst="rect">
            <a:avLst/>
          </a:prstGeom>
          <a:noFill/>
          <a:ln>
            <a:noFill/>
          </a:ln>
        </p:spPr>
      </p:pic>
      <p:sp>
        <p:nvSpPr>
          <p:cNvPr id="237" name="Google Shape;237;p11"/>
          <p:cNvSpPr txBox="1"/>
          <p:nvPr/>
        </p:nvSpPr>
        <p:spPr>
          <a:xfrm>
            <a:off x="10414514" y="1979372"/>
            <a:ext cx="15249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GB" sz="1200" u="none" cap="none" strike="noStrike">
                <a:solidFill>
                  <a:srgbClr val="000000"/>
                </a:solidFill>
                <a:latin typeface="Open Sans"/>
                <a:ea typeface="Open Sans"/>
                <a:cs typeface="Open Sans"/>
                <a:sym typeface="Open Sans"/>
              </a:rPr>
              <a:t>Supported by and aligned with:</a:t>
            </a:r>
            <a:endParaRPr b="0" i="0" sz="1200" u="none" cap="none" strike="noStrike">
              <a:solidFill>
                <a:srgbClr val="000000"/>
              </a:solidFill>
              <a:latin typeface="Arial"/>
              <a:ea typeface="Arial"/>
              <a:cs typeface="Arial"/>
              <a:sym typeface="Arial"/>
            </a:endParaRPr>
          </a:p>
        </p:txBody>
      </p:sp>
      <p:pic>
        <p:nvPicPr>
          <p:cNvPr id="238" name="Google Shape;238;p11"/>
          <p:cNvPicPr preferRelativeResize="0"/>
          <p:nvPr/>
        </p:nvPicPr>
        <p:blipFill rotWithShape="1">
          <a:blip r:embed="rId6">
            <a:alphaModFix/>
          </a:blip>
          <a:srcRect b="0" l="0" r="0" t="0"/>
          <a:stretch/>
        </p:blipFill>
        <p:spPr>
          <a:xfrm>
            <a:off x="10518268" y="2614084"/>
            <a:ext cx="649741" cy="622479"/>
          </a:xfrm>
          <a:prstGeom prst="rect">
            <a:avLst/>
          </a:prstGeom>
          <a:noFill/>
          <a:ln>
            <a:noFill/>
          </a:ln>
        </p:spPr>
      </p:pic>
      <p:grpSp>
        <p:nvGrpSpPr>
          <p:cNvPr id="239" name="Google Shape;239;p11"/>
          <p:cNvGrpSpPr/>
          <p:nvPr/>
        </p:nvGrpSpPr>
        <p:grpSpPr>
          <a:xfrm>
            <a:off x="10537751" y="2721930"/>
            <a:ext cx="1586692" cy="2957456"/>
            <a:chOff x="9681732" y="2885302"/>
            <a:chExt cx="1586692" cy="2957456"/>
          </a:xfrm>
        </p:grpSpPr>
        <p:pic>
          <p:nvPicPr>
            <p:cNvPr descr="Logo&#10;&#10;Description automatically generated" id="240" name="Google Shape;240;p11"/>
            <p:cNvPicPr preferRelativeResize="0"/>
            <p:nvPr/>
          </p:nvPicPr>
          <p:blipFill rotWithShape="1">
            <a:blip r:embed="rId7">
              <a:alphaModFix/>
            </a:blip>
            <a:srcRect b="0" l="0" r="0" t="0"/>
            <a:stretch/>
          </p:blipFill>
          <p:spPr>
            <a:xfrm>
              <a:off x="10426718" y="2885302"/>
              <a:ext cx="656724" cy="404136"/>
            </a:xfrm>
            <a:prstGeom prst="rect">
              <a:avLst/>
            </a:prstGeom>
            <a:noFill/>
            <a:ln>
              <a:noFill/>
            </a:ln>
          </p:spPr>
        </p:pic>
        <p:pic>
          <p:nvPicPr>
            <p:cNvPr descr="Graphical user interface, text&#10;&#10;Description automatically generated" id="241" name="Google Shape;241;p11"/>
            <p:cNvPicPr preferRelativeResize="0"/>
            <p:nvPr/>
          </p:nvPicPr>
          <p:blipFill rotWithShape="1">
            <a:blip r:embed="rId8">
              <a:alphaModFix/>
            </a:blip>
            <a:srcRect b="0" l="0" r="0" t="0"/>
            <a:stretch/>
          </p:blipFill>
          <p:spPr>
            <a:xfrm>
              <a:off x="9681732" y="4925592"/>
              <a:ext cx="1586692" cy="304606"/>
            </a:xfrm>
            <a:prstGeom prst="rect">
              <a:avLst/>
            </a:prstGeom>
            <a:noFill/>
            <a:ln>
              <a:noFill/>
            </a:ln>
          </p:spPr>
        </p:pic>
        <p:pic>
          <p:nvPicPr>
            <p:cNvPr descr="World Wide Fund for Nature - Wikipedia" id="242" name="Google Shape;242;p11"/>
            <p:cNvPicPr preferRelativeResize="0"/>
            <p:nvPr/>
          </p:nvPicPr>
          <p:blipFill rotWithShape="1">
            <a:blip r:embed="rId9">
              <a:alphaModFix/>
            </a:blip>
            <a:srcRect b="0" l="0" r="0" t="0"/>
            <a:stretch/>
          </p:blipFill>
          <p:spPr>
            <a:xfrm>
              <a:off x="10808797" y="3587634"/>
              <a:ext cx="365553" cy="542369"/>
            </a:xfrm>
            <a:prstGeom prst="rect">
              <a:avLst/>
            </a:prstGeom>
            <a:noFill/>
            <a:ln>
              <a:noFill/>
            </a:ln>
          </p:spPr>
        </p:pic>
        <p:pic>
          <p:nvPicPr>
            <p:cNvPr id="243" name="Google Shape;243;p11"/>
            <p:cNvPicPr preferRelativeResize="0"/>
            <p:nvPr/>
          </p:nvPicPr>
          <p:blipFill rotWithShape="1">
            <a:blip r:embed="rId10">
              <a:alphaModFix/>
            </a:blip>
            <a:srcRect b="0" l="0" r="0" t="0"/>
            <a:stretch/>
          </p:blipFill>
          <p:spPr>
            <a:xfrm>
              <a:off x="9718417" y="5381142"/>
              <a:ext cx="939398" cy="461616"/>
            </a:xfrm>
            <a:prstGeom prst="rect">
              <a:avLst/>
            </a:prstGeom>
            <a:noFill/>
            <a:ln>
              <a:noFill/>
            </a:ln>
          </p:spPr>
        </p:pic>
      </p:grpSp>
      <p:pic>
        <p:nvPicPr>
          <p:cNvPr id="244" name="Google Shape;244;p11"/>
          <p:cNvPicPr preferRelativeResize="0"/>
          <p:nvPr/>
        </p:nvPicPr>
        <p:blipFill rotWithShape="1">
          <a:blip r:embed="rId6">
            <a:alphaModFix/>
          </a:blip>
          <a:srcRect b="0" l="0" r="0" t="0"/>
          <a:stretch/>
        </p:blipFill>
        <p:spPr>
          <a:xfrm>
            <a:off x="10951325" y="614663"/>
            <a:ext cx="1130547" cy="1083111"/>
          </a:xfrm>
          <a:prstGeom prst="rect">
            <a:avLst/>
          </a:prstGeom>
          <a:noFill/>
          <a:ln>
            <a:noFill/>
          </a:ln>
        </p:spPr>
      </p:pic>
      <p:cxnSp>
        <p:nvCxnSpPr>
          <p:cNvPr id="245" name="Google Shape;245;p11"/>
          <p:cNvCxnSpPr/>
          <p:nvPr/>
        </p:nvCxnSpPr>
        <p:spPr>
          <a:xfrm flipH="1" rot="10800000">
            <a:off x="3390472" y="1428108"/>
            <a:ext cx="1458930" cy="1074484"/>
          </a:xfrm>
          <a:prstGeom prst="straightConnector1">
            <a:avLst/>
          </a:prstGeom>
          <a:noFill/>
          <a:ln cap="flat" cmpd="sng" w="19050">
            <a:solidFill>
              <a:srgbClr val="009164"/>
            </a:solidFill>
            <a:prstDash val="solid"/>
            <a:round/>
            <a:headEnd len="sm" w="sm" type="none"/>
            <a:tailEnd len="med" w="med" type="triangle"/>
          </a:ln>
        </p:spPr>
      </p:cxnSp>
      <p:cxnSp>
        <p:nvCxnSpPr>
          <p:cNvPr id="246" name="Google Shape;246;p11"/>
          <p:cNvCxnSpPr>
            <a:endCxn id="234" idx="1"/>
          </p:cNvCxnSpPr>
          <p:nvPr/>
        </p:nvCxnSpPr>
        <p:spPr>
          <a:xfrm flipH="1" rot="10800000">
            <a:off x="4458436" y="3290507"/>
            <a:ext cx="756000" cy="24900"/>
          </a:xfrm>
          <a:prstGeom prst="straightConnector1">
            <a:avLst/>
          </a:prstGeom>
          <a:noFill/>
          <a:ln cap="flat" cmpd="sng" w="19050">
            <a:solidFill>
              <a:srgbClr val="009164"/>
            </a:solidFill>
            <a:prstDash val="solid"/>
            <a:round/>
            <a:headEnd len="sm" w="sm" type="none"/>
            <a:tailEnd len="med" w="med" type="triangle"/>
          </a:ln>
        </p:spPr>
      </p:cxnSp>
      <p:cxnSp>
        <p:nvCxnSpPr>
          <p:cNvPr id="247" name="Google Shape;247;p11"/>
          <p:cNvCxnSpPr/>
          <p:nvPr/>
        </p:nvCxnSpPr>
        <p:spPr>
          <a:xfrm>
            <a:off x="3534310" y="4355409"/>
            <a:ext cx="1454095" cy="1323977"/>
          </a:xfrm>
          <a:prstGeom prst="straightConnector1">
            <a:avLst/>
          </a:prstGeom>
          <a:noFill/>
          <a:ln cap="flat" cmpd="sng" w="19050">
            <a:solidFill>
              <a:srgbClr val="009164"/>
            </a:solidFill>
            <a:prstDash val="solid"/>
            <a:round/>
            <a:headEnd len="sm" w="sm" type="none"/>
            <a:tailEnd len="med" w="med" type="triangle"/>
          </a:ln>
        </p:spPr>
      </p:cxnSp>
      <p:pic>
        <p:nvPicPr>
          <p:cNvPr id="248" name="Google Shape;248;p11"/>
          <p:cNvPicPr preferRelativeResize="0"/>
          <p:nvPr/>
        </p:nvPicPr>
        <p:blipFill rotWithShape="1">
          <a:blip r:embed="rId11">
            <a:alphaModFix/>
          </a:blip>
          <a:srcRect b="0" l="0" r="0" t="0"/>
          <a:stretch/>
        </p:blipFill>
        <p:spPr>
          <a:xfrm>
            <a:off x="7443509" y="5918509"/>
            <a:ext cx="1057423" cy="876422"/>
          </a:xfrm>
          <a:prstGeom prst="rect">
            <a:avLst/>
          </a:prstGeom>
          <a:noFill/>
          <a:ln>
            <a:noFill/>
          </a:ln>
        </p:spPr>
      </p:pic>
      <p:pic>
        <p:nvPicPr>
          <p:cNvPr id="249" name="Google Shape;249;p11"/>
          <p:cNvPicPr preferRelativeResize="0"/>
          <p:nvPr/>
        </p:nvPicPr>
        <p:blipFill rotWithShape="1">
          <a:blip r:embed="rId12">
            <a:alphaModFix/>
          </a:blip>
          <a:srcRect b="0" l="0" r="0" t="0"/>
          <a:stretch/>
        </p:blipFill>
        <p:spPr>
          <a:xfrm>
            <a:off x="8911056" y="6009009"/>
            <a:ext cx="1457528" cy="695422"/>
          </a:xfrm>
          <a:prstGeom prst="rect">
            <a:avLst/>
          </a:prstGeom>
          <a:noFill/>
          <a:ln>
            <a:noFill/>
          </a:ln>
        </p:spPr>
      </p:pic>
      <p:sp>
        <p:nvSpPr>
          <p:cNvPr id="250" name="Google Shape;250;p11"/>
          <p:cNvSpPr txBox="1"/>
          <p:nvPr/>
        </p:nvSpPr>
        <p:spPr>
          <a:xfrm>
            <a:off x="5302619" y="6043261"/>
            <a:ext cx="195117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000" u="none" cap="none" strike="noStrike">
                <a:solidFill>
                  <a:srgbClr val="006D4C"/>
                </a:solidFill>
                <a:latin typeface="Arial"/>
                <a:ea typeface="Arial"/>
                <a:cs typeface="Arial"/>
                <a:sym typeface="Arial"/>
              </a:rPr>
              <a:t>Many others…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2"/>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256" name="Google Shape;256;p12"/>
          <p:cNvPicPr preferRelativeResize="0"/>
          <p:nvPr/>
        </p:nvPicPr>
        <p:blipFill rotWithShape="1">
          <a:blip r:embed="rId3">
            <a:alphaModFix/>
          </a:blip>
          <a:srcRect b="0" l="0" r="0" t="0"/>
          <a:stretch/>
        </p:blipFill>
        <p:spPr>
          <a:xfrm>
            <a:off x="538478" y="1201307"/>
            <a:ext cx="3166710" cy="4455386"/>
          </a:xfrm>
          <a:prstGeom prst="rect">
            <a:avLst/>
          </a:prstGeom>
          <a:noFill/>
          <a:ln>
            <a:noFill/>
          </a:ln>
        </p:spPr>
      </p:pic>
      <p:pic>
        <p:nvPicPr>
          <p:cNvPr id="257" name="Google Shape;257;p12"/>
          <p:cNvPicPr preferRelativeResize="0"/>
          <p:nvPr/>
        </p:nvPicPr>
        <p:blipFill rotWithShape="1">
          <a:blip r:embed="rId4">
            <a:alphaModFix/>
          </a:blip>
          <a:srcRect b="0" l="0" r="0" t="0"/>
          <a:stretch/>
        </p:blipFill>
        <p:spPr>
          <a:xfrm>
            <a:off x="4004910" y="891784"/>
            <a:ext cx="8187090" cy="5681751"/>
          </a:xfrm>
          <a:prstGeom prst="rect">
            <a:avLst/>
          </a:prstGeom>
          <a:noFill/>
          <a:ln>
            <a:noFill/>
          </a:ln>
        </p:spPr>
      </p:pic>
      <p:sp>
        <p:nvSpPr>
          <p:cNvPr id="258" name="Google Shape;258;p12"/>
          <p:cNvSpPr/>
          <p:nvPr/>
        </p:nvSpPr>
        <p:spPr>
          <a:xfrm>
            <a:off x="3705188" y="3110900"/>
            <a:ext cx="836879" cy="621759"/>
          </a:xfrm>
          <a:prstGeom prst="rightArrow">
            <a:avLst>
              <a:gd fmla="val 50000" name="adj1"/>
              <a:gd fmla="val 50000" name="adj2"/>
            </a:avLst>
          </a:prstGeom>
          <a:solidFill>
            <a:schemeClr val="accent1"/>
          </a:solidFill>
          <a:ln cap="flat" cmpd="sng" w="25400">
            <a:solidFill>
              <a:srgbClr val="003D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p12"/>
          <p:cNvSpPr txBox="1"/>
          <p:nvPr/>
        </p:nvSpPr>
        <p:spPr>
          <a:xfrm>
            <a:off x="2707556" y="6327304"/>
            <a:ext cx="7101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Source: TNFD </a:t>
            </a:r>
            <a:r>
              <a:rPr b="0" i="0" lang="en-GB" sz="1000" u="sng" cap="none" strike="noStrike">
                <a:solidFill>
                  <a:srgbClr val="000000"/>
                </a:solidFill>
                <a:latin typeface="Arial"/>
                <a:ea typeface="Arial"/>
                <a:cs typeface="Arial"/>
                <a:sym typeface="Arial"/>
                <a:hlinkClick r:id="rId5">
                  <a:extLst>
                    <a:ext uri="{A12FA001-AC4F-418D-AE19-62706E023703}">
                      <ahyp:hlinkClr val="tx"/>
                    </a:ext>
                  </a:extLst>
                </a:hlinkClick>
              </a:rPr>
              <a:t>https://tnfd.global/publication/additional-guidance-on-assessment-of-nature-related-issues-the-leap-approach</a:t>
            </a:r>
            <a:r>
              <a:rPr b="0" i="0" lang="en-GB" sz="1000" u="none" cap="none" strike="noStrike">
                <a:solidFill>
                  <a:srgbClr val="000000"/>
                </a:solidFill>
                <a:latin typeface="Arial"/>
                <a:ea typeface="Arial"/>
                <a:cs typeface="Arial"/>
                <a:sym typeface="Arial"/>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txBox="1"/>
          <p:nvPr>
            <p:ph type="title"/>
          </p:nvPr>
        </p:nvSpPr>
        <p:spPr>
          <a:xfrm>
            <a:off x="464573" y="241555"/>
            <a:ext cx="11503093" cy="8245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64749"/>
              </a:buClr>
              <a:buSzPts val="2800"/>
              <a:buFont typeface="Open Sans Light"/>
              <a:buNone/>
            </a:pPr>
            <a:r>
              <a:rPr b="1" lang="en-GB" sz="2800">
                <a:solidFill>
                  <a:schemeClr val="accent1"/>
                </a:solidFill>
                <a:latin typeface="Open Sans"/>
                <a:ea typeface="Open Sans"/>
                <a:cs typeface="Open Sans"/>
                <a:sym typeface="Open Sans"/>
              </a:rPr>
              <a:t>BUSINESSES CAN USE </a:t>
            </a:r>
            <a:r>
              <a:rPr b="1" lang="en-GB" sz="2800">
                <a:solidFill>
                  <a:schemeClr val="accent4"/>
                </a:solidFill>
                <a:latin typeface="Open Sans"/>
                <a:ea typeface="Open Sans"/>
                <a:cs typeface="Open Sans"/>
                <a:sym typeface="Open Sans"/>
              </a:rPr>
              <a:t>ACT-D</a:t>
            </a:r>
            <a:r>
              <a:rPr b="1" lang="en-GB" sz="2800">
                <a:solidFill>
                  <a:schemeClr val="accent1"/>
                </a:solidFill>
                <a:latin typeface="Open Sans"/>
                <a:ea typeface="Open Sans"/>
                <a:cs typeface="Open Sans"/>
                <a:sym typeface="Open Sans"/>
              </a:rPr>
              <a:t> (HIGH-LEVEL ACTIONS ON NATURE)</a:t>
            </a:r>
            <a:endParaRPr/>
          </a:p>
        </p:txBody>
      </p:sp>
      <p:sp>
        <p:nvSpPr>
          <p:cNvPr id="265" name="Google Shape;265;p13"/>
          <p:cNvSpPr txBox="1"/>
          <p:nvPr>
            <p:ph idx="1" type="body"/>
          </p:nvPr>
        </p:nvSpPr>
        <p:spPr>
          <a:xfrm>
            <a:off x="5077825" y="2171744"/>
            <a:ext cx="6658050" cy="355076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GB" sz="1400">
                <a:solidFill>
                  <a:srgbClr val="657B6E"/>
                </a:solidFill>
                <a:latin typeface="Open Sans"/>
                <a:ea typeface="Open Sans"/>
                <a:cs typeface="Open Sans"/>
                <a:sym typeface="Open Sans"/>
              </a:rPr>
              <a:t>ASSESS: </a:t>
            </a:r>
            <a:r>
              <a:rPr lang="en-GB" sz="1400">
                <a:solidFill>
                  <a:schemeClr val="dk1"/>
                </a:solidFill>
                <a:latin typeface="Open Sans Light"/>
                <a:ea typeface="Open Sans Light"/>
                <a:cs typeface="Open Sans Light"/>
                <a:sym typeface="Open Sans Light"/>
              </a:rPr>
              <a:t>Measure, value and prioritize your impacts and dependencies to ensure you are acting on the most material ones.</a:t>
            </a:r>
            <a:endParaRPr/>
          </a:p>
          <a:p>
            <a:pPr indent="0" lvl="0" marL="0" rtl="0" algn="l">
              <a:lnSpc>
                <a:spcPct val="100000"/>
              </a:lnSpc>
              <a:spcBef>
                <a:spcPts val="2400"/>
              </a:spcBef>
              <a:spcAft>
                <a:spcPts val="0"/>
              </a:spcAft>
              <a:buSzPts val="1800"/>
              <a:buNone/>
            </a:pPr>
            <a:r>
              <a:rPr b="1" lang="en-GB" sz="1400">
                <a:solidFill>
                  <a:srgbClr val="F46717"/>
                </a:solidFill>
                <a:latin typeface="Open Sans"/>
                <a:ea typeface="Open Sans"/>
                <a:cs typeface="Open Sans"/>
                <a:sym typeface="Open Sans"/>
              </a:rPr>
              <a:t>COMMIT: </a:t>
            </a:r>
            <a:r>
              <a:rPr lang="en-GB" sz="1400">
                <a:solidFill>
                  <a:schemeClr val="dk1"/>
                </a:solidFill>
                <a:latin typeface="Open Sans Light"/>
                <a:ea typeface="Open Sans Light"/>
                <a:cs typeface="Open Sans Light"/>
                <a:sym typeface="Open Sans Light"/>
              </a:rPr>
              <a:t>Set transparent, time-bound, specific, science-based targets to put your company on the right track towards operating within the Earth’s limits </a:t>
            </a:r>
            <a:endParaRPr/>
          </a:p>
          <a:p>
            <a:pPr indent="0" lvl="0" marL="0" rtl="0" algn="l">
              <a:lnSpc>
                <a:spcPct val="100000"/>
              </a:lnSpc>
              <a:spcBef>
                <a:spcPts val="2400"/>
              </a:spcBef>
              <a:spcAft>
                <a:spcPts val="0"/>
              </a:spcAft>
              <a:buSzPts val="1800"/>
              <a:buNone/>
            </a:pPr>
            <a:r>
              <a:rPr b="1" lang="en-GB" sz="1400">
                <a:solidFill>
                  <a:srgbClr val="8BA7D7"/>
                </a:solidFill>
                <a:latin typeface="Open Sans"/>
                <a:ea typeface="Open Sans"/>
                <a:cs typeface="Open Sans"/>
                <a:sym typeface="Open Sans"/>
              </a:rPr>
              <a:t>TRANSFORM</a:t>
            </a:r>
            <a:r>
              <a:rPr b="1" lang="en-GB" sz="1400">
                <a:solidFill>
                  <a:srgbClr val="ABC5FE"/>
                </a:solidFill>
                <a:latin typeface="Open Sans"/>
                <a:ea typeface="Open Sans"/>
                <a:cs typeface="Open Sans"/>
                <a:sym typeface="Open Sans"/>
              </a:rPr>
              <a:t>: </a:t>
            </a:r>
            <a:r>
              <a:rPr lang="en-GB" sz="1400">
                <a:solidFill>
                  <a:schemeClr val="dk1"/>
                </a:solidFill>
                <a:latin typeface="Open Sans Light"/>
                <a:ea typeface="Open Sans Light"/>
                <a:cs typeface="Open Sans Light"/>
                <a:sym typeface="Open Sans Light"/>
              </a:rPr>
              <a:t>Contribute to systems transformation by avoiding and reducing negative impacts, restoring, and regenerating, collaborating across land, seascapes and river basins, shifting business strategy and models, advocating for policy ambition and embedding your strategy within your corporate governance </a:t>
            </a:r>
            <a:endParaRPr/>
          </a:p>
          <a:p>
            <a:pPr indent="0" lvl="0" marL="0" rtl="0" algn="l">
              <a:lnSpc>
                <a:spcPct val="100000"/>
              </a:lnSpc>
              <a:spcBef>
                <a:spcPts val="2400"/>
              </a:spcBef>
              <a:spcAft>
                <a:spcPts val="0"/>
              </a:spcAft>
              <a:buSzPts val="1800"/>
              <a:buNone/>
            </a:pPr>
            <a:r>
              <a:rPr b="1" lang="en-GB" sz="1400">
                <a:solidFill>
                  <a:srgbClr val="133924"/>
                </a:solidFill>
                <a:latin typeface="Open Sans"/>
                <a:ea typeface="Open Sans"/>
                <a:cs typeface="Open Sans"/>
                <a:sym typeface="Open Sans"/>
              </a:rPr>
              <a:t>DISCLOSE: </a:t>
            </a:r>
            <a:r>
              <a:rPr lang="en-GB" sz="1400">
                <a:solidFill>
                  <a:schemeClr val="dk1"/>
                </a:solidFill>
                <a:latin typeface="Open Sans Light"/>
                <a:ea typeface="Open Sans Light"/>
                <a:cs typeface="Open Sans Light"/>
                <a:sym typeface="Open Sans Light"/>
              </a:rPr>
              <a:t>Publicly report material nature-related information throughout your journey</a:t>
            </a:r>
            <a:endParaRPr/>
          </a:p>
          <a:p>
            <a:pPr indent="0" lvl="0" marL="0" rtl="0" algn="l">
              <a:lnSpc>
                <a:spcPct val="100000"/>
              </a:lnSpc>
              <a:spcBef>
                <a:spcPts val="2400"/>
              </a:spcBef>
              <a:spcAft>
                <a:spcPts val="0"/>
              </a:spcAft>
              <a:buSzPts val="1800"/>
              <a:buNone/>
            </a:pPr>
            <a:r>
              <a:t/>
            </a:r>
            <a:endParaRPr sz="1400">
              <a:solidFill>
                <a:schemeClr val="dk1"/>
              </a:solidFill>
              <a:latin typeface="Open Sans Light"/>
              <a:ea typeface="Open Sans Light"/>
              <a:cs typeface="Open Sans Light"/>
              <a:sym typeface="Open Sans Light"/>
            </a:endParaRPr>
          </a:p>
          <a:p>
            <a:pPr indent="0" lvl="0" marL="0" rtl="0" algn="l">
              <a:lnSpc>
                <a:spcPct val="100000"/>
              </a:lnSpc>
              <a:spcBef>
                <a:spcPts val="2400"/>
              </a:spcBef>
              <a:spcAft>
                <a:spcPts val="0"/>
              </a:spcAft>
              <a:buSzPts val="1800"/>
              <a:buNone/>
            </a:pPr>
            <a:r>
              <a:t/>
            </a:r>
            <a:endParaRPr sz="1400">
              <a:solidFill>
                <a:schemeClr val="dk1"/>
              </a:solidFill>
              <a:latin typeface="Open Sans Light"/>
              <a:ea typeface="Open Sans Light"/>
              <a:cs typeface="Open Sans Light"/>
              <a:sym typeface="Open Sans Light"/>
            </a:endParaRPr>
          </a:p>
          <a:p>
            <a:pPr indent="0" lvl="0" marL="0" rtl="0" algn="l">
              <a:lnSpc>
                <a:spcPct val="100000"/>
              </a:lnSpc>
              <a:spcBef>
                <a:spcPts val="2400"/>
              </a:spcBef>
              <a:spcAft>
                <a:spcPts val="2400"/>
              </a:spcAft>
              <a:buSzPts val="1800"/>
              <a:buNone/>
            </a:pPr>
            <a:r>
              <a:t/>
            </a:r>
            <a:endParaRPr sz="1400">
              <a:solidFill>
                <a:schemeClr val="dk1"/>
              </a:solidFill>
              <a:latin typeface="Open Sans Light"/>
              <a:ea typeface="Open Sans Light"/>
              <a:cs typeface="Open Sans Light"/>
              <a:sym typeface="Open Sans Light"/>
            </a:endParaRPr>
          </a:p>
        </p:txBody>
      </p:sp>
      <p:grpSp>
        <p:nvGrpSpPr>
          <p:cNvPr id="266" name="Google Shape;266;p13"/>
          <p:cNvGrpSpPr/>
          <p:nvPr/>
        </p:nvGrpSpPr>
        <p:grpSpPr>
          <a:xfrm>
            <a:off x="211599" y="6068240"/>
            <a:ext cx="11902895" cy="639046"/>
            <a:chOff x="341899" y="6124008"/>
            <a:chExt cx="11902895" cy="639046"/>
          </a:xfrm>
        </p:grpSpPr>
        <p:sp>
          <p:nvSpPr>
            <p:cNvPr id="267" name="Google Shape;267;p13"/>
            <p:cNvSpPr txBox="1"/>
            <p:nvPr/>
          </p:nvSpPr>
          <p:spPr>
            <a:xfrm>
              <a:off x="341899" y="6239834"/>
              <a:ext cx="164510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Open Sans"/>
                  <a:ea typeface="Open Sans"/>
                  <a:cs typeface="Open Sans"/>
                  <a:sym typeface="Open Sans"/>
                </a:rPr>
                <a:t>Supported by and aligned with:</a:t>
              </a:r>
              <a:endParaRPr/>
            </a:p>
          </p:txBody>
        </p:sp>
        <p:pic>
          <p:nvPicPr>
            <p:cNvPr descr="Text&#10;&#10;Description automatically generated" id="268" name="Google Shape;268;p13"/>
            <p:cNvPicPr preferRelativeResize="0"/>
            <p:nvPr/>
          </p:nvPicPr>
          <p:blipFill rotWithShape="1">
            <a:blip r:embed="rId3">
              <a:alphaModFix/>
            </a:blip>
            <a:srcRect b="0" l="0" r="0" t="0"/>
            <a:stretch/>
          </p:blipFill>
          <p:spPr>
            <a:xfrm>
              <a:off x="3709466" y="6306791"/>
              <a:ext cx="993910" cy="359586"/>
            </a:xfrm>
            <a:prstGeom prst="rect">
              <a:avLst/>
            </a:prstGeom>
            <a:noFill/>
            <a:ln>
              <a:noFill/>
            </a:ln>
          </p:spPr>
        </p:pic>
        <p:pic>
          <p:nvPicPr>
            <p:cNvPr descr="Logo&#10;&#10;Description automatically generated" id="269" name="Google Shape;269;p13"/>
            <p:cNvPicPr preferRelativeResize="0"/>
            <p:nvPr/>
          </p:nvPicPr>
          <p:blipFill rotWithShape="1">
            <a:blip r:embed="rId4">
              <a:alphaModFix/>
            </a:blip>
            <a:srcRect b="0" l="0" r="0" t="0"/>
            <a:stretch/>
          </p:blipFill>
          <p:spPr>
            <a:xfrm>
              <a:off x="9205138" y="6299376"/>
              <a:ext cx="656724" cy="404136"/>
            </a:xfrm>
            <a:prstGeom prst="rect">
              <a:avLst/>
            </a:prstGeom>
            <a:noFill/>
            <a:ln>
              <a:noFill/>
            </a:ln>
          </p:spPr>
        </p:pic>
        <p:pic>
          <p:nvPicPr>
            <p:cNvPr descr="Graphical user interface, text&#10;&#10;Description automatically generated" id="270" name="Google Shape;270;p13"/>
            <p:cNvPicPr preferRelativeResize="0"/>
            <p:nvPr/>
          </p:nvPicPr>
          <p:blipFill rotWithShape="1">
            <a:blip r:embed="rId5">
              <a:alphaModFix/>
            </a:blip>
            <a:srcRect b="0" l="0" r="0" t="0"/>
            <a:stretch/>
          </p:blipFill>
          <p:spPr>
            <a:xfrm>
              <a:off x="5085456" y="6349662"/>
              <a:ext cx="1586692" cy="304606"/>
            </a:xfrm>
            <a:prstGeom prst="rect">
              <a:avLst/>
            </a:prstGeom>
            <a:noFill/>
            <a:ln>
              <a:noFill/>
            </a:ln>
          </p:spPr>
        </p:pic>
        <p:pic>
          <p:nvPicPr>
            <p:cNvPr descr="A picture containing graphical user interface&#10;&#10;Description automatically generated" id="271" name="Google Shape;271;p13"/>
            <p:cNvPicPr preferRelativeResize="0"/>
            <p:nvPr/>
          </p:nvPicPr>
          <p:blipFill rotWithShape="1">
            <a:blip r:embed="rId6">
              <a:alphaModFix/>
            </a:blip>
            <a:srcRect b="0" l="0" r="0" t="0"/>
            <a:stretch/>
          </p:blipFill>
          <p:spPr>
            <a:xfrm>
              <a:off x="2369086" y="6272017"/>
              <a:ext cx="958300" cy="351489"/>
            </a:xfrm>
            <a:prstGeom prst="rect">
              <a:avLst/>
            </a:prstGeom>
            <a:noFill/>
            <a:ln>
              <a:noFill/>
            </a:ln>
          </p:spPr>
        </p:pic>
        <p:pic>
          <p:nvPicPr>
            <p:cNvPr descr="A picture containing text, sign, plate&#10;&#10;Description automatically generated" id="272" name="Google Shape;272;p13"/>
            <p:cNvPicPr preferRelativeResize="0"/>
            <p:nvPr/>
          </p:nvPicPr>
          <p:blipFill rotWithShape="1">
            <a:blip r:embed="rId7">
              <a:alphaModFix/>
            </a:blip>
            <a:srcRect b="0" l="0" r="0" t="0"/>
            <a:stretch/>
          </p:blipFill>
          <p:spPr>
            <a:xfrm>
              <a:off x="7054228" y="6284470"/>
              <a:ext cx="447352" cy="448444"/>
            </a:xfrm>
            <a:prstGeom prst="rect">
              <a:avLst/>
            </a:prstGeom>
            <a:noFill/>
            <a:ln>
              <a:noFill/>
            </a:ln>
          </p:spPr>
        </p:pic>
        <p:sp>
          <p:nvSpPr>
            <p:cNvPr id="273" name="Google Shape;273;p13"/>
            <p:cNvSpPr txBox="1"/>
            <p:nvPr/>
          </p:nvSpPr>
          <p:spPr>
            <a:xfrm>
              <a:off x="10991574" y="6423319"/>
              <a:ext cx="125322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solidFill>
                    <a:srgbClr val="000000"/>
                  </a:solidFill>
                  <a:latin typeface="Open Sans"/>
                  <a:ea typeface="Open Sans"/>
                  <a:cs typeface="Open Sans"/>
                  <a:sym typeface="Open Sans"/>
                </a:rPr>
                <a:t>and more…</a:t>
              </a:r>
              <a:endParaRPr b="1" i="1" sz="1000" u="none" cap="none" strike="noStrike">
                <a:solidFill>
                  <a:srgbClr val="000000"/>
                </a:solidFill>
                <a:latin typeface="Open Sans"/>
                <a:ea typeface="Open Sans"/>
                <a:cs typeface="Open Sans"/>
                <a:sym typeface="Open Sans"/>
              </a:endParaRPr>
            </a:p>
          </p:txBody>
        </p:sp>
        <p:pic>
          <p:nvPicPr>
            <p:cNvPr descr="World Wide Fund for Nature - Wikipedia" id="274" name="Google Shape;274;p13"/>
            <p:cNvPicPr preferRelativeResize="0"/>
            <p:nvPr/>
          </p:nvPicPr>
          <p:blipFill rotWithShape="1">
            <a:blip r:embed="rId8">
              <a:alphaModFix/>
            </a:blip>
            <a:srcRect b="0" l="0" r="0" t="0"/>
            <a:stretch/>
          </p:blipFill>
          <p:spPr>
            <a:xfrm>
              <a:off x="10243942" y="6124008"/>
              <a:ext cx="365553" cy="542369"/>
            </a:xfrm>
            <a:prstGeom prst="rect">
              <a:avLst/>
            </a:prstGeom>
            <a:noFill/>
            <a:ln>
              <a:noFill/>
            </a:ln>
          </p:spPr>
        </p:pic>
        <p:pic>
          <p:nvPicPr>
            <p:cNvPr id="275" name="Google Shape;275;p13"/>
            <p:cNvPicPr preferRelativeResize="0"/>
            <p:nvPr/>
          </p:nvPicPr>
          <p:blipFill rotWithShape="1">
            <a:blip r:embed="rId9">
              <a:alphaModFix/>
            </a:blip>
            <a:srcRect b="0" l="0" r="0" t="0"/>
            <a:stretch/>
          </p:blipFill>
          <p:spPr>
            <a:xfrm>
              <a:off x="7906520" y="6208270"/>
              <a:ext cx="939398" cy="461616"/>
            </a:xfrm>
            <a:prstGeom prst="rect">
              <a:avLst/>
            </a:prstGeom>
            <a:noFill/>
            <a:ln>
              <a:noFill/>
            </a:ln>
          </p:spPr>
        </p:pic>
      </p:grpSp>
      <p:pic>
        <p:nvPicPr>
          <p:cNvPr id="276" name="Google Shape;276;p13"/>
          <p:cNvPicPr preferRelativeResize="0"/>
          <p:nvPr/>
        </p:nvPicPr>
        <p:blipFill rotWithShape="1">
          <a:blip r:embed="rId10">
            <a:alphaModFix/>
          </a:blip>
          <a:srcRect b="0" l="0" r="0" t="0"/>
          <a:stretch/>
        </p:blipFill>
        <p:spPr>
          <a:xfrm>
            <a:off x="703598" y="1871245"/>
            <a:ext cx="3869478" cy="3734951"/>
          </a:xfrm>
          <a:prstGeom prst="rect">
            <a:avLst/>
          </a:prstGeom>
          <a:noFill/>
          <a:ln>
            <a:noFill/>
          </a:ln>
        </p:spPr>
      </p:pic>
      <p:sp>
        <p:nvSpPr>
          <p:cNvPr id="277" name="Google Shape;277;p13"/>
          <p:cNvSpPr txBox="1"/>
          <p:nvPr/>
        </p:nvSpPr>
        <p:spPr>
          <a:xfrm>
            <a:off x="464573" y="1066133"/>
            <a:ext cx="1147943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Open Sans Light"/>
                <a:ea typeface="Open Sans Light"/>
                <a:cs typeface="Open Sans Light"/>
                <a:sym typeface="Open Sans Light"/>
              </a:rPr>
              <a:t>To coordinate business efforts and to have a consistent approach to accelerate nature action, leading organizations developed the </a:t>
            </a:r>
            <a:r>
              <a:rPr b="1" i="0" lang="en-GB" sz="1800" u="none" cap="none" strike="noStrike">
                <a:solidFill>
                  <a:srgbClr val="000000"/>
                </a:solidFill>
                <a:latin typeface="Open Sans"/>
                <a:ea typeface="Open Sans"/>
                <a:cs typeface="Open Sans"/>
                <a:sym typeface="Open Sans"/>
              </a:rPr>
              <a:t>high-level business actions on nature</a:t>
            </a:r>
            <a:r>
              <a:rPr b="0" i="0" lang="en-GB" sz="1800" u="none" cap="none" strike="noStrike">
                <a:solidFill>
                  <a:srgbClr val="000000"/>
                </a:solidFill>
                <a:latin typeface="Open Sans Light"/>
                <a:ea typeface="Open Sans Light"/>
                <a:cs typeface="Open Sans Light"/>
                <a:sym typeface="Open Sans Light"/>
              </a:rPr>
              <a:t>, known as the </a:t>
            </a:r>
            <a:r>
              <a:rPr b="1" i="0" lang="en-GB" sz="1800" u="none" cap="none" strike="noStrike">
                <a:solidFill>
                  <a:srgbClr val="000000"/>
                </a:solidFill>
                <a:latin typeface="Open Sans"/>
                <a:ea typeface="Open Sans"/>
                <a:cs typeface="Open Sans"/>
                <a:sym typeface="Open Sans"/>
              </a:rPr>
              <a:t>ACT-D</a:t>
            </a:r>
            <a:endParaRPr b="0" i="0" sz="1800" u="none" cap="none" strike="noStrike">
              <a:solidFill>
                <a:srgbClr val="FF0000"/>
              </a:solidFill>
              <a:latin typeface="Open Sans"/>
              <a:ea typeface="Open Sans"/>
              <a:cs typeface="Open Sans"/>
              <a:sym typeface="Open Sans"/>
            </a:endParaRPr>
          </a:p>
        </p:txBody>
      </p:sp>
      <p:cxnSp>
        <p:nvCxnSpPr>
          <p:cNvPr id="278" name="Google Shape;278;p13"/>
          <p:cNvCxnSpPr/>
          <p:nvPr/>
        </p:nvCxnSpPr>
        <p:spPr>
          <a:xfrm>
            <a:off x="0" y="6015437"/>
            <a:ext cx="12192000" cy="0"/>
          </a:xfrm>
          <a:prstGeom prst="straightConnector1">
            <a:avLst/>
          </a:prstGeom>
          <a:noFill/>
          <a:ln cap="flat" cmpd="sng" w="38100">
            <a:solidFill>
              <a:schemeClr val="accent4"/>
            </a:solidFill>
            <a:prstDash val="solid"/>
            <a:round/>
            <a:headEnd len="sm" w="sm" type="none"/>
            <a:tailEnd len="sm" w="sm" type="none"/>
          </a:ln>
        </p:spPr>
      </p:cxnSp>
      <p:sp>
        <p:nvSpPr>
          <p:cNvPr id="279" name="Google Shape;279;p13"/>
          <p:cNvSpPr txBox="1"/>
          <p:nvPr/>
        </p:nvSpPr>
        <p:spPr>
          <a:xfrm>
            <a:off x="4479755" y="5083690"/>
            <a:ext cx="7200000" cy="70799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64749"/>
              </a:buClr>
              <a:buSzPts val="1800"/>
              <a:buFont typeface="Open Sans Light"/>
              <a:buNone/>
            </a:pPr>
            <a:r>
              <a:t/>
            </a:r>
            <a:endParaRPr b="0" i="0" sz="1400" u="none" cap="none" strike="noStrike">
              <a:solidFill>
                <a:schemeClr val="dk1"/>
              </a:solidFill>
              <a:latin typeface="Open Sans Light"/>
              <a:ea typeface="Open Sans Light"/>
              <a:cs typeface="Open Sans Light"/>
              <a:sym typeface="Open Sans Light"/>
            </a:endParaRPr>
          </a:p>
        </p:txBody>
      </p:sp>
      <p:sp>
        <p:nvSpPr>
          <p:cNvPr id="280" name="Google Shape;280;p13"/>
          <p:cNvSpPr/>
          <p:nvPr/>
        </p:nvSpPr>
        <p:spPr>
          <a:xfrm>
            <a:off x="52827" y="5440115"/>
            <a:ext cx="5330218" cy="5009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GB" sz="1100" u="none" cap="none" strike="noStrike">
                <a:solidFill>
                  <a:schemeClr val="dk1"/>
                </a:solidFill>
                <a:latin typeface="Open Sans Light"/>
                <a:ea typeface="Open Sans Light"/>
                <a:cs typeface="Open Sans Light"/>
                <a:sym typeface="Open Sans Light"/>
              </a:rPr>
              <a:t>Available at: www.businessfornature.org/high-level-business-actions-on-nature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4"/>
          <p:cNvSpPr txBox="1"/>
          <p:nvPr>
            <p:ph type="title"/>
          </p:nvPr>
        </p:nvSpPr>
        <p:spPr>
          <a:xfrm>
            <a:off x="464573" y="241555"/>
            <a:ext cx="11503093" cy="8245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64749"/>
              </a:buClr>
              <a:buSzPts val="2800"/>
              <a:buFont typeface="Open Sans Light"/>
              <a:buNone/>
            </a:pPr>
            <a:r>
              <a:rPr b="1" lang="en-GB">
                <a:solidFill>
                  <a:schemeClr val="accent1"/>
                </a:solidFill>
                <a:latin typeface="Open Sans"/>
                <a:ea typeface="Open Sans"/>
                <a:cs typeface="Open Sans"/>
                <a:sym typeface="Open Sans"/>
              </a:rPr>
              <a:t>ASSESS</a:t>
            </a:r>
            <a:endParaRPr b="1">
              <a:solidFill>
                <a:srgbClr val="73B592"/>
              </a:solidFill>
              <a:latin typeface="Open Sans"/>
              <a:ea typeface="Open Sans"/>
              <a:cs typeface="Open Sans"/>
              <a:sym typeface="Open Sans"/>
            </a:endParaRPr>
          </a:p>
        </p:txBody>
      </p:sp>
      <p:sp>
        <p:nvSpPr>
          <p:cNvPr id="286" name="Google Shape;286;p14"/>
          <p:cNvSpPr txBox="1"/>
          <p:nvPr>
            <p:ph idx="1" type="body"/>
          </p:nvPr>
        </p:nvSpPr>
        <p:spPr>
          <a:xfrm>
            <a:off x="465138" y="1155704"/>
            <a:ext cx="9284231" cy="70799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2400"/>
              </a:spcAft>
              <a:buSzPts val="1800"/>
              <a:buNone/>
            </a:pPr>
            <a:r>
              <a:rPr b="1" lang="en-GB" sz="1800">
                <a:solidFill>
                  <a:srgbClr val="657B6E"/>
                </a:solidFill>
                <a:latin typeface="Open Sans"/>
                <a:ea typeface="Open Sans"/>
                <a:cs typeface="Open Sans"/>
                <a:sym typeface="Open Sans"/>
              </a:rPr>
              <a:t>Measure, value and prioritize your impacts and dependencies to ensure you are acting on the most material ones.</a:t>
            </a:r>
            <a:endParaRPr/>
          </a:p>
        </p:txBody>
      </p:sp>
      <p:graphicFrame>
        <p:nvGraphicFramePr>
          <p:cNvPr id="287" name="Google Shape;287;p14"/>
          <p:cNvGraphicFramePr/>
          <p:nvPr/>
        </p:nvGraphicFramePr>
        <p:xfrm>
          <a:off x="464574" y="2433889"/>
          <a:ext cx="3000000" cy="3000000"/>
        </p:xfrm>
        <a:graphic>
          <a:graphicData uri="http://schemas.openxmlformats.org/drawingml/2006/table">
            <a:tbl>
              <a:tblPr bandRow="1" firstRow="1">
                <a:noFill/>
                <a:tableStyleId>{4905D942-B6C6-4187-8B90-D82E453508B1}</a:tableStyleId>
              </a:tblPr>
              <a:tblGrid>
                <a:gridCol w="4693750"/>
              </a:tblGrid>
              <a:tr h="874275">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rgbClr val="647C6E"/>
                          </a:solidFill>
                          <a:latin typeface="Open Sans"/>
                          <a:ea typeface="Open Sans"/>
                          <a:cs typeface="Open Sans"/>
                          <a:sym typeface="Open Sans"/>
                        </a:rPr>
                        <a:t>#1 </a:t>
                      </a:r>
                      <a:r>
                        <a:rPr b="0" lang="en-GB" sz="1800" u="none" cap="none" strike="noStrike">
                          <a:solidFill>
                            <a:schemeClr val="dk1"/>
                          </a:solidFill>
                          <a:latin typeface="Open Sans Light"/>
                          <a:ea typeface="Open Sans Light"/>
                          <a:cs typeface="Open Sans Light"/>
                          <a:sym typeface="Open Sans Light"/>
                        </a:rPr>
                        <a:t>Conduct an initial </a:t>
                      </a:r>
                      <a:r>
                        <a:rPr b="1" lang="en-GB" sz="1800" u="none" cap="none" strike="noStrike">
                          <a:solidFill>
                            <a:schemeClr val="dk1"/>
                          </a:solidFill>
                          <a:latin typeface="Open Sans Light"/>
                          <a:ea typeface="Open Sans Light"/>
                          <a:cs typeface="Open Sans Light"/>
                          <a:sym typeface="Open Sans Light"/>
                        </a:rPr>
                        <a:t>materiality assessment</a:t>
                      </a:r>
                      <a:r>
                        <a:rPr b="0" lang="en-GB" sz="1800" u="none" cap="none" strike="noStrike">
                          <a:solidFill>
                            <a:schemeClr val="dk1"/>
                          </a:solidFill>
                          <a:latin typeface="Open Sans Light"/>
                          <a:ea typeface="Open Sans Light"/>
                          <a:cs typeface="Open Sans Light"/>
                          <a:sym typeface="Open Sans Light"/>
                        </a:rPr>
                        <a:t> to prioritize efforts</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647C6E"/>
                        </a:buClr>
                        <a:buSzPts val="1800"/>
                        <a:buFont typeface="Arial"/>
                        <a:buNone/>
                      </a:pPr>
                      <a:r>
                        <a:rPr b="1" lang="en-GB" sz="1800" u="none" cap="none" strike="noStrike">
                          <a:solidFill>
                            <a:srgbClr val="647C6E"/>
                          </a:solidFill>
                          <a:latin typeface="Open Sans"/>
                          <a:ea typeface="Open Sans"/>
                          <a:cs typeface="Open Sans"/>
                          <a:sym typeface="Open Sans"/>
                        </a:rPr>
                        <a:t>#2</a:t>
                      </a:r>
                      <a:r>
                        <a:rPr b="0" lang="en-GB" sz="1800" u="none" cap="none" strike="noStrike">
                          <a:solidFill>
                            <a:schemeClr val="dk1"/>
                          </a:solidFill>
                          <a:latin typeface="Open Sans Light"/>
                          <a:ea typeface="Open Sans Light"/>
                          <a:cs typeface="Open Sans Light"/>
                          <a:sym typeface="Open Sans Light"/>
                        </a:rPr>
                        <a:t> Measure and evaluate impacts and dependencies on nature</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647C6E"/>
                        </a:buClr>
                        <a:buSzPts val="1800"/>
                        <a:buFont typeface="Arial"/>
                        <a:buNone/>
                      </a:pPr>
                      <a:r>
                        <a:rPr b="1" lang="en-GB" sz="1800" u="none" cap="none" strike="noStrike">
                          <a:solidFill>
                            <a:srgbClr val="647C6E"/>
                          </a:solidFill>
                          <a:latin typeface="Open Sans"/>
                          <a:ea typeface="Open Sans"/>
                          <a:cs typeface="Open Sans"/>
                          <a:sym typeface="Open Sans"/>
                        </a:rPr>
                        <a:t>#3 </a:t>
                      </a:r>
                      <a:r>
                        <a:rPr b="0" lang="en-GB" sz="1800" u="none" cap="none" strike="noStrike">
                          <a:solidFill>
                            <a:schemeClr val="dk1"/>
                          </a:solidFill>
                          <a:latin typeface="Open Sans Light"/>
                          <a:ea typeface="Open Sans Light"/>
                          <a:cs typeface="Open Sans Light"/>
                          <a:sym typeface="Open Sans Light"/>
                        </a:rPr>
                        <a:t>Assess risks and opportunities</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647C6E"/>
                        </a:buClr>
                        <a:buSzPts val="1800"/>
                        <a:buFont typeface="Arial"/>
                        <a:buNone/>
                      </a:pPr>
                      <a:r>
                        <a:rPr b="1" lang="en-GB" sz="1800" u="none" cap="none" strike="noStrike">
                          <a:solidFill>
                            <a:srgbClr val="647C6E"/>
                          </a:solidFill>
                          <a:latin typeface="Open Sans"/>
                          <a:ea typeface="Open Sans"/>
                          <a:cs typeface="Open Sans"/>
                          <a:sym typeface="Open Sans"/>
                        </a:rPr>
                        <a:t>#4 </a:t>
                      </a:r>
                      <a:r>
                        <a:rPr b="0" lang="en-GB" sz="1800" u="none" cap="none" strike="noStrike">
                          <a:solidFill>
                            <a:schemeClr val="dk1"/>
                          </a:solidFill>
                          <a:latin typeface="Open Sans Light"/>
                          <a:ea typeface="Open Sans Light"/>
                          <a:cs typeface="Open Sans Light"/>
                          <a:sym typeface="Open Sans Light"/>
                        </a:rPr>
                        <a:t>Consider climate and people within your nature assessment</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tcPr>
                </a:tc>
              </a:tr>
            </a:tbl>
          </a:graphicData>
        </a:graphic>
      </p:graphicFrame>
      <p:pic>
        <p:nvPicPr>
          <p:cNvPr id="288" name="Google Shape;288;p14"/>
          <p:cNvPicPr preferRelativeResize="0"/>
          <p:nvPr/>
        </p:nvPicPr>
        <p:blipFill rotWithShape="1">
          <a:blip r:embed="rId3">
            <a:alphaModFix/>
          </a:blip>
          <a:srcRect b="0" l="0" r="0" t="0"/>
          <a:stretch/>
        </p:blipFill>
        <p:spPr>
          <a:xfrm>
            <a:off x="5158334" y="2125341"/>
            <a:ext cx="4059924" cy="3918776"/>
          </a:xfrm>
          <a:prstGeom prst="rect">
            <a:avLst/>
          </a:prstGeom>
          <a:noFill/>
          <a:ln>
            <a:noFill/>
          </a:ln>
        </p:spPr>
      </p:pic>
      <p:sp>
        <p:nvSpPr>
          <p:cNvPr id="289" name="Google Shape;289;p14"/>
          <p:cNvSpPr/>
          <p:nvPr/>
        </p:nvSpPr>
        <p:spPr>
          <a:xfrm rot="-7197609">
            <a:off x="5293184" y="2240629"/>
            <a:ext cx="3790222" cy="3727402"/>
          </a:xfrm>
          <a:prstGeom prst="pie">
            <a:avLst>
              <a:gd fmla="val 1739644" name="adj1"/>
              <a:gd fmla="val 16302974" name="adj2"/>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290" name="Google Shape;290;p14"/>
          <p:cNvPicPr preferRelativeResize="0"/>
          <p:nvPr/>
        </p:nvPicPr>
        <p:blipFill rotWithShape="1">
          <a:blip r:embed="rId4">
            <a:alphaModFix/>
          </a:blip>
          <a:srcRect b="0" l="0" r="0" t="0"/>
          <a:stretch/>
        </p:blipFill>
        <p:spPr>
          <a:xfrm>
            <a:off x="6639766" y="3605249"/>
            <a:ext cx="1026082" cy="998162"/>
          </a:xfrm>
          <a:prstGeom prst="ellipse">
            <a:avLst/>
          </a:prstGeom>
          <a:noFill/>
          <a:ln>
            <a:noFill/>
          </a:ln>
        </p:spPr>
      </p:pic>
      <p:sp>
        <p:nvSpPr>
          <p:cNvPr id="291" name="Google Shape;291;p14"/>
          <p:cNvSpPr/>
          <p:nvPr/>
        </p:nvSpPr>
        <p:spPr>
          <a:xfrm rot="-3721643">
            <a:off x="5050851" y="2291521"/>
            <a:ext cx="3736218" cy="3430050"/>
          </a:xfrm>
          <a:prstGeom prst="blockArc">
            <a:avLst>
              <a:gd fmla="val 12206409" name="adj1"/>
              <a:gd fmla="val 20410888" name="adj2"/>
              <a:gd fmla="val 14667" name="adj3"/>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2" name="Google Shape;292;p14"/>
          <p:cNvSpPr txBox="1"/>
          <p:nvPr/>
        </p:nvSpPr>
        <p:spPr>
          <a:xfrm>
            <a:off x="9897856" y="0"/>
            <a:ext cx="2294143" cy="6872335"/>
          </a:xfrm>
          <a:prstGeom prst="rect">
            <a:avLst/>
          </a:prstGeom>
          <a:solidFill>
            <a:srgbClr val="657B6E">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64749"/>
              </a:buClr>
              <a:buSzPts val="1800"/>
              <a:buFont typeface="Open Sans Light"/>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2400"/>
              </a:spcBef>
              <a:spcAft>
                <a:spcPts val="2400"/>
              </a:spcAft>
              <a:buClr>
                <a:srgbClr val="464749"/>
              </a:buClr>
              <a:buSzPts val="1800"/>
              <a:buFont typeface="Open Sans Light"/>
              <a:buNone/>
            </a:pPr>
            <a:r>
              <a:rPr b="1" i="0" lang="en-GB" sz="1400" u="none" cap="none" strike="noStrike">
                <a:solidFill>
                  <a:schemeClr val="dk1"/>
                </a:solidFill>
                <a:latin typeface="Open Sans"/>
                <a:ea typeface="Open Sans"/>
                <a:cs typeface="Open Sans"/>
                <a:sym typeface="Open Sans"/>
              </a:rPr>
              <a:t>Resources include: </a:t>
            </a:r>
            <a:endParaRPr/>
          </a:p>
        </p:txBody>
      </p:sp>
      <p:pic>
        <p:nvPicPr>
          <p:cNvPr descr="Guidance on the identification and assessment of nature-related issues: the  LEAP approach – TNFD" id="293" name="Google Shape;293;p14">
            <a:hlinkClick r:id="rId5"/>
          </p:cNvPr>
          <p:cNvPicPr preferRelativeResize="0"/>
          <p:nvPr/>
        </p:nvPicPr>
        <p:blipFill rotWithShape="1">
          <a:blip r:embed="rId6">
            <a:alphaModFix/>
          </a:blip>
          <a:srcRect b="0" l="0" r="0" t="0"/>
          <a:stretch/>
        </p:blipFill>
        <p:spPr>
          <a:xfrm>
            <a:off x="10580116" y="1157848"/>
            <a:ext cx="909215" cy="1285698"/>
          </a:xfrm>
          <a:prstGeom prst="rect">
            <a:avLst/>
          </a:prstGeom>
          <a:noFill/>
          <a:ln cap="flat" cmpd="sng" w="9525">
            <a:solidFill>
              <a:srgbClr val="657B6E"/>
            </a:solidFill>
            <a:prstDash val="solid"/>
            <a:round/>
            <a:headEnd len="sm" w="sm" type="none"/>
            <a:tailEnd len="sm" w="sm" type="none"/>
          </a:ln>
        </p:spPr>
      </p:pic>
      <p:sp>
        <p:nvSpPr>
          <p:cNvPr id="294" name="Google Shape;294;p14">
            <a:hlinkClick r:id="rId7"/>
          </p:cNvPr>
          <p:cNvSpPr txBox="1"/>
          <p:nvPr/>
        </p:nvSpPr>
        <p:spPr>
          <a:xfrm>
            <a:off x="10161253" y="2535261"/>
            <a:ext cx="174694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dk1"/>
                </a:solidFill>
                <a:latin typeface="Open Sans"/>
                <a:ea typeface="Open Sans"/>
                <a:cs typeface="Open Sans"/>
                <a:sym typeface="Open Sans"/>
              </a:rPr>
              <a:t>LEAP Approach (TNFD)</a:t>
            </a:r>
            <a:endParaRPr b="0" i="1" sz="1200" u="none" cap="none" strike="noStrike">
              <a:solidFill>
                <a:schemeClr val="dk1"/>
              </a:solidFill>
              <a:latin typeface="Arial"/>
              <a:ea typeface="Arial"/>
              <a:cs typeface="Arial"/>
              <a:sym typeface="Arial"/>
            </a:endParaRPr>
          </a:p>
        </p:txBody>
      </p:sp>
      <p:pic>
        <p:nvPicPr>
          <p:cNvPr id="295" name="Google Shape;295;p14">
            <a:hlinkClick r:id="rId8"/>
          </p:cNvPr>
          <p:cNvPicPr preferRelativeResize="0"/>
          <p:nvPr/>
        </p:nvPicPr>
        <p:blipFill rotWithShape="1">
          <a:blip r:embed="rId9">
            <a:alphaModFix/>
          </a:blip>
          <a:srcRect b="0" l="0" r="0" t="0"/>
          <a:stretch/>
        </p:blipFill>
        <p:spPr>
          <a:xfrm>
            <a:off x="10580116" y="2999626"/>
            <a:ext cx="909215" cy="1281762"/>
          </a:xfrm>
          <a:prstGeom prst="rect">
            <a:avLst/>
          </a:prstGeom>
          <a:noFill/>
          <a:ln cap="flat" cmpd="sng" w="9525">
            <a:solidFill>
              <a:srgbClr val="657B6E"/>
            </a:solidFill>
            <a:prstDash val="solid"/>
            <a:round/>
            <a:headEnd len="sm" w="sm" type="none"/>
            <a:tailEnd len="sm" w="sm" type="none"/>
          </a:ln>
        </p:spPr>
      </p:pic>
      <p:sp>
        <p:nvSpPr>
          <p:cNvPr id="296" name="Google Shape;296;p14">
            <a:hlinkClick r:id="rId10"/>
          </p:cNvPr>
          <p:cNvSpPr txBox="1"/>
          <p:nvPr/>
        </p:nvSpPr>
        <p:spPr>
          <a:xfrm>
            <a:off x="10161253" y="4353058"/>
            <a:ext cx="174694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dk1"/>
                </a:solidFill>
                <a:latin typeface="Open Sans"/>
                <a:ea typeface="Open Sans"/>
                <a:cs typeface="Open Sans"/>
                <a:sym typeface="Open Sans"/>
              </a:rPr>
              <a:t>Technical Guidance – Assess (SBTN)</a:t>
            </a:r>
            <a:endParaRPr b="0" i="1" sz="1200" u="none" cap="none" strike="noStrike">
              <a:solidFill>
                <a:schemeClr val="dk1"/>
              </a:solidFill>
              <a:latin typeface="Arial"/>
              <a:ea typeface="Arial"/>
              <a:cs typeface="Arial"/>
              <a:sym typeface="Arial"/>
            </a:endParaRPr>
          </a:p>
        </p:txBody>
      </p:sp>
      <p:pic>
        <p:nvPicPr>
          <p:cNvPr id="297" name="Google Shape;297;p14">
            <a:hlinkClick r:id="rId11"/>
          </p:cNvPr>
          <p:cNvPicPr preferRelativeResize="0"/>
          <p:nvPr/>
        </p:nvPicPr>
        <p:blipFill rotWithShape="1">
          <a:blip r:embed="rId12">
            <a:alphaModFix/>
          </a:blip>
          <a:srcRect b="0" l="0" r="0" t="0"/>
          <a:stretch/>
        </p:blipFill>
        <p:spPr>
          <a:xfrm>
            <a:off x="10581707" y="4977657"/>
            <a:ext cx="906032" cy="1281762"/>
          </a:xfrm>
          <a:prstGeom prst="rect">
            <a:avLst/>
          </a:prstGeom>
          <a:noFill/>
          <a:ln cap="flat" cmpd="sng" w="9525">
            <a:solidFill>
              <a:srgbClr val="657B6E"/>
            </a:solidFill>
            <a:prstDash val="solid"/>
            <a:round/>
            <a:headEnd len="sm" w="sm" type="none"/>
            <a:tailEnd len="sm" w="sm" type="none"/>
          </a:ln>
        </p:spPr>
      </p:pic>
      <p:sp>
        <p:nvSpPr>
          <p:cNvPr id="298" name="Google Shape;298;p14">
            <a:hlinkClick r:id="rId13"/>
          </p:cNvPr>
          <p:cNvSpPr txBox="1"/>
          <p:nvPr/>
        </p:nvSpPr>
        <p:spPr>
          <a:xfrm>
            <a:off x="9995578" y="6331089"/>
            <a:ext cx="20940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dk1"/>
                </a:solidFill>
                <a:latin typeface="Open Sans"/>
                <a:ea typeface="Open Sans"/>
                <a:cs typeface="Open Sans"/>
                <a:sym typeface="Open Sans"/>
              </a:rPr>
              <a:t>Natural Capital Protocol (Capitals Coalition)</a:t>
            </a:r>
            <a:endParaRPr b="0" i="1" sz="1200" u="none" cap="none" strike="noStrike">
              <a:solidFill>
                <a:schemeClr val="dk1"/>
              </a:solidFill>
              <a:latin typeface="Arial"/>
              <a:ea typeface="Arial"/>
              <a:cs typeface="Arial"/>
              <a:sym typeface="Arial"/>
            </a:endParaRPr>
          </a:p>
        </p:txBody>
      </p:sp>
      <p:sp>
        <p:nvSpPr>
          <p:cNvPr id="299" name="Google Shape;299;p14"/>
          <p:cNvSpPr txBox="1"/>
          <p:nvPr/>
        </p:nvSpPr>
        <p:spPr>
          <a:xfrm>
            <a:off x="0" y="6581896"/>
            <a:ext cx="610643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Source: Nature Strategy Handbook It’s Now for Nature https://nowfornature.org/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5"/>
          <p:cNvSpPr txBox="1"/>
          <p:nvPr/>
        </p:nvSpPr>
        <p:spPr>
          <a:xfrm>
            <a:off x="465138" y="229998"/>
            <a:ext cx="11235812" cy="82457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64749"/>
              </a:buClr>
              <a:buSzPts val="1800"/>
              <a:buFont typeface="Open Sans Light"/>
              <a:buNone/>
            </a:pPr>
            <a:r>
              <a:rPr b="1" i="0" lang="en-GB" sz="2800" u="none" cap="none" strike="noStrike">
                <a:solidFill>
                  <a:srgbClr val="4B4C4E"/>
                </a:solidFill>
                <a:latin typeface="Open Sans"/>
                <a:ea typeface="Open Sans"/>
                <a:cs typeface="Open Sans"/>
                <a:sym typeface="Open Sans"/>
              </a:rPr>
              <a:t>ASSESS: </a:t>
            </a:r>
            <a:r>
              <a:rPr b="1" i="0" lang="en-GB" sz="2800" u="none" cap="none" strike="noStrike">
                <a:solidFill>
                  <a:srgbClr val="657B6E"/>
                </a:solidFill>
                <a:latin typeface="Open Sans"/>
                <a:ea typeface="Open Sans"/>
                <a:cs typeface="Open Sans"/>
                <a:sym typeface="Open Sans"/>
              </a:rPr>
              <a:t>IN PRACTICE</a:t>
            </a:r>
            <a:endParaRPr/>
          </a:p>
        </p:txBody>
      </p:sp>
      <p:pic>
        <p:nvPicPr>
          <p:cNvPr descr="A close up of a sign&#10;&#10;Description automatically generated" id="305" name="Google Shape;305;p15"/>
          <p:cNvPicPr preferRelativeResize="0"/>
          <p:nvPr/>
        </p:nvPicPr>
        <p:blipFill rotWithShape="1">
          <a:blip r:embed="rId3">
            <a:alphaModFix/>
          </a:blip>
          <a:srcRect b="0" l="0" r="0" t="0"/>
          <a:stretch/>
        </p:blipFill>
        <p:spPr>
          <a:xfrm>
            <a:off x="10572750" y="443711"/>
            <a:ext cx="1035038" cy="517518"/>
          </a:xfrm>
          <a:prstGeom prst="rect">
            <a:avLst/>
          </a:prstGeom>
          <a:noFill/>
          <a:ln>
            <a:noFill/>
          </a:ln>
        </p:spPr>
      </p:pic>
      <p:sp>
        <p:nvSpPr>
          <p:cNvPr id="306" name="Google Shape;306;p15"/>
          <p:cNvSpPr/>
          <p:nvPr/>
        </p:nvSpPr>
        <p:spPr>
          <a:xfrm>
            <a:off x="2452128" y="2360956"/>
            <a:ext cx="3310497" cy="38969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Open Sans Light"/>
                <a:ea typeface="Open Sans Light"/>
                <a:cs typeface="Open Sans Light"/>
                <a:sym typeface="Open Sans Light"/>
              </a:rPr>
              <a:t>Using this table, Kering clearly show what they've assessed to be their largest environmental impacts.</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Open Sans Light"/>
                <a:ea typeface="Open Sans Light"/>
                <a:cs typeface="Open Sans Light"/>
                <a:sym typeface="Open Sans Light"/>
              </a:rPr>
              <a:t>Tier 4, the raw material production phase, is where their greatest environmental impacts occur.</a:t>
            </a:r>
            <a:endParaRPr/>
          </a:p>
        </p:txBody>
      </p:sp>
      <p:sp>
        <p:nvSpPr>
          <p:cNvPr id="307" name="Google Shape;307;p15"/>
          <p:cNvSpPr txBox="1"/>
          <p:nvPr/>
        </p:nvSpPr>
        <p:spPr>
          <a:xfrm>
            <a:off x="227306" y="1534409"/>
            <a:ext cx="5535320" cy="504825"/>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464749"/>
              </a:buClr>
              <a:buSzPts val="1800"/>
              <a:buFont typeface="Open Sans Light"/>
              <a:buNone/>
            </a:pPr>
            <a:r>
              <a:rPr b="1" i="0" lang="en-GB" sz="2000" u="none" cap="none" strike="noStrike">
                <a:solidFill>
                  <a:srgbClr val="464749"/>
                </a:solidFill>
                <a:latin typeface="Open Sans"/>
                <a:ea typeface="Open Sans"/>
                <a:cs typeface="Open Sans"/>
                <a:sym typeface="Open Sans"/>
              </a:rPr>
              <a:t>Materiality Assessment Example: Kering</a:t>
            </a:r>
            <a:endParaRPr/>
          </a:p>
        </p:txBody>
      </p:sp>
      <p:pic>
        <p:nvPicPr>
          <p:cNvPr descr="A chart of water quality control&#10;&#10;Description automatically generated" id="308" name="Google Shape;308;p15"/>
          <p:cNvPicPr preferRelativeResize="0"/>
          <p:nvPr/>
        </p:nvPicPr>
        <p:blipFill rotWithShape="1">
          <a:blip r:embed="rId4">
            <a:alphaModFix/>
          </a:blip>
          <a:srcRect b="0" l="0" r="0" t="0"/>
          <a:stretch/>
        </p:blipFill>
        <p:spPr>
          <a:xfrm>
            <a:off x="6429375" y="1134810"/>
            <a:ext cx="4935281" cy="4971938"/>
          </a:xfrm>
          <a:prstGeom prst="rect">
            <a:avLst/>
          </a:prstGeom>
          <a:noFill/>
          <a:ln>
            <a:noFill/>
          </a:ln>
          <a:effectLst>
            <a:outerShdw blurRad="50800" rotWithShape="0" algn="tl" dir="2700000" dist="38100">
              <a:srgbClr val="000000">
                <a:alpha val="40000"/>
              </a:srgbClr>
            </a:outerShdw>
          </a:effectLst>
        </p:spPr>
      </p:pic>
      <p:pic>
        <p:nvPicPr>
          <p:cNvPr id="309" name="Google Shape;309;p15"/>
          <p:cNvPicPr preferRelativeResize="0"/>
          <p:nvPr/>
        </p:nvPicPr>
        <p:blipFill rotWithShape="1">
          <a:blip r:embed="rId5">
            <a:alphaModFix/>
          </a:blip>
          <a:srcRect b="0" l="0" r="0" t="0"/>
          <a:stretch/>
        </p:blipFill>
        <p:spPr>
          <a:xfrm>
            <a:off x="510228" y="2360956"/>
            <a:ext cx="1851971" cy="782294"/>
          </a:xfrm>
          <a:prstGeom prst="rect">
            <a:avLst/>
          </a:prstGeom>
          <a:noFill/>
          <a:ln>
            <a:noFill/>
          </a:ln>
        </p:spPr>
      </p:pic>
      <p:graphicFrame>
        <p:nvGraphicFramePr>
          <p:cNvPr id="310" name="Google Shape;310;p15"/>
          <p:cNvGraphicFramePr/>
          <p:nvPr/>
        </p:nvGraphicFramePr>
        <p:xfrm>
          <a:off x="7394191" y="3440"/>
          <a:ext cx="3000000" cy="3000000"/>
        </p:xfrm>
        <a:graphic>
          <a:graphicData uri="http://schemas.openxmlformats.org/drawingml/2006/table">
            <a:tbl>
              <a:tblPr bandRow="1" firstRow="1">
                <a:noFill/>
                <a:tableStyleId>{4905D942-B6C6-4187-8B90-D82E453508B1}</a:tableStyleId>
              </a:tblPr>
              <a:tblGrid>
                <a:gridCol w="1199100"/>
                <a:gridCol w="1199100"/>
                <a:gridCol w="1199100"/>
                <a:gridCol w="1199100"/>
              </a:tblGrid>
              <a:tr h="317125">
                <a:tc>
                  <a:txBody>
                    <a:bodyPr/>
                    <a:lstStyle/>
                    <a:p>
                      <a:pPr indent="0" lvl="0" marL="0" marR="0" rtl="0" algn="ctr">
                        <a:lnSpc>
                          <a:spcPct val="100000"/>
                        </a:lnSpc>
                        <a:spcBef>
                          <a:spcPts val="0"/>
                        </a:spcBef>
                        <a:spcAft>
                          <a:spcPts val="0"/>
                        </a:spcAft>
                        <a:buNone/>
                      </a:pPr>
                      <a:r>
                        <a:rPr b="1" lang="en-GB" sz="1200" u="none" cap="none" strike="noStrike">
                          <a:solidFill>
                            <a:srgbClr val="FFFFFF"/>
                          </a:solidFill>
                          <a:latin typeface="Open Sans Light"/>
                          <a:ea typeface="Open Sans Light"/>
                          <a:cs typeface="Open Sans Light"/>
                          <a:sym typeface="Open Sans Light"/>
                        </a:rPr>
                        <a:t>Assess</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solidFill>
                      <a:srgbClr val="647C6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Commit </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28575">
                      <a:solidFill>
                        <a:srgbClr val="FF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671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Transform</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0C5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Disclose</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A3823"/>
                    </a:solidFill>
                  </a:tcPr>
                </a:tc>
              </a:tr>
            </a:tbl>
          </a:graphicData>
        </a:graphic>
      </p:graphicFrame>
      <p:sp>
        <p:nvSpPr>
          <p:cNvPr id="311" name="Google Shape;311;p15"/>
          <p:cNvSpPr/>
          <p:nvPr/>
        </p:nvSpPr>
        <p:spPr>
          <a:xfrm>
            <a:off x="-12956" y="6186982"/>
            <a:ext cx="12191999" cy="504826"/>
          </a:xfrm>
          <a:prstGeom prst="rect">
            <a:avLst/>
          </a:prstGeom>
          <a:solidFill>
            <a:schemeClr val="dk2"/>
          </a:solidFill>
          <a:ln>
            <a:noFill/>
          </a:ln>
        </p:spPr>
        <p:txBody>
          <a:bodyPr anchorCtr="0" anchor="ctr" bIns="45700" lIns="91425" spcFirstLastPara="1" rIns="91425" wrap="square" tIns="45700">
            <a:noAutofit/>
          </a:bodyPr>
          <a:lstStyle/>
          <a:p>
            <a:pPr indent="0" lvl="0" marL="90488" marR="0" rtl="0" algn="l">
              <a:lnSpc>
                <a:spcPct val="100000"/>
              </a:lnSpc>
              <a:spcBef>
                <a:spcPts val="0"/>
              </a:spcBef>
              <a:spcAft>
                <a:spcPts val="0"/>
              </a:spcAft>
              <a:buNone/>
            </a:pPr>
            <a:r>
              <a:rPr b="1" i="1" lang="en-GB" sz="1600" u="none" cap="none" strike="noStrike">
                <a:solidFill>
                  <a:schemeClr val="lt1"/>
                </a:solidFill>
                <a:latin typeface="Open Sans"/>
                <a:ea typeface="Open Sans"/>
                <a:cs typeface="Open Sans"/>
                <a:sym typeface="Open Sans"/>
              </a:rPr>
              <a:t>Resources: refer to </a:t>
            </a:r>
            <a:r>
              <a:rPr b="1" i="1" lang="en-GB" sz="1600" u="sng" cap="none" strike="noStrike">
                <a:solidFill>
                  <a:schemeClr val="lt1"/>
                </a:solidFill>
                <a:latin typeface="Open Sans"/>
                <a:ea typeface="Open Sans"/>
                <a:cs typeface="Open Sans"/>
                <a:sym typeface="Open Sans"/>
                <a:hlinkClick r:id="rId6">
                  <a:extLst>
                    <a:ext uri="{A12FA001-AC4F-418D-AE19-62706E023703}">
                      <ahyp:hlinkClr val="tx"/>
                    </a:ext>
                  </a:extLst>
                </a:hlinkClick>
              </a:rPr>
              <a:t>Business for Nature ACT-D </a:t>
            </a:r>
            <a:r>
              <a:rPr b="1" i="1" lang="en-GB" sz="1600" u="none" cap="none" strike="noStrike">
                <a:solidFill>
                  <a:schemeClr val="lt1"/>
                </a:solidFill>
                <a:latin typeface="Open Sans"/>
                <a:ea typeface="Open Sans"/>
                <a:cs typeface="Open Sans"/>
                <a:sym typeface="Open Sans"/>
              </a:rPr>
              <a:t>for more information (</a:t>
            </a:r>
            <a:r>
              <a:rPr b="1" i="1" lang="en-GB" sz="1600" u="sng" cap="none" strike="noStrike">
                <a:solidFill>
                  <a:schemeClr val="lt1"/>
                </a:solidFill>
                <a:latin typeface="Open Sans"/>
                <a:ea typeface="Open Sans"/>
                <a:cs typeface="Open Sans"/>
                <a:sym typeface="Open Sans"/>
                <a:hlinkClick r:id="rId7">
                  <a:extLst>
                    <a:ext uri="{A12FA001-AC4F-418D-AE19-62706E023703}">
                      <ahyp:hlinkClr val="tx"/>
                    </a:ext>
                  </a:extLst>
                </a:hlinkClick>
              </a:rPr>
              <a:t>SBTN</a:t>
            </a:r>
            <a:r>
              <a:rPr b="1" i="1" lang="en-GB" sz="1600" u="none" cap="none" strike="noStrike">
                <a:solidFill>
                  <a:schemeClr val="lt1"/>
                </a:solidFill>
                <a:latin typeface="Open Sans"/>
                <a:ea typeface="Open Sans"/>
                <a:cs typeface="Open Sans"/>
                <a:sym typeface="Open Sans"/>
              </a:rPr>
              <a:t>, </a:t>
            </a:r>
            <a:r>
              <a:rPr b="1" i="1" lang="en-GB" sz="1600" u="sng" cap="none" strike="noStrike">
                <a:solidFill>
                  <a:schemeClr val="lt1"/>
                </a:solidFill>
                <a:latin typeface="Open Sans"/>
                <a:ea typeface="Open Sans"/>
                <a:cs typeface="Open Sans"/>
                <a:sym typeface="Open Sans"/>
                <a:hlinkClick r:id="rId8">
                  <a:extLst>
                    <a:ext uri="{A12FA001-AC4F-418D-AE19-62706E023703}">
                      <ahyp:hlinkClr val="tx"/>
                    </a:ext>
                  </a:extLst>
                </a:hlinkClick>
              </a:rPr>
              <a:t>TNFD’s LEAP </a:t>
            </a:r>
            <a:r>
              <a:rPr b="1" i="1" lang="en-GB" sz="1600" u="none" cap="none" strike="noStrike">
                <a:solidFill>
                  <a:schemeClr val="lt1"/>
                </a:solidFill>
                <a:latin typeface="Open Sans"/>
                <a:ea typeface="Open Sans"/>
                <a:cs typeface="Open Sans"/>
                <a:sym typeface="Open Sans"/>
              </a:rPr>
              <a:t>process, </a:t>
            </a:r>
            <a:r>
              <a:rPr b="1" i="1" lang="en-GB" sz="1600" u="sng" cap="none" strike="noStrike">
                <a:solidFill>
                  <a:schemeClr val="lt1"/>
                </a:solidFill>
                <a:latin typeface="Open Sans"/>
                <a:ea typeface="Open Sans"/>
                <a:cs typeface="Open Sans"/>
                <a:sym typeface="Open Sans"/>
                <a:hlinkClick r:id="rId9">
                  <a:extLst>
                    <a:ext uri="{A12FA001-AC4F-418D-AE19-62706E023703}">
                      <ahyp:hlinkClr val="tx"/>
                    </a:ext>
                  </a:extLst>
                </a:hlinkClick>
              </a:rPr>
              <a:t>ENCORE</a:t>
            </a:r>
            <a:r>
              <a:rPr b="1" i="1" lang="en-GB" sz="1600" u="none" cap="none" strike="noStrike">
                <a:solidFill>
                  <a:schemeClr val="lt1"/>
                </a:solidFill>
                <a:latin typeface="Open Sans"/>
                <a:ea typeface="Open Sans"/>
                <a:cs typeface="Open Sans"/>
                <a:sym typeface="Open Sans"/>
              </a:rPr>
              <a:t> and more)</a:t>
            </a:r>
            <a:endParaRPr b="1" i="1" sz="1600" u="none" cap="none" strike="noStrike">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6"/>
          <p:cNvSpPr txBox="1"/>
          <p:nvPr>
            <p:ph type="title"/>
          </p:nvPr>
        </p:nvSpPr>
        <p:spPr>
          <a:xfrm>
            <a:off x="464573" y="241555"/>
            <a:ext cx="11503093" cy="8245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64749"/>
              </a:buClr>
              <a:buSzPts val="2800"/>
              <a:buFont typeface="Open Sans Light"/>
              <a:buNone/>
            </a:pPr>
            <a:r>
              <a:rPr b="1" lang="en-GB">
                <a:solidFill>
                  <a:schemeClr val="accent1"/>
                </a:solidFill>
                <a:latin typeface="Open Sans"/>
                <a:ea typeface="Open Sans"/>
                <a:cs typeface="Open Sans"/>
                <a:sym typeface="Open Sans"/>
              </a:rPr>
              <a:t>COMMIT</a:t>
            </a:r>
            <a:endParaRPr b="1">
              <a:solidFill>
                <a:srgbClr val="73B592"/>
              </a:solidFill>
              <a:latin typeface="Open Sans"/>
              <a:ea typeface="Open Sans"/>
              <a:cs typeface="Open Sans"/>
              <a:sym typeface="Open Sans"/>
            </a:endParaRPr>
          </a:p>
        </p:txBody>
      </p:sp>
      <p:sp>
        <p:nvSpPr>
          <p:cNvPr id="317" name="Google Shape;317;p16"/>
          <p:cNvSpPr txBox="1"/>
          <p:nvPr>
            <p:ph idx="1" type="body"/>
          </p:nvPr>
        </p:nvSpPr>
        <p:spPr>
          <a:xfrm>
            <a:off x="465138" y="1155704"/>
            <a:ext cx="8741683" cy="70799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2400"/>
              </a:spcAft>
              <a:buSzPts val="1800"/>
              <a:buNone/>
            </a:pPr>
            <a:r>
              <a:rPr b="1" lang="en-GB" sz="1800">
                <a:solidFill>
                  <a:srgbClr val="F46717"/>
                </a:solidFill>
                <a:latin typeface="Open Sans"/>
                <a:ea typeface="Open Sans"/>
                <a:cs typeface="Open Sans"/>
                <a:sym typeface="Open Sans"/>
              </a:rPr>
              <a:t>Set transparent, time-bound, specific, science-based targets to put your company on the right track towards operating within the Earth’s limits </a:t>
            </a:r>
            <a:endParaRPr/>
          </a:p>
        </p:txBody>
      </p:sp>
      <p:graphicFrame>
        <p:nvGraphicFramePr>
          <p:cNvPr id="318" name="Google Shape;318;p16"/>
          <p:cNvGraphicFramePr/>
          <p:nvPr/>
        </p:nvGraphicFramePr>
        <p:xfrm>
          <a:off x="464573" y="2433891"/>
          <a:ext cx="3000000" cy="3000000"/>
        </p:xfrm>
        <a:graphic>
          <a:graphicData uri="http://schemas.openxmlformats.org/drawingml/2006/table">
            <a:tbl>
              <a:tblPr bandRow="1" firstRow="1">
                <a:noFill/>
                <a:tableStyleId>{4905D942-B6C6-4187-8B90-D82E453508B1}</a:tableStyleId>
              </a:tblPr>
              <a:tblGrid>
                <a:gridCol w="6634225"/>
              </a:tblGrid>
              <a:tr h="874275">
                <a:tc>
                  <a:txBody>
                    <a:bodyPr/>
                    <a:lstStyle/>
                    <a:p>
                      <a:pPr indent="0" lvl="0" marL="0" marR="0" rtl="0" algn="l">
                        <a:lnSpc>
                          <a:spcPct val="100000"/>
                        </a:lnSpc>
                        <a:spcBef>
                          <a:spcPts val="0"/>
                        </a:spcBef>
                        <a:spcAft>
                          <a:spcPts val="0"/>
                        </a:spcAft>
                        <a:buClr>
                          <a:srgbClr val="000000"/>
                        </a:buClr>
                        <a:buSzPts val="1600"/>
                        <a:buFont typeface="Arial"/>
                        <a:buNone/>
                      </a:pPr>
                      <a:r>
                        <a:t/>
                      </a:r>
                      <a:endParaRPr b="0" sz="1600" u="none" cap="none" strike="noStrike">
                        <a:solidFill>
                          <a:schemeClr val="dk1"/>
                        </a:solidFill>
                        <a:latin typeface="Open Sans Light"/>
                        <a:ea typeface="Open Sans Light"/>
                        <a:cs typeface="Open Sans Light"/>
                        <a:sym typeface="Open Sans Light"/>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rgbClr val="F46717"/>
                          </a:solidFill>
                          <a:latin typeface="Open Sans"/>
                          <a:ea typeface="Open Sans"/>
                          <a:cs typeface="Open Sans"/>
                          <a:sym typeface="Open Sans"/>
                        </a:rPr>
                        <a:t>#5 </a:t>
                      </a:r>
                      <a:r>
                        <a:rPr b="0" lang="en-GB" sz="1800" u="none" cap="none" strike="noStrike">
                          <a:solidFill>
                            <a:schemeClr val="dk1"/>
                          </a:solidFill>
                          <a:latin typeface="Open Sans Light"/>
                          <a:ea typeface="Open Sans Light"/>
                          <a:cs typeface="Open Sans Light"/>
                          <a:sym typeface="Open Sans Light"/>
                        </a:rPr>
                        <a:t>Define your goals and ambition </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F46717"/>
                        </a:buClr>
                        <a:buSzPts val="1800"/>
                        <a:buFont typeface="Arial"/>
                        <a:buNone/>
                      </a:pPr>
                      <a:r>
                        <a:rPr b="1" lang="en-GB" sz="1800" u="none" cap="none" strike="noStrike">
                          <a:solidFill>
                            <a:srgbClr val="F46717"/>
                          </a:solidFill>
                          <a:latin typeface="Open Sans"/>
                          <a:ea typeface="Open Sans"/>
                          <a:cs typeface="Open Sans"/>
                          <a:sym typeface="Open Sans"/>
                        </a:rPr>
                        <a:t>#6 </a:t>
                      </a:r>
                      <a:r>
                        <a:rPr b="0" lang="en-GB" sz="1800" u="none" cap="none" strike="noStrike">
                          <a:solidFill>
                            <a:schemeClr val="dk1"/>
                          </a:solidFill>
                          <a:latin typeface="Open Sans Light"/>
                          <a:ea typeface="Open Sans Light"/>
                          <a:cs typeface="Open Sans Light"/>
                          <a:sym typeface="Open Sans Light"/>
                        </a:rPr>
                        <a:t>Set targets</a:t>
                      </a:r>
                      <a:endParaRPr b="0" sz="1800" u="none" cap="none" strike="noStrike">
                        <a:solidFill>
                          <a:schemeClr val="dk1"/>
                        </a:solidFill>
                        <a:latin typeface="Open Sans Light"/>
                        <a:ea typeface="Open Sans Light"/>
                        <a:cs typeface="Open Sans Light"/>
                        <a:sym typeface="Open Sans Light"/>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000000"/>
                        </a:buClr>
                        <a:buSzPts val="1600"/>
                        <a:buFont typeface="Arial"/>
                        <a:buNone/>
                      </a:pPr>
                      <a:r>
                        <a:t/>
                      </a:r>
                      <a:endParaRPr b="0" sz="1600" u="none" cap="none" strike="noStrike">
                        <a:solidFill>
                          <a:schemeClr val="dk1"/>
                        </a:solidFill>
                        <a:latin typeface="Open Sans Light"/>
                        <a:ea typeface="Open Sans Light"/>
                        <a:cs typeface="Open Sans Light"/>
                        <a:sym typeface="Open Sans Light"/>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tcPr>
                </a:tc>
              </a:tr>
            </a:tbl>
          </a:graphicData>
        </a:graphic>
      </p:graphicFrame>
      <p:pic>
        <p:nvPicPr>
          <p:cNvPr id="319" name="Google Shape;319;p16"/>
          <p:cNvPicPr preferRelativeResize="0"/>
          <p:nvPr/>
        </p:nvPicPr>
        <p:blipFill rotWithShape="1">
          <a:blip r:embed="rId3">
            <a:alphaModFix/>
          </a:blip>
          <a:srcRect b="0" l="0" r="0" t="0"/>
          <a:stretch/>
        </p:blipFill>
        <p:spPr>
          <a:xfrm>
            <a:off x="5158334" y="2125341"/>
            <a:ext cx="4059924" cy="3918776"/>
          </a:xfrm>
          <a:prstGeom prst="rect">
            <a:avLst/>
          </a:prstGeom>
          <a:noFill/>
          <a:ln>
            <a:noFill/>
          </a:ln>
        </p:spPr>
      </p:pic>
      <p:sp>
        <p:nvSpPr>
          <p:cNvPr id="320" name="Google Shape;320;p16"/>
          <p:cNvSpPr/>
          <p:nvPr/>
        </p:nvSpPr>
        <p:spPr>
          <a:xfrm>
            <a:off x="5257696" y="2240629"/>
            <a:ext cx="3790222" cy="3727402"/>
          </a:xfrm>
          <a:prstGeom prst="pie">
            <a:avLst>
              <a:gd fmla="val 1739644" name="adj1"/>
              <a:gd fmla="val 16302974" name="adj2"/>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21" name="Google Shape;321;p16"/>
          <p:cNvPicPr preferRelativeResize="0"/>
          <p:nvPr/>
        </p:nvPicPr>
        <p:blipFill rotWithShape="1">
          <a:blip r:embed="rId4">
            <a:alphaModFix/>
          </a:blip>
          <a:srcRect b="0" l="0" r="0" t="0"/>
          <a:stretch/>
        </p:blipFill>
        <p:spPr>
          <a:xfrm>
            <a:off x="6639766" y="3605249"/>
            <a:ext cx="1026082" cy="998162"/>
          </a:xfrm>
          <a:prstGeom prst="ellipse">
            <a:avLst/>
          </a:prstGeom>
          <a:noFill/>
          <a:ln>
            <a:noFill/>
          </a:ln>
        </p:spPr>
      </p:pic>
      <p:sp>
        <p:nvSpPr>
          <p:cNvPr id="322" name="Google Shape;322;p16"/>
          <p:cNvSpPr/>
          <p:nvPr/>
        </p:nvSpPr>
        <p:spPr>
          <a:xfrm rot="3488456">
            <a:off x="5479589" y="2257702"/>
            <a:ext cx="3736218" cy="3430050"/>
          </a:xfrm>
          <a:prstGeom prst="blockArc">
            <a:avLst>
              <a:gd fmla="val 12206409" name="adj1"/>
              <a:gd fmla="val 20410888" name="adj2"/>
              <a:gd fmla="val 14667" name="adj3"/>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23" name="Google Shape;323;p16"/>
          <p:cNvPicPr preferRelativeResize="0"/>
          <p:nvPr/>
        </p:nvPicPr>
        <p:blipFill rotWithShape="1">
          <a:blip r:embed="rId4">
            <a:alphaModFix/>
          </a:blip>
          <a:srcRect b="0" l="0" r="0" t="0"/>
          <a:stretch/>
        </p:blipFill>
        <p:spPr>
          <a:xfrm>
            <a:off x="6639766" y="3605249"/>
            <a:ext cx="1026082" cy="998162"/>
          </a:xfrm>
          <a:prstGeom prst="ellipse">
            <a:avLst/>
          </a:prstGeom>
          <a:noFill/>
          <a:ln>
            <a:noFill/>
          </a:ln>
        </p:spPr>
      </p:pic>
      <p:sp>
        <p:nvSpPr>
          <p:cNvPr id="324" name="Google Shape;324;p16"/>
          <p:cNvSpPr txBox="1"/>
          <p:nvPr/>
        </p:nvSpPr>
        <p:spPr>
          <a:xfrm>
            <a:off x="9897856" y="1"/>
            <a:ext cx="2294143" cy="6858000"/>
          </a:xfrm>
          <a:prstGeom prst="rect">
            <a:avLst/>
          </a:prstGeom>
          <a:solidFill>
            <a:srgbClr val="F46717">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64749"/>
              </a:buClr>
              <a:buSzPts val="1800"/>
              <a:buFont typeface="Open Sans Light"/>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2400"/>
              </a:spcBef>
              <a:spcAft>
                <a:spcPts val="2400"/>
              </a:spcAft>
              <a:buClr>
                <a:srgbClr val="464749"/>
              </a:buClr>
              <a:buSzPts val="1800"/>
              <a:buFont typeface="Open Sans Light"/>
              <a:buNone/>
            </a:pPr>
            <a:r>
              <a:rPr b="1" i="0" lang="en-GB" sz="1400" u="none" cap="none" strike="noStrike">
                <a:solidFill>
                  <a:schemeClr val="accent1"/>
                </a:solidFill>
                <a:latin typeface="Open Sans"/>
                <a:ea typeface="Open Sans"/>
                <a:cs typeface="Open Sans"/>
                <a:sym typeface="Open Sans"/>
              </a:rPr>
              <a:t>Resources include: </a:t>
            </a:r>
            <a:endParaRPr/>
          </a:p>
        </p:txBody>
      </p:sp>
      <p:pic>
        <p:nvPicPr>
          <p:cNvPr id="325" name="Google Shape;325;p16">
            <a:hlinkClick r:id="rId5"/>
          </p:cNvPr>
          <p:cNvPicPr preferRelativeResize="0"/>
          <p:nvPr/>
        </p:nvPicPr>
        <p:blipFill rotWithShape="1">
          <a:blip r:embed="rId6">
            <a:alphaModFix/>
          </a:blip>
          <a:srcRect b="0" l="0" r="0" t="0"/>
          <a:stretch/>
        </p:blipFill>
        <p:spPr>
          <a:xfrm>
            <a:off x="10363934" y="4121908"/>
            <a:ext cx="909215" cy="1283500"/>
          </a:xfrm>
          <a:prstGeom prst="rect">
            <a:avLst/>
          </a:prstGeom>
          <a:noFill/>
          <a:ln cap="flat" cmpd="sng" w="9525">
            <a:solidFill>
              <a:srgbClr val="F46717"/>
            </a:solidFill>
            <a:prstDash val="solid"/>
            <a:round/>
            <a:headEnd len="sm" w="sm" type="none"/>
            <a:tailEnd len="sm" w="sm" type="none"/>
          </a:ln>
        </p:spPr>
      </p:pic>
      <p:sp>
        <p:nvSpPr>
          <p:cNvPr id="326" name="Google Shape;326;p16">
            <a:hlinkClick r:id="rId7"/>
          </p:cNvPr>
          <p:cNvSpPr txBox="1"/>
          <p:nvPr/>
        </p:nvSpPr>
        <p:spPr>
          <a:xfrm>
            <a:off x="10210317" y="5580519"/>
            <a:ext cx="17469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accent1"/>
                </a:solidFill>
                <a:latin typeface="Open Sans"/>
                <a:ea typeface="Open Sans"/>
                <a:cs typeface="Open Sans"/>
                <a:sym typeface="Open Sans"/>
              </a:rPr>
              <a:t>Technical Guidance – Measure, Set, Disclose (SBTN)</a:t>
            </a:r>
            <a:endParaRPr b="0" i="1" sz="1200" u="none" cap="none" strike="noStrike">
              <a:solidFill>
                <a:schemeClr val="accent1"/>
              </a:solidFill>
              <a:latin typeface="Arial"/>
              <a:ea typeface="Arial"/>
              <a:cs typeface="Arial"/>
              <a:sym typeface="Arial"/>
            </a:endParaRPr>
          </a:p>
        </p:txBody>
      </p:sp>
      <p:pic>
        <p:nvPicPr>
          <p:cNvPr id="327" name="Google Shape;327;p16">
            <a:hlinkClick r:id="rId8"/>
          </p:cNvPr>
          <p:cNvPicPr preferRelativeResize="0"/>
          <p:nvPr/>
        </p:nvPicPr>
        <p:blipFill rotWithShape="1">
          <a:blip r:embed="rId9">
            <a:alphaModFix/>
          </a:blip>
          <a:srcRect b="0" l="0" r="0" t="0"/>
          <a:stretch/>
        </p:blipFill>
        <p:spPr>
          <a:xfrm>
            <a:off x="10964764" y="4227087"/>
            <a:ext cx="900577" cy="1281762"/>
          </a:xfrm>
          <a:prstGeom prst="rect">
            <a:avLst/>
          </a:prstGeom>
          <a:noFill/>
          <a:ln cap="flat" cmpd="sng" w="9525">
            <a:solidFill>
              <a:srgbClr val="F46717"/>
            </a:solidFill>
            <a:prstDash val="solid"/>
            <a:round/>
            <a:headEnd len="sm" w="sm" type="none"/>
            <a:tailEnd len="sm" w="sm" type="none"/>
          </a:ln>
        </p:spPr>
      </p:pic>
      <p:pic>
        <p:nvPicPr>
          <p:cNvPr id="328" name="Google Shape;328;p16">
            <a:hlinkClick r:id="rId10"/>
          </p:cNvPr>
          <p:cNvPicPr preferRelativeResize="0"/>
          <p:nvPr/>
        </p:nvPicPr>
        <p:blipFill rotWithShape="1">
          <a:blip r:embed="rId11">
            <a:alphaModFix/>
          </a:blip>
          <a:srcRect b="0" l="0" r="0" t="0"/>
          <a:stretch/>
        </p:blipFill>
        <p:spPr>
          <a:xfrm>
            <a:off x="10624459" y="1744578"/>
            <a:ext cx="906032" cy="1179984"/>
          </a:xfrm>
          <a:prstGeom prst="rect">
            <a:avLst/>
          </a:prstGeom>
          <a:noFill/>
          <a:ln cap="flat" cmpd="sng" w="9525">
            <a:solidFill>
              <a:srgbClr val="F46717"/>
            </a:solidFill>
            <a:prstDash val="solid"/>
            <a:round/>
            <a:headEnd len="sm" w="sm" type="none"/>
            <a:tailEnd len="sm" w="sm" type="none"/>
          </a:ln>
        </p:spPr>
      </p:pic>
      <p:sp>
        <p:nvSpPr>
          <p:cNvPr id="329" name="Google Shape;329;p16">
            <a:hlinkClick r:id="rId12"/>
          </p:cNvPr>
          <p:cNvSpPr txBox="1"/>
          <p:nvPr/>
        </p:nvSpPr>
        <p:spPr>
          <a:xfrm>
            <a:off x="10038330" y="3047121"/>
            <a:ext cx="20940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accent1"/>
                </a:solidFill>
                <a:latin typeface="Open Sans"/>
                <a:ea typeface="Open Sans"/>
                <a:cs typeface="Open Sans"/>
                <a:sym typeface="Open Sans"/>
              </a:rPr>
              <a:t>Kunming-Montreal Global Biodiversity Framework</a:t>
            </a:r>
            <a:endParaRPr b="0" i="1" sz="1200" u="none" cap="none" strike="noStrike">
              <a:solidFill>
                <a:schemeClr val="accent1"/>
              </a:solidFill>
              <a:latin typeface="Arial"/>
              <a:ea typeface="Arial"/>
              <a:cs typeface="Arial"/>
              <a:sym typeface="Arial"/>
            </a:endParaRPr>
          </a:p>
        </p:txBody>
      </p:sp>
      <p:sp>
        <p:nvSpPr>
          <p:cNvPr id="330" name="Google Shape;330;p16"/>
          <p:cNvSpPr txBox="1"/>
          <p:nvPr/>
        </p:nvSpPr>
        <p:spPr>
          <a:xfrm>
            <a:off x="0" y="6581896"/>
            <a:ext cx="610643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Source: Nature Strategy Handbook It’s Now for Nature https://nowfornature.org/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7"/>
          <p:cNvSpPr txBox="1"/>
          <p:nvPr>
            <p:ph type="title"/>
          </p:nvPr>
        </p:nvSpPr>
        <p:spPr>
          <a:xfrm>
            <a:off x="464574" y="241555"/>
            <a:ext cx="11235812" cy="8245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64749"/>
              </a:buClr>
              <a:buSzPts val="1800"/>
              <a:buNone/>
            </a:pPr>
            <a:r>
              <a:rPr b="1" lang="en-GB" cap="none">
                <a:solidFill>
                  <a:srgbClr val="4B4C4E"/>
                </a:solidFill>
                <a:latin typeface="Open Sans"/>
                <a:ea typeface="Open Sans"/>
                <a:cs typeface="Open Sans"/>
                <a:sym typeface="Open Sans"/>
              </a:rPr>
              <a:t>COMMIT: </a:t>
            </a:r>
            <a:r>
              <a:rPr b="1" lang="en-GB" cap="none">
                <a:solidFill>
                  <a:srgbClr val="EA641B"/>
                </a:solidFill>
                <a:latin typeface="Open Sans"/>
                <a:ea typeface="Open Sans"/>
                <a:cs typeface="Open Sans"/>
                <a:sym typeface="Open Sans"/>
              </a:rPr>
              <a:t>IN PRACTICE</a:t>
            </a:r>
            <a:endParaRPr/>
          </a:p>
        </p:txBody>
      </p:sp>
      <p:pic>
        <p:nvPicPr>
          <p:cNvPr descr="A close up of a sign&#10;&#10;Description automatically generated" id="336" name="Google Shape;336;p17"/>
          <p:cNvPicPr preferRelativeResize="0"/>
          <p:nvPr/>
        </p:nvPicPr>
        <p:blipFill rotWithShape="1">
          <a:blip r:embed="rId3">
            <a:alphaModFix/>
          </a:blip>
          <a:srcRect b="0" l="0" r="0" t="0"/>
          <a:stretch/>
        </p:blipFill>
        <p:spPr>
          <a:xfrm>
            <a:off x="10572750" y="443711"/>
            <a:ext cx="1035038" cy="517518"/>
          </a:xfrm>
          <a:prstGeom prst="rect">
            <a:avLst/>
          </a:prstGeom>
          <a:noFill/>
          <a:ln>
            <a:noFill/>
          </a:ln>
        </p:spPr>
      </p:pic>
      <p:sp>
        <p:nvSpPr>
          <p:cNvPr id="337" name="Google Shape;337;p17"/>
          <p:cNvSpPr/>
          <p:nvPr/>
        </p:nvSpPr>
        <p:spPr>
          <a:xfrm>
            <a:off x="1785378" y="2453005"/>
            <a:ext cx="4424922" cy="37147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Light"/>
                <a:ea typeface="Open Sans Light"/>
                <a:cs typeface="Open Sans Light"/>
                <a:sym typeface="Open Sans Light"/>
              </a:rPr>
              <a:t>Their targets are broken down by their four focus areas: </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n-GB" sz="2000" u="none" cap="none" strike="noStrike">
                <a:solidFill>
                  <a:srgbClr val="000000"/>
                </a:solidFill>
                <a:latin typeface="Open Sans Light"/>
                <a:ea typeface="Open Sans Light"/>
                <a:cs typeface="Open Sans Light"/>
                <a:sym typeface="Open Sans Light"/>
              </a:rPr>
              <a:t>Freshwater</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n-GB" sz="2000" u="none" cap="none" strike="noStrike">
                <a:solidFill>
                  <a:srgbClr val="000000"/>
                </a:solidFill>
                <a:latin typeface="Open Sans Light"/>
                <a:ea typeface="Open Sans Light"/>
                <a:cs typeface="Open Sans Light"/>
                <a:sym typeface="Open Sans Light"/>
              </a:rPr>
              <a:t>Land</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n-GB" sz="2000" u="none" cap="none" strike="noStrike">
                <a:solidFill>
                  <a:srgbClr val="000000"/>
                </a:solidFill>
                <a:latin typeface="Open Sans Light"/>
                <a:ea typeface="Open Sans Light"/>
                <a:cs typeface="Open Sans Light"/>
                <a:sym typeface="Open Sans Light"/>
              </a:rPr>
              <a:t>Oceans</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n-GB" sz="2000" u="none" cap="none" strike="noStrike">
                <a:solidFill>
                  <a:srgbClr val="000000"/>
                </a:solidFill>
                <a:latin typeface="Open Sans Light"/>
                <a:ea typeface="Open Sans Light"/>
                <a:cs typeface="Open Sans Light"/>
                <a:sym typeface="Open Sans Light"/>
              </a:rPr>
              <a:t>Atmosphere</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Light"/>
                <a:ea typeface="Open Sans Light"/>
                <a:cs typeface="Open Sans Light"/>
                <a:sym typeface="Open Sans Light"/>
              </a:rPr>
              <a:t>Their land targets correlate to their primary impacts and dependencies and one of them is linked with the remuneration of their senior leaders.</a:t>
            </a:r>
            <a:endParaRPr/>
          </a:p>
        </p:txBody>
      </p:sp>
      <p:sp>
        <p:nvSpPr>
          <p:cNvPr id="338" name="Google Shape;338;p17"/>
          <p:cNvSpPr txBox="1"/>
          <p:nvPr/>
        </p:nvSpPr>
        <p:spPr>
          <a:xfrm>
            <a:off x="227306" y="981614"/>
            <a:ext cx="5535320" cy="504825"/>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464749"/>
              </a:buClr>
              <a:buSzPts val="1800"/>
              <a:buFont typeface="Open Sans Light"/>
              <a:buNone/>
            </a:pPr>
            <a:r>
              <a:rPr b="1" i="0" lang="en-GB" sz="2000" u="none" cap="none" strike="noStrike">
                <a:solidFill>
                  <a:srgbClr val="464749"/>
                </a:solidFill>
                <a:latin typeface="Open Sans"/>
                <a:ea typeface="Open Sans"/>
                <a:cs typeface="Open Sans"/>
                <a:sym typeface="Open Sans"/>
              </a:rPr>
              <a:t>SMART Targets example: GSK</a:t>
            </a:r>
            <a:endParaRPr/>
          </a:p>
          <a:p>
            <a:pPr indent="-228600" lvl="0" marL="457200" marR="0" rtl="0" algn="l">
              <a:lnSpc>
                <a:spcPct val="90000"/>
              </a:lnSpc>
              <a:spcBef>
                <a:spcPts val="1000"/>
              </a:spcBef>
              <a:spcAft>
                <a:spcPts val="0"/>
              </a:spcAft>
              <a:buClr>
                <a:srgbClr val="464749"/>
              </a:buClr>
              <a:buSzPts val="1800"/>
              <a:buFont typeface="Open Sans Light"/>
              <a:buNone/>
            </a:pPr>
            <a:r>
              <a:rPr b="0" i="0" lang="en-GB" sz="2000" u="none" cap="none" strike="noStrike">
                <a:solidFill>
                  <a:srgbClr val="464749"/>
                </a:solidFill>
                <a:latin typeface="Open Sans Light"/>
                <a:ea typeface="Open Sans Light"/>
                <a:cs typeface="Open Sans Light"/>
                <a:sym typeface="Open Sans Light"/>
              </a:rPr>
              <a:t>GSK have set a global plan for contributing to a nature positive world.</a:t>
            </a:r>
            <a:endParaRPr b="1" i="0" sz="2400" u="none" cap="none" strike="noStrike">
              <a:solidFill>
                <a:srgbClr val="464749"/>
              </a:solidFill>
              <a:latin typeface="Open Sans Light"/>
              <a:ea typeface="Open Sans Light"/>
              <a:cs typeface="Open Sans Light"/>
              <a:sym typeface="Open Sans Light"/>
            </a:endParaRPr>
          </a:p>
        </p:txBody>
      </p:sp>
      <p:graphicFrame>
        <p:nvGraphicFramePr>
          <p:cNvPr id="339" name="Google Shape;339;p17"/>
          <p:cNvGraphicFramePr/>
          <p:nvPr/>
        </p:nvGraphicFramePr>
        <p:xfrm>
          <a:off x="7394191" y="3440"/>
          <a:ext cx="3000000" cy="3000000"/>
        </p:xfrm>
        <a:graphic>
          <a:graphicData uri="http://schemas.openxmlformats.org/drawingml/2006/table">
            <a:tbl>
              <a:tblPr bandRow="1" firstRow="1">
                <a:noFill/>
                <a:tableStyleId>{4905D942-B6C6-4187-8B90-D82E453508B1}</a:tableStyleId>
              </a:tblPr>
              <a:tblGrid>
                <a:gridCol w="1199100"/>
                <a:gridCol w="1199100"/>
                <a:gridCol w="1199100"/>
                <a:gridCol w="1199100"/>
              </a:tblGrid>
              <a:tr h="317125">
                <a:tc>
                  <a:txBody>
                    <a:bodyPr/>
                    <a:lstStyle/>
                    <a:p>
                      <a:pPr indent="0" lvl="0" marL="0" marR="0" rtl="0" algn="ctr">
                        <a:lnSpc>
                          <a:spcPct val="100000"/>
                        </a:lnSpc>
                        <a:spcBef>
                          <a:spcPts val="0"/>
                        </a:spcBef>
                        <a:spcAft>
                          <a:spcPts val="0"/>
                        </a:spcAft>
                        <a:buNone/>
                      </a:pPr>
                      <a:r>
                        <a:rPr b="1" lang="en-GB" sz="1200" u="none" cap="none" strike="noStrike">
                          <a:solidFill>
                            <a:srgbClr val="FFFFFF"/>
                          </a:solidFill>
                          <a:latin typeface="Open Sans Light"/>
                          <a:ea typeface="Open Sans Light"/>
                          <a:cs typeface="Open Sans Light"/>
                          <a:sym typeface="Open Sans Light"/>
                        </a:rPr>
                        <a:t>Assess</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FF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7C6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Commit </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solidFill>
                      <a:srgbClr val="EC671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Transform</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28575">
                      <a:solidFill>
                        <a:srgbClr val="FF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0C5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Disclose</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A3823"/>
                    </a:solidFill>
                  </a:tcPr>
                </a:tc>
              </a:tr>
            </a:tbl>
          </a:graphicData>
        </a:graphic>
      </p:graphicFrame>
      <p:pic>
        <p:nvPicPr>
          <p:cNvPr id="340" name="Google Shape;340;p17"/>
          <p:cNvPicPr preferRelativeResize="0"/>
          <p:nvPr/>
        </p:nvPicPr>
        <p:blipFill rotWithShape="1">
          <a:blip r:embed="rId4">
            <a:alphaModFix/>
          </a:blip>
          <a:srcRect b="0" l="0" r="0" t="0"/>
          <a:stretch/>
        </p:blipFill>
        <p:spPr>
          <a:xfrm>
            <a:off x="104856" y="2227105"/>
            <a:ext cx="1509072" cy="1122292"/>
          </a:xfrm>
          <a:prstGeom prst="rect">
            <a:avLst/>
          </a:prstGeom>
          <a:noFill/>
          <a:ln>
            <a:noFill/>
          </a:ln>
        </p:spPr>
      </p:pic>
      <p:pic>
        <p:nvPicPr>
          <p:cNvPr id="341" name="Google Shape;341;p17"/>
          <p:cNvPicPr preferRelativeResize="0"/>
          <p:nvPr/>
        </p:nvPicPr>
        <p:blipFill rotWithShape="1">
          <a:blip r:embed="rId5">
            <a:alphaModFix/>
          </a:blip>
          <a:srcRect b="0" l="0" r="0" t="0"/>
          <a:stretch/>
        </p:blipFill>
        <p:spPr>
          <a:xfrm>
            <a:off x="6553200" y="1151049"/>
            <a:ext cx="5054588" cy="4825089"/>
          </a:xfrm>
          <a:prstGeom prst="rect">
            <a:avLst/>
          </a:prstGeom>
          <a:noFill/>
          <a:ln>
            <a:noFill/>
          </a:ln>
          <a:effectLst>
            <a:outerShdw blurRad="50800" rotWithShape="0" algn="tl" dir="2700000" dist="38100">
              <a:srgbClr val="000000">
                <a:alpha val="40000"/>
              </a:srgbClr>
            </a:outerShdw>
          </a:effectLst>
        </p:spPr>
      </p:pic>
      <p:sp>
        <p:nvSpPr>
          <p:cNvPr id="342" name="Google Shape;342;p17"/>
          <p:cNvSpPr/>
          <p:nvPr/>
        </p:nvSpPr>
        <p:spPr>
          <a:xfrm>
            <a:off x="-12956" y="6186982"/>
            <a:ext cx="12191999" cy="504826"/>
          </a:xfrm>
          <a:prstGeom prst="rect">
            <a:avLst/>
          </a:prstGeom>
          <a:solidFill>
            <a:schemeClr val="dk2"/>
          </a:solidFill>
          <a:ln>
            <a:noFill/>
          </a:ln>
        </p:spPr>
        <p:txBody>
          <a:bodyPr anchorCtr="0" anchor="ctr" bIns="45700" lIns="91425" spcFirstLastPara="1" rIns="91425" wrap="square" tIns="45700">
            <a:noAutofit/>
          </a:bodyPr>
          <a:lstStyle/>
          <a:p>
            <a:pPr indent="0" lvl="0" marL="90488" marR="0" rtl="0" algn="l">
              <a:lnSpc>
                <a:spcPct val="100000"/>
              </a:lnSpc>
              <a:spcBef>
                <a:spcPts val="0"/>
              </a:spcBef>
              <a:spcAft>
                <a:spcPts val="0"/>
              </a:spcAft>
              <a:buNone/>
            </a:pPr>
            <a:r>
              <a:rPr b="1" i="1" lang="en-GB" sz="1400" u="none" cap="none" strike="noStrike">
                <a:solidFill>
                  <a:schemeClr val="lt1"/>
                </a:solidFill>
                <a:latin typeface="Open Sans"/>
                <a:ea typeface="Open Sans"/>
                <a:cs typeface="Open Sans"/>
                <a:sym typeface="Open Sans"/>
              </a:rPr>
              <a:t>Resources: align goals with </a:t>
            </a:r>
            <a:r>
              <a:rPr b="1" i="1" lang="en-GB" sz="1400" u="sng" cap="none" strike="noStrike">
                <a:solidFill>
                  <a:schemeClr val="lt1"/>
                </a:solidFill>
                <a:latin typeface="Open Sans"/>
                <a:ea typeface="Open Sans"/>
                <a:cs typeface="Open Sans"/>
                <a:sym typeface="Open Sans"/>
                <a:hlinkClick r:id="rId6">
                  <a:extLst>
                    <a:ext uri="{A12FA001-AC4F-418D-AE19-62706E023703}">
                      <ahyp:hlinkClr val="tx"/>
                    </a:ext>
                  </a:extLst>
                </a:hlinkClick>
              </a:rPr>
              <a:t>The Biodiversity Plan</a:t>
            </a:r>
            <a:r>
              <a:rPr b="1" i="1" lang="en-GB" sz="1400" u="none" cap="none" strike="noStrike">
                <a:solidFill>
                  <a:schemeClr val="lt1"/>
                </a:solidFill>
                <a:latin typeface="Open Sans"/>
                <a:ea typeface="Open Sans"/>
                <a:cs typeface="Open Sans"/>
                <a:sym typeface="Open Sans"/>
              </a:rPr>
              <a:t>, leverage </a:t>
            </a:r>
            <a:r>
              <a:rPr b="1" i="1" lang="en-GB" sz="1400" u="sng" cap="none" strike="noStrike">
                <a:solidFill>
                  <a:schemeClr val="lt1"/>
                </a:solidFill>
                <a:latin typeface="Open Sans"/>
                <a:ea typeface="Open Sans"/>
                <a:cs typeface="Open Sans"/>
                <a:sym typeface="Open Sans"/>
                <a:hlinkClick r:id="rId7">
                  <a:extLst>
                    <a:ext uri="{A12FA001-AC4F-418D-AE19-62706E023703}">
                      <ahyp:hlinkClr val="tx"/>
                    </a:ext>
                  </a:extLst>
                </a:hlinkClick>
              </a:rPr>
              <a:t>SBTN’s technical guidance </a:t>
            </a:r>
            <a:r>
              <a:rPr b="1" i="1" lang="en-GB" sz="1400" u="none" cap="none" strike="noStrike">
                <a:solidFill>
                  <a:schemeClr val="lt1"/>
                </a:solidFill>
                <a:latin typeface="Open Sans"/>
                <a:ea typeface="Open Sans"/>
                <a:cs typeface="Open Sans"/>
                <a:sym typeface="Open Sans"/>
              </a:rPr>
              <a:t>and the </a:t>
            </a:r>
            <a:r>
              <a:rPr b="1" i="1" lang="en-GB" sz="1400" u="sng" cap="none" strike="noStrike">
                <a:solidFill>
                  <a:schemeClr val="lt1"/>
                </a:solidFill>
                <a:latin typeface="Open Sans"/>
                <a:ea typeface="Open Sans"/>
                <a:cs typeface="Open Sans"/>
                <a:sym typeface="Open Sans"/>
                <a:hlinkClick r:id="rId8">
                  <a:extLst>
                    <a:ext uri="{A12FA001-AC4F-418D-AE19-62706E023703}">
                      <ahyp:hlinkClr val="tx"/>
                    </a:ext>
                  </a:extLst>
                </a:hlinkClick>
              </a:rPr>
              <a:t>Science Based Targets initiative (SBTi)</a:t>
            </a:r>
            <a:endParaRPr b="1" i="1" sz="1400" u="none" cap="none" strike="noStrike">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8"/>
          <p:cNvSpPr txBox="1"/>
          <p:nvPr>
            <p:ph type="title"/>
          </p:nvPr>
        </p:nvSpPr>
        <p:spPr>
          <a:xfrm>
            <a:off x="464573" y="241555"/>
            <a:ext cx="11503093" cy="8245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64749"/>
              </a:buClr>
              <a:buSzPts val="2800"/>
              <a:buFont typeface="Open Sans Light"/>
              <a:buNone/>
            </a:pPr>
            <a:r>
              <a:rPr b="1" lang="en-GB">
                <a:solidFill>
                  <a:schemeClr val="accent1"/>
                </a:solidFill>
                <a:latin typeface="Open Sans"/>
                <a:ea typeface="Open Sans"/>
                <a:cs typeface="Open Sans"/>
                <a:sym typeface="Open Sans"/>
              </a:rPr>
              <a:t>TRANSFORM</a:t>
            </a:r>
            <a:endParaRPr b="1">
              <a:solidFill>
                <a:srgbClr val="73B592"/>
              </a:solidFill>
              <a:latin typeface="Open Sans"/>
              <a:ea typeface="Open Sans"/>
              <a:cs typeface="Open Sans"/>
              <a:sym typeface="Open Sans"/>
            </a:endParaRPr>
          </a:p>
        </p:txBody>
      </p:sp>
      <p:sp>
        <p:nvSpPr>
          <p:cNvPr id="348" name="Google Shape;348;p18"/>
          <p:cNvSpPr txBox="1"/>
          <p:nvPr>
            <p:ph idx="1" type="body"/>
          </p:nvPr>
        </p:nvSpPr>
        <p:spPr>
          <a:xfrm>
            <a:off x="465140" y="1155704"/>
            <a:ext cx="9431946" cy="8825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2400"/>
              </a:spcAft>
              <a:buSzPts val="1800"/>
              <a:buNone/>
            </a:pPr>
            <a:r>
              <a:rPr b="1" lang="en-GB" sz="1600">
                <a:solidFill>
                  <a:srgbClr val="8BA7D7"/>
                </a:solidFill>
                <a:latin typeface="Open Sans"/>
                <a:ea typeface="Open Sans"/>
                <a:cs typeface="Open Sans"/>
                <a:sym typeface="Open Sans"/>
              </a:rPr>
              <a:t>Contribute to systems transformation by avoiding and reducing negative impacts, restoring, and regenerating, collaboration across land, seascapes and river basins, shifting business strategy and models, advocating for policy ambition and embedding your strategy within your corporate governance </a:t>
            </a:r>
            <a:endParaRPr/>
          </a:p>
        </p:txBody>
      </p:sp>
      <p:graphicFrame>
        <p:nvGraphicFramePr>
          <p:cNvPr id="349" name="Google Shape;349;p18"/>
          <p:cNvGraphicFramePr/>
          <p:nvPr/>
        </p:nvGraphicFramePr>
        <p:xfrm>
          <a:off x="402474" y="2546624"/>
          <a:ext cx="3000000" cy="3000000"/>
        </p:xfrm>
        <a:graphic>
          <a:graphicData uri="http://schemas.openxmlformats.org/drawingml/2006/table">
            <a:tbl>
              <a:tblPr bandRow="1" firstRow="1">
                <a:noFill/>
                <a:tableStyleId>{4905D942-B6C6-4187-8B90-D82E453508B1}</a:tableStyleId>
              </a:tblPr>
              <a:tblGrid>
                <a:gridCol w="4896175"/>
              </a:tblGrid>
              <a:tr h="602500">
                <a:tc>
                  <a:txBody>
                    <a:bodyPr/>
                    <a:lstStyle/>
                    <a:p>
                      <a:pPr indent="0" lvl="0" marL="0" marR="0" rtl="0" algn="l">
                        <a:lnSpc>
                          <a:spcPct val="100000"/>
                        </a:lnSpc>
                        <a:spcBef>
                          <a:spcPts val="0"/>
                        </a:spcBef>
                        <a:spcAft>
                          <a:spcPts val="0"/>
                        </a:spcAft>
                        <a:buClr>
                          <a:srgbClr val="000000"/>
                        </a:buClr>
                        <a:buSzPts val="1700"/>
                        <a:buFont typeface="Arial"/>
                        <a:buNone/>
                      </a:pPr>
                      <a:r>
                        <a:rPr b="1" lang="en-GB" sz="1700" u="none" cap="none" strike="noStrike">
                          <a:solidFill>
                            <a:srgbClr val="8BA7D7"/>
                          </a:solidFill>
                          <a:latin typeface="Open Sans"/>
                          <a:ea typeface="Open Sans"/>
                          <a:cs typeface="Open Sans"/>
                          <a:sym typeface="Open Sans"/>
                        </a:rPr>
                        <a:t>#7 </a:t>
                      </a:r>
                      <a:r>
                        <a:rPr b="0" lang="en-GB" sz="1700" u="none" cap="none" strike="noStrike">
                          <a:solidFill>
                            <a:schemeClr val="dk1"/>
                          </a:solidFill>
                          <a:latin typeface="Open Sans Light"/>
                          <a:ea typeface="Open Sans Light"/>
                          <a:cs typeface="Open Sans Light"/>
                          <a:sym typeface="Open Sans Light"/>
                        </a:rPr>
                        <a:t>Avoid &amp; Reduce</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02500">
                <a:tc>
                  <a:txBody>
                    <a:bodyPr/>
                    <a:lstStyle/>
                    <a:p>
                      <a:pPr indent="0" lvl="0" marL="0" marR="0" rtl="0" algn="l">
                        <a:lnSpc>
                          <a:spcPct val="100000"/>
                        </a:lnSpc>
                        <a:spcBef>
                          <a:spcPts val="0"/>
                        </a:spcBef>
                        <a:spcAft>
                          <a:spcPts val="0"/>
                        </a:spcAft>
                        <a:buClr>
                          <a:srgbClr val="000000"/>
                        </a:buClr>
                        <a:buSzPts val="1700"/>
                        <a:buFont typeface="Arial"/>
                        <a:buNone/>
                      </a:pPr>
                      <a:r>
                        <a:rPr b="1" lang="en-GB" sz="1700" u="none" cap="none" strike="noStrike">
                          <a:solidFill>
                            <a:srgbClr val="8BA7D7"/>
                          </a:solidFill>
                          <a:latin typeface="Open Sans"/>
                          <a:ea typeface="Open Sans"/>
                          <a:cs typeface="Open Sans"/>
                          <a:sym typeface="Open Sans"/>
                        </a:rPr>
                        <a:t>#8 </a:t>
                      </a:r>
                      <a:r>
                        <a:rPr b="0" lang="en-GB" sz="1700" u="none" cap="none" strike="noStrike">
                          <a:solidFill>
                            <a:schemeClr val="dk1"/>
                          </a:solidFill>
                          <a:latin typeface="Open Sans Light"/>
                          <a:ea typeface="Open Sans Light"/>
                          <a:cs typeface="Open Sans Light"/>
                          <a:sym typeface="Open Sans Light"/>
                        </a:rPr>
                        <a:t>Restore &amp; Regenerate </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02500">
                <a:tc>
                  <a:txBody>
                    <a:bodyPr/>
                    <a:lstStyle/>
                    <a:p>
                      <a:pPr indent="0" lvl="0" marL="0" marR="0" rtl="0" algn="l">
                        <a:lnSpc>
                          <a:spcPct val="100000"/>
                        </a:lnSpc>
                        <a:spcBef>
                          <a:spcPts val="0"/>
                        </a:spcBef>
                        <a:spcAft>
                          <a:spcPts val="0"/>
                        </a:spcAft>
                        <a:buClr>
                          <a:srgbClr val="000000"/>
                        </a:buClr>
                        <a:buSzPts val="1700"/>
                        <a:buFont typeface="Arial"/>
                        <a:buNone/>
                      </a:pPr>
                      <a:r>
                        <a:rPr b="1" lang="en-GB" sz="1700" u="none" cap="none" strike="noStrike">
                          <a:solidFill>
                            <a:srgbClr val="8BA7D7"/>
                          </a:solidFill>
                          <a:latin typeface="Open Sans"/>
                          <a:ea typeface="Open Sans"/>
                          <a:cs typeface="Open Sans"/>
                          <a:sym typeface="Open Sans"/>
                        </a:rPr>
                        <a:t>#9 </a:t>
                      </a:r>
                      <a:r>
                        <a:rPr b="0" lang="en-GB" sz="1700" u="none" cap="none" strike="noStrike">
                          <a:solidFill>
                            <a:schemeClr val="dk1"/>
                          </a:solidFill>
                          <a:latin typeface="Open Sans Light"/>
                          <a:ea typeface="Open Sans Light"/>
                          <a:cs typeface="Open Sans Light"/>
                          <a:sym typeface="Open Sans Light"/>
                        </a:rPr>
                        <a:t>Shift Business Strategy and Models</a:t>
                      </a:r>
                      <a:endParaRPr b="0" sz="1700" u="none" cap="none" strike="noStrike">
                        <a:solidFill>
                          <a:schemeClr val="dk1"/>
                        </a:solidFill>
                        <a:latin typeface="Open Sans Light"/>
                        <a:ea typeface="Open Sans Light"/>
                        <a:cs typeface="Open Sans Light"/>
                        <a:sym typeface="Open Sans Light"/>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02500">
                <a:tc>
                  <a:txBody>
                    <a:bodyPr/>
                    <a:lstStyle/>
                    <a:p>
                      <a:pPr indent="0" lvl="0" marL="0" marR="0" rtl="0" algn="l">
                        <a:lnSpc>
                          <a:spcPct val="100000"/>
                        </a:lnSpc>
                        <a:spcBef>
                          <a:spcPts val="0"/>
                        </a:spcBef>
                        <a:spcAft>
                          <a:spcPts val="0"/>
                        </a:spcAft>
                        <a:buClr>
                          <a:srgbClr val="000000"/>
                        </a:buClr>
                        <a:buSzPts val="1100"/>
                        <a:buFont typeface="Arial"/>
                        <a:buNone/>
                      </a:pPr>
                      <a:r>
                        <a:rPr b="1" lang="en-GB" sz="1700" u="none" cap="none" strike="noStrike">
                          <a:solidFill>
                            <a:srgbClr val="8BA7D7"/>
                          </a:solidFill>
                          <a:latin typeface="Open Sans"/>
                          <a:ea typeface="Open Sans"/>
                          <a:cs typeface="Open Sans"/>
                          <a:sym typeface="Open Sans"/>
                        </a:rPr>
                        <a:t>#10 </a:t>
                      </a:r>
                      <a:r>
                        <a:rPr b="0" lang="en-GB" sz="1700" u="none" cap="none" strike="noStrike">
                          <a:solidFill>
                            <a:schemeClr val="dk1"/>
                          </a:solidFill>
                          <a:latin typeface="Open Sans Light"/>
                          <a:ea typeface="Open Sans Light"/>
                          <a:cs typeface="Open Sans Light"/>
                          <a:sym typeface="Open Sans Light"/>
                        </a:rPr>
                        <a:t>Collaborate with your value chain</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02500">
                <a:tc>
                  <a:txBody>
                    <a:bodyPr/>
                    <a:lstStyle/>
                    <a:p>
                      <a:pPr indent="0" lvl="0" marL="0" marR="0" rtl="0" algn="l">
                        <a:lnSpc>
                          <a:spcPct val="100000"/>
                        </a:lnSpc>
                        <a:spcBef>
                          <a:spcPts val="0"/>
                        </a:spcBef>
                        <a:spcAft>
                          <a:spcPts val="0"/>
                        </a:spcAft>
                        <a:buClr>
                          <a:schemeClr val="dk1"/>
                        </a:buClr>
                        <a:buSzPts val="1100"/>
                        <a:buFont typeface="Arial"/>
                        <a:buNone/>
                      </a:pPr>
                      <a:r>
                        <a:rPr b="1" lang="en-GB" sz="1700" u="none" cap="none" strike="noStrike">
                          <a:solidFill>
                            <a:srgbClr val="8BA7D7"/>
                          </a:solidFill>
                          <a:latin typeface="Open Sans"/>
                          <a:ea typeface="Open Sans"/>
                          <a:cs typeface="Open Sans"/>
                          <a:sym typeface="Open Sans"/>
                        </a:rPr>
                        <a:t>#11 </a:t>
                      </a:r>
                      <a:r>
                        <a:rPr b="0" lang="en-GB" sz="1700" u="none" cap="none" strike="noStrike">
                          <a:solidFill>
                            <a:schemeClr val="dk1"/>
                          </a:solidFill>
                          <a:latin typeface="Open Sans Light"/>
                          <a:ea typeface="Open Sans Light"/>
                          <a:cs typeface="Open Sans Light"/>
                          <a:sym typeface="Open Sans Light"/>
                        </a:rPr>
                        <a:t>Advocate for ambitious policies and initiatives </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02500">
                <a:tc>
                  <a:txBody>
                    <a:bodyPr/>
                    <a:lstStyle/>
                    <a:p>
                      <a:pPr indent="0" lvl="0" marL="0" marR="0" rtl="0" algn="l">
                        <a:lnSpc>
                          <a:spcPct val="100000"/>
                        </a:lnSpc>
                        <a:spcBef>
                          <a:spcPts val="0"/>
                        </a:spcBef>
                        <a:spcAft>
                          <a:spcPts val="0"/>
                        </a:spcAft>
                        <a:buClr>
                          <a:schemeClr val="dk1"/>
                        </a:buClr>
                        <a:buSzPts val="1100"/>
                        <a:buFont typeface="Arial"/>
                        <a:buNone/>
                      </a:pPr>
                      <a:r>
                        <a:rPr b="1" lang="en-GB" sz="1700" u="none" cap="none" strike="noStrike">
                          <a:solidFill>
                            <a:srgbClr val="8BA7D7"/>
                          </a:solidFill>
                          <a:latin typeface="Open Sans"/>
                          <a:ea typeface="Open Sans"/>
                          <a:cs typeface="Open Sans"/>
                          <a:sym typeface="Open Sans"/>
                        </a:rPr>
                        <a:t>#12 </a:t>
                      </a:r>
                      <a:r>
                        <a:rPr b="0" lang="en-GB" sz="1700" u="none" cap="none" strike="noStrike">
                          <a:solidFill>
                            <a:schemeClr val="dk1"/>
                          </a:solidFill>
                          <a:latin typeface="Open Sans Light"/>
                          <a:ea typeface="Open Sans Light"/>
                          <a:cs typeface="Open Sans Light"/>
                          <a:sym typeface="Open Sans Light"/>
                        </a:rPr>
                        <a:t>Embed nature within corporate governance</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tcPr>
                </a:tc>
              </a:tr>
            </a:tbl>
          </a:graphicData>
        </a:graphic>
      </p:graphicFrame>
      <p:pic>
        <p:nvPicPr>
          <p:cNvPr id="350" name="Google Shape;350;p18"/>
          <p:cNvPicPr preferRelativeResize="0"/>
          <p:nvPr/>
        </p:nvPicPr>
        <p:blipFill rotWithShape="1">
          <a:blip r:embed="rId3">
            <a:alphaModFix/>
          </a:blip>
          <a:srcRect b="0" l="0" r="0" t="0"/>
          <a:stretch/>
        </p:blipFill>
        <p:spPr>
          <a:xfrm>
            <a:off x="5156693" y="2125341"/>
            <a:ext cx="4059924" cy="3918776"/>
          </a:xfrm>
          <a:prstGeom prst="rect">
            <a:avLst/>
          </a:prstGeom>
          <a:noFill/>
          <a:ln>
            <a:noFill/>
          </a:ln>
        </p:spPr>
      </p:pic>
      <p:sp>
        <p:nvSpPr>
          <p:cNvPr id="351" name="Google Shape;351;p18"/>
          <p:cNvSpPr/>
          <p:nvPr/>
        </p:nvSpPr>
        <p:spPr>
          <a:xfrm rot="7172336">
            <a:off x="5242095" y="2271344"/>
            <a:ext cx="3790222" cy="3727402"/>
          </a:xfrm>
          <a:prstGeom prst="pie">
            <a:avLst>
              <a:gd fmla="val 1739644" name="adj1"/>
              <a:gd fmla="val 16302974" name="adj2"/>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52" name="Google Shape;352;p18"/>
          <p:cNvPicPr preferRelativeResize="0"/>
          <p:nvPr/>
        </p:nvPicPr>
        <p:blipFill rotWithShape="1">
          <a:blip r:embed="rId4">
            <a:alphaModFix/>
          </a:blip>
          <a:srcRect b="0" l="0" r="0" t="0"/>
          <a:stretch/>
        </p:blipFill>
        <p:spPr>
          <a:xfrm>
            <a:off x="6638125" y="3605249"/>
            <a:ext cx="1026082" cy="998162"/>
          </a:xfrm>
          <a:prstGeom prst="ellipse">
            <a:avLst/>
          </a:prstGeom>
          <a:noFill/>
          <a:ln>
            <a:noFill/>
          </a:ln>
        </p:spPr>
      </p:pic>
      <p:sp>
        <p:nvSpPr>
          <p:cNvPr id="353" name="Google Shape;353;p18"/>
          <p:cNvSpPr/>
          <p:nvPr/>
        </p:nvSpPr>
        <p:spPr>
          <a:xfrm rot="10800000">
            <a:off x="5283057" y="2631079"/>
            <a:ext cx="3736218" cy="3430050"/>
          </a:xfrm>
          <a:prstGeom prst="blockArc">
            <a:avLst>
              <a:gd fmla="val 12206409" name="adj1"/>
              <a:gd fmla="val 20410888" name="adj2"/>
              <a:gd fmla="val 14667" name="adj3"/>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54" name="Google Shape;354;p18"/>
          <p:cNvPicPr preferRelativeResize="0"/>
          <p:nvPr/>
        </p:nvPicPr>
        <p:blipFill rotWithShape="1">
          <a:blip r:embed="rId4">
            <a:alphaModFix/>
          </a:blip>
          <a:srcRect b="0" l="0" r="0" t="0"/>
          <a:stretch/>
        </p:blipFill>
        <p:spPr>
          <a:xfrm>
            <a:off x="6653726" y="3605249"/>
            <a:ext cx="1026082" cy="998162"/>
          </a:xfrm>
          <a:prstGeom prst="ellipse">
            <a:avLst/>
          </a:prstGeom>
          <a:noFill/>
          <a:ln>
            <a:noFill/>
          </a:ln>
        </p:spPr>
      </p:pic>
      <p:sp>
        <p:nvSpPr>
          <p:cNvPr id="355" name="Google Shape;355;p18"/>
          <p:cNvSpPr txBox="1"/>
          <p:nvPr/>
        </p:nvSpPr>
        <p:spPr>
          <a:xfrm>
            <a:off x="9897856" y="0"/>
            <a:ext cx="2294143" cy="6872335"/>
          </a:xfrm>
          <a:prstGeom prst="rect">
            <a:avLst/>
          </a:prstGeom>
          <a:solidFill>
            <a:srgbClr val="ABC5FE">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64749"/>
              </a:buClr>
              <a:buSzPts val="1800"/>
              <a:buFont typeface="Open Sans Light"/>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2400"/>
              </a:spcBef>
              <a:spcAft>
                <a:spcPts val="2400"/>
              </a:spcAft>
              <a:buClr>
                <a:srgbClr val="464749"/>
              </a:buClr>
              <a:buSzPts val="1800"/>
              <a:buFont typeface="Open Sans Light"/>
              <a:buNone/>
            </a:pPr>
            <a:r>
              <a:rPr b="1" i="0" lang="en-GB" sz="1400" u="none" cap="none" strike="noStrike">
                <a:solidFill>
                  <a:schemeClr val="accent1"/>
                </a:solidFill>
                <a:latin typeface="Open Sans"/>
                <a:ea typeface="Open Sans"/>
                <a:cs typeface="Open Sans"/>
                <a:sym typeface="Open Sans"/>
              </a:rPr>
              <a:t>Resources include: </a:t>
            </a:r>
            <a:endParaRPr/>
          </a:p>
        </p:txBody>
      </p:sp>
      <p:pic>
        <p:nvPicPr>
          <p:cNvPr id="356" name="Google Shape;356;p18">
            <a:hlinkClick r:id="rId5"/>
          </p:cNvPr>
          <p:cNvPicPr preferRelativeResize="0"/>
          <p:nvPr/>
        </p:nvPicPr>
        <p:blipFill rotWithShape="1">
          <a:blip r:embed="rId6">
            <a:alphaModFix/>
          </a:blip>
          <a:srcRect b="0" l="0" r="0" t="0"/>
          <a:stretch/>
        </p:blipFill>
        <p:spPr>
          <a:xfrm>
            <a:off x="10169130" y="1137803"/>
            <a:ext cx="1746940" cy="1162677"/>
          </a:xfrm>
          <a:prstGeom prst="rect">
            <a:avLst/>
          </a:prstGeom>
          <a:noFill/>
          <a:ln cap="flat" cmpd="sng" w="9525">
            <a:solidFill>
              <a:srgbClr val="ABC5FE"/>
            </a:solidFill>
            <a:prstDash val="solid"/>
            <a:round/>
            <a:headEnd len="sm" w="sm" type="none"/>
            <a:tailEnd len="sm" w="sm" type="none"/>
          </a:ln>
        </p:spPr>
      </p:pic>
      <p:sp>
        <p:nvSpPr>
          <p:cNvPr id="357" name="Google Shape;357;p18">
            <a:hlinkClick r:id="rId7"/>
          </p:cNvPr>
          <p:cNvSpPr txBox="1"/>
          <p:nvPr/>
        </p:nvSpPr>
        <p:spPr>
          <a:xfrm>
            <a:off x="10161253" y="2315792"/>
            <a:ext cx="174694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accent1"/>
                </a:solidFill>
                <a:latin typeface="Open Sans"/>
                <a:ea typeface="Open Sans"/>
                <a:cs typeface="Open Sans"/>
                <a:sym typeface="Open Sans"/>
              </a:rPr>
              <a:t>Sector Actions (WEF, WBCSD, BfN)</a:t>
            </a:r>
            <a:endParaRPr b="0" i="1" sz="1200" u="none" cap="none" strike="noStrike">
              <a:solidFill>
                <a:schemeClr val="accent1"/>
              </a:solidFill>
              <a:latin typeface="Arial"/>
              <a:ea typeface="Arial"/>
              <a:cs typeface="Arial"/>
              <a:sym typeface="Arial"/>
            </a:endParaRPr>
          </a:p>
        </p:txBody>
      </p:sp>
      <p:pic>
        <p:nvPicPr>
          <p:cNvPr id="358" name="Google Shape;358;p18">
            <a:hlinkClick r:id="rId8"/>
          </p:cNvPr>
          <p:cNvPicPr preferRelativeResize="0"/>
          <p:nvPr/>
        </p:nvPicPr>
        <p:blipFill rotWithShape="1">
          <a:blip r:embed="rId9">
            <a:alphaModFix/>
          </a:blip>
          <a:srcRect b="0" l="0" r="0" t="0"/>
          <a:stretch/>
        </p:blipFill>
        <p:spPr>
          <a:xfrm>
            <a:off x="10580116" y="3083443"/>
            <a:ext cx="909215" cy="1183097"/>
          </a:xfrm>
          <a:prstGeom prst="rect">
            <a:avLst/>
          </a:prstGeom>
          <a:noFill/>
          <a:ln cap="flat" cmpd="sng" w="9525">
            <a:solidFill>
              <a:srgbClr val="ABC5FE"/>
            </a:solidFill>
            <a:prstDash val="solid"/>
            <a:round/>
            <a:headEnd len="sm" w="sm" type="none"/>
            <a:tailEnd len="sm" w="sm" type="none"/>
          </a:ln>
        </p:spPr>
      </p:pic>
      <p:sp>
        <p:nvSpPr>
          <p:cNvPr id="359" name="Google Shape;359;p18">
            <a:hlinkClick r:id="rId10"/>
          </p:cNvPr>
          <p:cNvSpPr txBox="1"/>
          <p:nvPr/>
        </p:nvSpPr>
        <p:spPr>
          <a:xfrm>
            <a:off x="10055051" y="4341694"/>
            <a:ext cx="191261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accent1"/>
                </a:solidFill>
                <a:latin typeface="Open Sans"/>
                <a:ea typeface="Open Sans"/>
                <a:cs typeface="Open Sans"/>
                <a:sym typeface="Open Sans"/>
              </a:rPr>
              <a:t>Stakeholder Engagement Guidance (SBTN)</a:t>
            </a:r>
            <a:endParaRPr b="0" i="1" sz="1200" u="none" cap="none" strike="noStrike">
              <a:solidFill>
                <a:schemeClr val="accent1"/>
              </a:solidFill>
              <a:latin typeface="Arial"/>
              <a:ea typeface="Arial"/>
              <a:cs typeface="Arial"/>
              <a:sym typeface="Arial"/>
            </a:endParaRPr>
          </a:p>
        </p:txBody>
      </p:sp>
      <p:pic>
        <p:nvPicPr>
          <p:cNvPr id="360" name="Google Shape;360;p18">
            <a:hlinkClick r:id="rId11"/>
          </p:cNvPr>
          <p:cNvPicPr preferRelativeResize="0"/>
          <p:nvPr/>
        </p:nvPicPr>
        <p:blipFill rotWithShape="1">
          <a:blip r:embed="rId12">
            <a:alphaModFix/>
          </a:blip>
          <a:srcRect b="0" l="0" r="0" t="0"/>
          <a:stretch/>
        </p:blipFill>
        <p:spPr>
          <a:xfrm>
            <a:off x="10581707" y="4977957"/>
            <a:ext cx="906032" cy="1281161"/>
          </a:xfrm>
          <a:prstGeom prst="rect">
            <a:avLst/>
          </a:prstGeom>
          <a:noFill/>
          <a:ln cap="flat" cmpd="sng" w="9525">
            <a:solidFill>
              <a:srgbClr val="ABC5FE"/>
            </a:solidFill>
            <a:prstDash val="solid"/>
            <a:round/>
            <a:headEnd len="sm" w="sm" type="none"/>
            <a:tailEnd len="sm" w="sm" type="none"/>
          </a:ln>
        </p:spPr>
      </p:pic>
      <p:sp>
        <p:nvSpPr>
          <p:cNvPr id="361" name="Google Shape;361;p18">
            <a:hlinkClick r:id="rId13"/>
          </p:cNvPr>
          <p:cNvSpPr txBox="1"/>
          <p:nvPr/>
        </p:nvSpPr>
        <p:spPr>
          <a:xfrm>
            <a:off x="9995578" y="6331089"/>
            <a:ext cx="20940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accent1"/>
                </a:solidFill>
                <a:latin typeface="Open Sans"/>
                <a:ea typeface="Open Sans"/>
                <a:cs typeface="Open Sans"/>
                <a:sym typeface="Open Sans"/>
              </a:rPr>
              <a:t>Responsible Policy Engagement Guide (BfN)</a:t>
            </a:r>
            <a:endParaRPr b="0" i="1" sz="1200" u="none" cap="none" strike="noStrike">
              <a:solidFill>
                <a:schemeClr val="accent1"/>
              </a:solidFill>
              <a:latin typeface="Arial"/>
              <a:ea typeface="Arial"/>
              <a:cs typeface="Arial"/>
              <a:sym typeface="Arial"/>
            </a:endParaRPr>
          </a:p>
        </p:txBody>
      </p:sp>
      <p:sp>
        <p:nvSpPr>
          <p:cNvPr id="362" name="Google Shape;362;p18"/>
          <p:cNvSpPr txBox="1"/>
          <p:nvPr/>
        </p:nvSpPr>
        <p:spPr>
          <a:xfrm>
            <a:off x="0" y="6581896"/>
            <a:ext cx="610643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Source: Nature Strategy Handbook It’s Now for Nature https://nowfornature.org/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9"/>
          <p:cNvSpPr/>
          <p:nvPr/>
        </p:nvSpPr>
        <p:spPr>
          <a:xfrm>
            <a:off x="5286375" y="1487914"/>
            <a:ext cx="6520420" cy="438901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68" name="Google Shape;368;p19"/>
          <p:cNvSpPr txBox="1"/>
          <p:nvPr>
            <p:ph type="title"/>
          </p:nvPr>
        </p:nvSpPr>
        <p:spPr>
          <a:xfrm>
            <a:off x="464574" y="241555"/>
            <a:ext cx="11235812" cy="8245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64749"/>
              </a:buClr>
              <a:buSzPts val="1800"/>
              <a:buNone/>
            </a:pPr>
            <a:r>
              <a:rPr b="1" lang="en-GB" cap="none">
                <a:solidFill>
                  <a:srgbClr val="4B4C4E"/>
                </a:solidFill>
                <a:latin typeface="Open Sans"/>
                <a:ea typeface="Open Sans"/>
                <a:cs typeface="Open Sans"/>
                <a:sym typeface="Open Sans"/>
              </a:rPr>
              <a:t>TRANSFORM: </a:t>
            </a:r>
            <a:r>
              <a:rPr b="1" lang="en-GB" cap="none">
                <a:solidFill>
                  <a:srgbClr val="B0C5FF"/>
                </a:solidFill>
                <a:latin typeface="Open Sans"/>
                <a:ea typeface="Open Sans"/>
                <a:cs typeface="Open Sans"/>
                <a:sym typeface="Open Sans"/>
              </a:rPr>
              <a:t>IN PRACTICE</a:t>
            </a:r>
            <a:endParaRPr b="1" cap="none">
              <a:solidFill>
                <a:srgbClr val="EA641B"/>
              </a:solidFill>
              <a:latin typeface="Open Sans"/>
              <a:ea typeface="Open Sans"/>
              <a:cs typeface="Open Sans"/>
              <a:sym typeface="Open Sans"/>
            </a:endParaRPr>
          </a:p>
        </p:txBody>
      </p:sp>
      <p:sp>
        <p:nvSpPr>
          <p:cNvPr id="369" name="Google Shape;369;p19"/>
          <p:cNvSpPr txBox="1"/>
          <p:nvPr>
            <p:ph idx="4294967295" type="sldNum"/>
          </p:nvPr>
        </p:nvSpPr>
        <p:spPr>
          <a:xfrm>
            <a:off x="11769725" y="6583363"/>
            <a:ext cx="422275" cy="2508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GB" sz="900" u="none" cap="none" strike="noStrike">
                <a:solidFill>
                  <a:srgbClr val="888888"/>
                </a:solidFill>
                <a:latin typeface="Open Sans"/>
                <a:ea typeface="Open Sans"/>
                <a:cs typeface="Open Sans"/>
                <a:sym typeface="Open Sans"/>
              </a:rPr>
              <a:t>‹#›</a:t>
            </a:fld>
            <a:endParaRPr b="0" i="0" sz="900" u="none" cap="none" strike="noStrike">
              <a:solidFill>
                <a:srgbClr val="888888"/>
              </a:solidFill>
              <a:latin typeface="Open Sans"/>
              <a:ea typeface="Open Sans"/>
              <a:cs typeface="Open Sans"/>
              <a:sym typeface="Open Sans"/>
            </a:endParaRPr>
          </a:p>
        </p:txBody>
      </p:sp>
      <p:pic>
        <p:nvPicPr>
          <p:cNvPr descr="A close up of a sign&#10;&#10;Description automatically generated" id="370" name="Google Shape;370;p19"/>
          <p:cNvPicPr preferRelativeResize="0"/>
          <p:nvPr/>
        </p:nvPicPr>
        <p:blipFill rotWithShape="1">
          <a:blip r:embed="rId3">
            <a:alphaModFix/>
          </a:blip>
          <a:srcRect b="0" l="0" r="0" t="0"/>
          <a:stretch/>
        </p:blipFill>
        <p:spPr>
          <a:xfrm>
            <a:off x="10572750" y="443711"/>
            <a:ext cx="1035038" cy="517518"/>
          </a:xfrm>
          <a:prstGeom prst="rect">
            <a:avLst/>
          </a:prstGeom>
          <a:noFill/>
          <a:ln>
            <a:noFill/>
          </a:ln>
        </p:spPr>
      </p:pic>
      <p:sp>
        <p:nvSpPr>
          <p:cNvPr id="371" name="Google Shape;371;p19"/>
          <p:cNvSpPr/>
          <p:nvPr/>
        </p:nvSpPr>
        <p:spPr>
          <a:xfrm>
            <a:off x="1852053" y="2437156"/>
            <a:ext cx="3272397" cy="38969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Light"/>
                <a:ea typeface="Open Sans Light"/>
                <a:cs typeface="Open Sans Light"/>
                <a:sym typeface="Open Sans Light"/>
              </a:rPr>
              <a:t>Iberdrola have applied the mitigation hierarchy in setting out their transformative actions.</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Light"/>
                <a:ea typeface="Open Sans Light"/>
                <a:cs typeface="Open Sans Light"/>
                <a:sym typeface="Open Sans Light"/>
              </a:rPr>
              <a:t>This is alongside broader value chain and governance actions.</a:t>
            </a:r>
            <a:endParaRPr/>
          </a:p>
        </p:txBody>
      </p:sp>
      <p:sp>
        <p:nvSpPr>
          <p:cNvPr id="372" name="Google Shape;372;p19"/>
          <p:cNvSpPr txBox="1"/>
          <p:nvPr/>
        </p:nvSpPr>
        <p:spPr>
          <a:xfrm>
            <a:off x="227306" y="1362959"/>
            <a:ext cx="4897144" cy="504825"/>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464749"/>
              </a:buClr>
              <a:buSzPts val="1800"/>
              <a:buFont typeface="Open Sans Light"/>
              <a:buNone/>
            </a:pPr>
            <a:r>
              <a:rPr b="1" i="0" lang="en-GB" sz="2000" u="none" cap="none" strike="noStrike">
                <a:solidFill>
                  <a:srgbClr val="464749"/>
                </a:solidFill>
                <a:latin typeface="Open Sans"/>
                <a:ea typeface="Open Sans"/>
                <a:cs typeface="Open Sans"/>
                <a:sym typeface="Open Sans"/>
              </a:rPr>
              <a:t>Mitigation hierarchy application example: Iberdrola (renewable energy)</a:t>
            </a:r>
            <a:endParaRPr/>
          </a:p>
        </p:txBody>
      </p:sp>
      <p:graphicFrame>
        <p:nvGraphicFramePr>
          <p:cNvPr id="373" name="Google Shape;373;p19"/>
          <p:cNvGraphicFramePr/>
          <p:nvPr/>
        </p:nvGraphicFramePr>
        <p:xfrm>
          <a:off x="7394191" y="3440"/>
          <a:ext cx="3000000" cy="3000000"/>
        </p:xfrm>
        <a:graphic>
          <a:graphicData uri="http://schemas.openxmlformats.org/drawingml/2006/table">
            <a:tbl>
              <a:tblPr bandRow="1" firstRow="1">
                <a:noFill/>
                <a:tableStyleId>{4905D942-B6C6-4187-8B90-D82E453508B1}</a:tableStyleId>
              </a:tblPr>
              <a:tblGrid>
                <a:gridCol w="1199100"/>
                <a:gridCol w="1199100"/>
                <a:gridCol w="1199100"/>
                <a:gridCol w="1199100"/>
              </a:tblGrid>
              <a:tr h="317125">
                <a:tc>
                  <a:txBody>
                    <a:bodyPr/>
                    <a:lstStyle/>
                    <a:p>
                      <a:pPr indent="0" lvl="0" marL="0" marR="0" rtl="0" algn="ctr">
                        <a:lnSpc>
                          <a:spcPct val="100000"/>
                        </a:lnSpc>
                        <a:spcBef>
                          <a:spcPts val="0"/>
                        </a:spcBef>
                        <a:spcAft>
                          <a:spcPts val="0"/>
                        </a:spcAft>
                        <a:buNone/>
                      </a:pPr>
                      <a:r>
                        <a:rPr b="1" lang="en-GB" sz="1200" u="none" cap="none" strike="noStrike">
                          <a:solidFill>
                            <a:srgbClr val="FFFFFF"/>
                          </a:solidFill>
                          <a:latin typeface="Open Sans Light"/>
                          <a:ea typeface="Open Sans Light"/>
                          <a:cs typeface="Open Sans Light"/>
                          <a:sym typeface="Open Sans Light"/>
                        </a:rPr>
                        <a:t>Assess</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7C6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Commit </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FF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671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Transform</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solidFill>
                      <a:srgbClr val="B0C5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Disclose</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28575">
                      <a:solidFill>
                        <a:srgbClr val="FF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A3823"/>
                    </a:solidFill>
                  </a:tcPr>
                </a:tc>
              </a:tr>
            </a:tbl>
          </a:graphicData>
        </a:graphic>
      </p:graphicFrame>
      <p:pic>
        <p:nvPicPr>
          <p:cNvPr id="374" name="Google Shape;374;p19"/>
          <p:cNvPicPr preferRelativeResize="0"/>
          <p:nvPr/>
        </p:nvPicPr>
        <p:blipFill rotWithShape="1">
          <a:blip r:embed="rId4">
            <a:alphaModFix/>
          </a:blip>
          <a:srcRect b="0" l="0" r="0" t="0"/>
          <a:stretch/>
        </p:blipFill>
        <p:spPr>
          <a:xfrm>
            <a:off x="445215" y="2437156"/>
            <a:ext cx="1455500" cy="758800"/>
          </a:xfrm>
          <a:prstGeom prst="rect">
            <a:avLst/>
          </a:prstGeom>
          <a:noFill/>
          <a:ln>
            <a:noFill/>
          </a:ln>
        </p:spPr>
      </p:pic>
      <p:pic>
        <p:nvPicPr>
          <p:cNvPr id="375" name="Google Shape;375;p19"/>
          <p:cNvPicPr preferRelativeResize="0"/>
          <p:nvPr/>
        </p:nvPicPr>
        <p:blipFill rotWithShape="1">
          <a:blip r:embed="rId5">
            <a:alphaModFix/>
          </a:blip>
          <a:srcRect b="0" l="0" r="0" t="0"/>
          <a:stretch/>
        </p:blipFill>
        <p:spPr>
          <a:xfrm>
            <a:off x="5309714" y="1707595"/>
            <a:ext cx="3127615" cy="2397538"/>
          </a:xfrm>
          <a:prstGeom prst="rect">
            <a:avLst/>
          </a:prstGeom>
          <a:noFill/>
          <a:ln>
            <a:noFill/>
          </a:ln>
        </p:spPr>
      </p:pic>
      <p:pic>
        <p:nvPicPr>
          <p:cNvPr id="376" name="Google Shape;376;p19"/>
          <p:cNvPicPr preferRelativeResize="0"/>
          <p:nvPr/>
        </p:nvPicPr>
        <p:blipFill rotWithShape="1">
          <a:blip r:embed="rId6">
            <a:alphaModFix/>
          </a:blip>
          <a:srcRect b="0" l="0" r="0" t="0"/>
          <a:stretch/>
        </p:blipFill>
        <p:spPr>
          <a:xfrm>
            <a:off x="8599254" y="1886244"/>
            <a:ext cx="2800329" cy="2136744"/>
          </a:xfrm>
          <a:prstGeom prst="rect">
            <a:avLst/>
          </a:prstGeom>
          <a:noFill/>
          <a:ln>
            <a:noFill/>
          </a:ln>
        </p:spPr>
      </p:pic>
      <p:pic>
        <p:nvPicPr>
          <p:cNvPr id="377" name="Google Shape;377;p19"/>
          <p:cNvPicPr preferRelativeResize="0"/>
          <p:nvPr/>
        </p:nvPicPr>
        <p:blipFill rotWithShape="1">
          <a:blip r:embed="rId7">
            <a:alphaModFix/>
          </a:blip>
          <a:srcRect b="0" l="0" r="0" t="0"/>
          <a:stretch/>
        </p:blipFill>
        <p:spPr>
          <a:xfrm>
            <a:off x="8546585" y="4439758"/>
            <a:ext cx="3025787" cy="1250287"/>
          </a:xfrm>
          <a:prstGeom prst="rect">
            <a:avLst/>
          </a:prstGeom>
          <a:noFill/>
          <a:ln>
            <a:noFill/>
          </a:ln>
        </p:spPr>
      </p:pic>
      <p:pic>
        <p:nvPicPr>
          <p:cNvPr id="378" name="Google Shape;378;p19"/>
          <p:cNvPicPr preferRelativeResize="0"/>
          <p:nvPr/>
        </p:nvPicPr>
        <p:blipFill rotWithShape="1">
          <a:blip r:embed="rId8">
            <a:alphaModFix/>
          </a:blip>
          <a:srcRect b="0" l="0" r="0" t="0"/>
          <a:stretch/>
        </p:blipFill>
        <p:spPr>
          <a:xfrm>
            <a:off x="5396555" y="4439758"/>
            <a:ext cx="3113555" cy="1250287"/>
          </a:xfrm>
          <a:prstGeom prst="rect">
            <a:avLst/>
          </a:prstGeom>
          <a:noFill/>
          <a:ln>
            <a:noFill/>
          </a:ln>
        </p:spPr>
      </p:pic>
      <p:sp>
        <p:nvSpPr>
          <p:cNvPr id="379" name="Google Shape;379;p19"/>
          <p:cNvSpPr/>
          <p:nvPr/>
        </p:nvSpPr>
        <p:spPr>
          <a:xfrm>
            <a:off x="-12956" y="6186982"/>
            <a:ext cx="12191999" cy="504826"/>
          </a:xfrm>
          <a:prstGeom prst="rect">
            <a:avLst/>
          </a:prstGeom>
          <a:solidFill>
            <a:schemeClr val="dk2"/>
          </a:solidFill>
          <a:ln>
            <a:noFill/>
          </a:ln>
        </p:spPr>
        <p:txBody>
          <a:bodyPr anchorCtr="0" anchor="ctr" bIns="45700" lIns="91425" spcFirstLastPara="1" rIns="91425" wrap="square" tIns="45700">
            <a:noAutofit/>
          </a:bodyPr>
          <a:lstStyle/>
          <a:p>
            <a:pPr indent="0" lvl="0" marL="90488" marR="0" rtl="0" algn="l">
              <a:lnSpc>
                <a:spcPct val="100000"/>
              </a:lnSpc>
              <a:spcBef>
                <a:spcPts val="0"/>
              </a:spcBef>
              <a:spcAft>
                <a:spcPts val="0"/>
              </a:spcAft>
              <a:buNone/>
            </a:pPr>
            <a:r>
              <a:rPr b="1" i="1" lang="en-GB" sz="1200" u="none" cap="none" strike="noStrike">
                <a:solidFill>
                  <a:schemeClr val="lt1"/>
                </a:solidFill>
                <a:latin typeface="Open Sans"/>
                <a:ea typeface="Open Sans"/>
                <a:cs typeface="Open Sans"/>
                <a:sym typeface="Open Sans"/>
              </a:rPr>
              <a:t>Resources: </a:t>
            </a:r>
            <a:r>
              <a:rPr b="1" i="1" lang="en-GB" sz="1200" u="sng" cap="none" strike="noStrike">
                <a:solidFill>
                  <a:schemeClr val="lt1"/>
                </a:solidFill>
                <a:latin typeface="Open Sans"/>
                <a:ea typeface="Open Sans"/>
                <a:cs typeface="Open Sans"/>
                <a:sym typeface="Open Sans"/>
                <a:hlinkClick r:id="rId9">
                  <a:extLst>
                    <a:ext uri="{A12FA001-AC4F-418D-AE19-62706E023703}">
                      <ahyp:hlinkClr val="tx"/>
                    </a:ext>
                  </a:extLst>
                </a:hlinkClick>
              </a:rPr>
              <a:t>The Action Framework (AR3T hierarchy)</a:t>
            </a:r>
            <a:r>
              <a:rPr b="1" i="1" lang="en-GB" sz="1200" u="none" cap="none" strike="noStrike">
                <a:solidFill>
                  <a:schemeClr val="lt1"/>
                </a:solidFill>
                <a:latin typeface="Open Sans"/>
                <a:ea typeface="Open Sans"/>
                <a:cs typeface="Open Sans"/>
                <a:sym typeface="Open Sans"/>
              </a:rPr>
              <a:t>, </a:t>
            </a:r>
            <a:r>
              <a:rPr b="1" i="1" lang="en-GB" sz="1200" u="sng" cap="none" strike="noStrike">
                <a:solidFill>
                  <a:schemeClr val="lt1"/>
                </a:solidFill>
                <a:latin typeface="Open Sans"/>
                <a:ea typeface="Open Sans"/>
                <a:cs typeface="Open Sans"/>
                <a:sym typeface="Open Sans"/>
                <a:hlinkClick r:id="rId10">
                  <a:extLst>
                    <a:ext uri="{A12FA001-AC4F-418D-AE19-62706E023703}">
                      <ahyp:hlinkClr val="tx"/>
                    </a:ext>
                  </a:extLst>
                </a:hlinkClick>
              </a:rPr>
              <a:t>NBS benefits explorer</a:t>
            </a:r>
            <a:r>
              <a:rPr b="1" i="1" lang="en-GB" sz="1200" u="none" cap="none" strike="noStrike">
                <a:solidFill>
                  <a:schemeClr val="lt1"/>
                </a:solidFill>
                <a:latin typeface="Open Sans"/>
                <a:ea typeface="Open Sans"/>
                <a:cs typeface="Open Sans"/>
                <a:sym typeface="Open Sans"/>
              </a:rPr>
              <a:t>, </a:t>
            </a:r>
            <a:r>
              <a:rPr b="1" i="1" lang="en-GB" sz="1200" u="sng" cap="none" strike="noStrike">
                <a:solidFill>
                  <a:schemeClr val="lt1"/>
                </a:solidFill>
                <a:latin typeface="Open Sans"/>
                <a:ea typeface="Open Sans"/>
                <a:cs typeface="Open Sans"/>
                <a:sym typeface="Open Sans"/>
                <a:hlinkClick r:id="rId11">
                  <a:extLst>
                    <a:ext uri="{A12FA001-AC4F-418D-AE19-62706E023703}">
                      <ahyp:hlinkClr val="tx"/>
                    </a:ext>
                  </a:extLst>
                </a:hlinkClick>
              </a:rPr>
              <a:t>IUCN Global Standard for Nature-based Solutions</a:t>
            </a:r>
            <a:r>
              <a:rPr b="1" i="1" lang="en-GB" sz="1200" u="none" cap="none" strike="noStrike">
                <a:solidFill>
                  <a:schemeClr val="lt1"/>
                </a:solidFill>
                <a:latin typeface="Open Sans"/>
                <a:ea typeface="Open Sans"/>
                <a:cs typeface="Open Sans"/>
                <a:sym typeface="Open Sans"/>
              </a:rPr>
              <a:t>, </a:t>
            </a:r>
            <a:r>
              <a:rPr b="1" i="1" lang="en-GB" sz="1200" u="sng" cap="none" strike="noStrike">
                <a:solidFill>
                  <a:schemeClr val="lt1"/>
                </a:solidFill>
                <a:latin typeface="Open Sans"/>
                <a:ea typeface="Open Sans"/>
                <a:cs typeface="Open Sans"/>
                <a:sym typeface="Open Sans"/>
                <a:hlinkClick r:id="rId12">
                  <a:extLst>
                    <a:ext uri="{A12FA001-AC4F-418D-AE19-62706E023703}">
                      <ahyp:hlinkClr val="tx"/>
                    </a:ext>
                  </a:extLst>
                </a:hlinkClick>
              </a:rPr>
              <a:t>WBCSD’s Roadmap to Nature Positive</a:t>
            </a:r>
            <a:r>
              <a:rPr b="1" i="1" lang="en-GB" sz="1200" u="none" cap="none" strike="noStrike">
                <a:solidFill>
                  <a:schemeClr val="lt1"/>
                </a:solidFill>
                <a:latin typeface="Open Sans"/>
                <a:ea typeface="Open Sans"/>
                <a:cs typeface="Open Sans"/>
                <a:sym typeface="Open Sans"/>
              </a:rPr>
              <a:t> and </a:t>
            </a:r>
            <a:r>
              <a:rPr b="1" i="1" lang="en-GB" sz="1200" u="sng" cap="none" strike="noStrike">
                <a:solidFill>
                  <a:schemeClr val="lt1"/>
                </a:solidFill>
                <a:latin typeface="Open Sans"/>
                <a:ea typeface="Open Sans"/>
                <a:cs typeface="Open Sans"/>
                <a:sym typeface="Open Sans"/>
                <a:hlinkClick r:id="rId13">
                  <a:extLst>
                    <a:ext uri="{A12FA001-AC4F-418D-AE19-62706E023703}">
                      <ahyp:hlinkClr val="tx"/>
                    </a:ext>
                  </a:extLst>
                </a:hlinkClick>
              </a:rPr>
              <a:t>Sector Actions </a:t>
            </a:r>
            <a:r>
              <a:rPr b="1" i="1" lang="en-GB" sz="1200" u="none" cap="none" strike="noStrike">
                <a:solidFill>
                  <a:schemeClr val="lt1"/>
                </a:solidFill>
                <a:latin typeface="Open Sans"/>
                <a:ea typeface="Open Sans"/>
                <a:cs typeface="Open Sans"/>
                <a:sym typeface="Open Sans"/>
              </a:rPr>
              <a:t>developed by BfN, WEF and WBCSD </a:t>
            </a:r>
            <a:endParaRPr b="1" i="1" sz="1200" u="none" cap="none" strike="noStrike">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2d75ec7c61_0_0"/>
          <p:cNvSpPr txBox="1"/>
          <p:nvPr>
            <p:ph type="title"/>
          </p:nvPr>
        </p:nvSpPr>
        <p:spPr>
          <a:xfrm>
            <a:off x="538201" y="0"/>
            <a:ext cx="10546500" cy="1497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r>
              <a:rPr b="1" lang="en-GB" sz="3020"/>
              <a:t>Learning Outcomes for this Learning Unit</a:t>
            </a:r>
            <a:endParaRPr b="1" sz="3020"/>
          </a:p>
        </p:txBody>
      </p:sp>
      <p:sp>
        <p:nvSpPr>
          <p:cNvPr id="138" name="Google Shape;138;g32d75ec7c61_0_0"/>
          <p:cNvSpPr txBox="1"/>
          <p:nvPr>
            <p:ph idx="12" type="sldNum"/>
          </p:nvPr>
        </p:nvSpPr>
        <p:spPr>
          <a:xfrm>
            <a:off x="10558299" y="6208411"/>
            <a:ext cx="10524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900"/>
              <a:buFont typeface="Arial"/>
              <a:buNone/>
            </a:pPr>
            <a:fld id="{00000000-1234-1234-1234-123412341234}" type="slidenum">
              <a:rPr lang="en-GB"/>
              <a:t>‹#›</a:t>
            </a:fld>
            <a:endParaRPr/>
          </a:p>
        </p:txBody>
      </p:sp>
      <p:sp>
        <p:nvSpPr>
          <p:cNvPr id="139" name="Google Shape;139;g32d75ec7c61_0_0"/>
          <p:cNvSpPr txBox="1"/>
          <p:nvPr/>
        </p:nvSpPr>
        <p:spPr>
          <a:xfrm>
            <a:off x="752700" y="2147200"/>
            <a:ext cx="9927000" cy="3007200"/>
          </a:xfrm>
          <a:prstGeom prst="rect">
            <a:avLst/>
          </a:prstGeom>
          <a:solidFill>
            <a:srgbClr val="F0FFD2"/>
          </a:solidFill>
          <a:ln>
            <a:noFill/>
          </a:ln>
        </p:spPr>
        <p:txBody>
          <a:bodyPr anchorCtr="0" anchor="t" bIns="91425" lIns="91425" spcFirstLastPara="1" rIns="91425" wrap="square" tIns="91425">
            <a:noAutofit/>
          </a:bodyPr>
          <a:lstStyle/>
          <a:p>
            <a:pPr indent="-295656" lvl="0" marL="457200" rtl="0" algn="l">
              <a:lnSpc>
                <a:spcPct val="150000"/>
              </a:lnSpc>
              <a:spcBef>
                <a:spcPts val="360"/>
              </a:spcBef>
              <a:spcAft>
                <a:spcPts val="0"/>
              </a:spcAft>
              <a:buClr>
                <a:schemeClr val="accent2"/>
              </a:buClr>
              <a:buSzPts val="1056"/>
              <a:buFont typeface="Noto Sans Symbols"/>
              <a:buChar char="•"/>
            </a:pPr>
            <a:r>
              <a:rPr lang="en-GB" sz="1800">
                <a:solidFill>
                  <a:schemeClr val="dk1"/>
                </a:solidFill>
              </a:rPr>
              <a:t>Understand the landscape of impact measurement for nature and biodiversity from CSRD to TNFD. </a:t>
            </a:r>
            <a:endParaRPr sz="1800">
              <a:solidFill>
                <a:srgbClr val="7F7F7F"/>
              </a:solidFill>
            </a:endParaRPr>
          </a:p>
          <a:p>
            <a:pPr indent="-295656" lvl="0" marL="457200" rtl="0" algn="l">
              <a:lnSpc>
                <a:spcPct val="150000"/>
              </a:lnSpc>
              <a:spcBef>
                <a:spcPts val="360"/>
              </a:spcBef>
              <a:spcAft>
                <a:spcPts val="0"/>
              </a:spcAft>
              <a:buClr>
                <a:schemeClr val="accent2"/>
              </a:buClr>
              <a:buSzPts val="1056"/>
              <a:buFont typeface="Noto Sans Symbols"/>
              <a:buChar char="•"/>
            </a:pPr>
            <a:r>
              <a:rPr lang="en-GB" sz="1800">
                <a:solidFill>
                  <a:schemeClr val="dk1"/>
                </a:solidFill>
              </a:rPr>
              <a:t>Appraise the relevance of new reporting requirements for your business – both directly and indirectly.</a:t>
            </a:r>
            <a:endParaRPr sz="1800">
              <a:solidFill>
                <a:srgbClr val="7F7F7F"/>
              </a:solidFill>
            </a:endParaRPr>
          </a:p>
          <a:p>
            <a:pPr indent="-295656" lvl="0" marL="457200" rtl="0" algn="l">
              <a:lnSpc>
                <a:spcPct val="150000"/>
              </a:lnSpc>
              <a:spcBef>
                <a:spcPts val="360"/>
              </a:spcBef>
              <a:spcAft>
                <a:spcPts val="0"/>
              </a:spcAft>
              <a:buClr>
                <a:schemeClr val="accent2"/>
              </a:buClr>
              <a:buSzPts val="1056"/>
              <a:buFont typeface="Noto Sans Symbols"/>
              <a:buChar char="•"/>
            </a:pPr>
            <a:r>
              <a:rPr lang="en-GB" sz="1800">
                <a:solidFill>
                  <a:schemeClr val="dk1"/>
                </a:solidFill>
              </a:rPr>
              <a:t>Learn about guidance and support tools available and apply the knowledge learned to your own context.</a:t>
            </a:r>
            <a:endParaRPr sz="1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0"/>
          <p:cNvSpPr txBox="1"/>
          <p:nvPr>
            <p:ph type="title"/>
          </p:nvPr>
        </p:nvSpPr>
        <p:spPr>
          <a:xfrm>
            <a:off x="464573" y="241555"/>
            <a:ext cx="11503093" cy="8245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64749"/>
              </a:buClr>
              <a:buSzPts val="2800"/>
              <a:buFont typeface="Open Sans Light"/>
              <a:buNone/>
            </a:pPr>
            <a:r>
              <a:rPr lang="en-GB">
                <a:solidFill>
                  <a:schemeClr val="accent1"/>
                </a:solidFill>
              </a:rPr>
              <a:t>ADVOCATE FOR AMBITIOUS POLICIES</a:t>
            </a:r>
            <a:endParaRPr/>
          </a:p>
        </p:txBody>
      </p:sp>
      <p:pic>
        <p:nvPicPr>
          <p:cNvPr id="385" name="Google Shape;385;p20"/>
          <p:cNvPicPr preferRelativeResize="0"/>
          <p:nvPr/>
        </p:nvPicPr>
        <p:blipFill rotWithShape="1">
          <a:blip r:embed="rId3">
            <a:alphaModFix/>
          </a:blip>
          <a:srcRect b="0" l="0" r="0" t="0"/>
          <a:stretch/>
        </p:blipFill>
        <p:spPr>
          <a:xfrm>
            <a:off x="10707281" y="241555"/>
            <a:ext cx="1484719" cy="1440133"/>
          </a:xfrm>
          <a:prstGeom prst="rect">
            <a:avLst/>
          </a:prstGeom>
          <a:noFill/>
          <a:ln>
            <a:noFill/>
          </a:ln>
        </p:spPr>
      </p:pic>
      <p:grpSp>
        <p:nvGrpSpPr>
          <p:cNvPr id="386" name="Google Shape;386;p20"/>
          <p:cNvGrpSpPr/>
          <p:nvPr/>
        </p:nvGrpSpPr>
        <p:grpSpPr>
          <a:xfrm>
            <a:off x="4902898" y="2654436"/>
            <a:ext cx="6264030" cy="3825384"/>
            <a:chOff x="347482" y="2038205"/>
            <a:chExt cx="4313530" cy="4250004"/>
          </a:xfrm>
        </p:grpSpPr>
        <p:sp>
          <p:nvSpPr>
            <p:cNvPr id="387" name="Google Shape;387;p20"/>
            <p:cNvSpPr/>
            <p:nvPr/>
          </p:nvSpPr>
          <p:spPr>
            <a:xfrm>
              <a:off x="464573" y="2038205"/>
              <a:ext cx="4196439" cy="720000"/>
            </a:xfrm>
            <a:prstGeom prst="rect">
              <a:avLst/>
            </a:prstGeom>
            <a:solidFill>
              <a:schemeClr val="dk2"/>
            </a:solidFill>
            <a:ln>
              <a:noFill/>
            </a:ln>
          </p:spPr>
          <p:txBody>
            <a:bodyPr anchorCtr="0" anchor="ctr" bIns="45700" lIns="91425" spcFirstLastPara="1" rIns="91425" wrap="square" tIns="45700">
              <a:noAutofit/>
            </a:bodyPr>
            <a:lstStyle/>
            <a:p>
              <a:pPr indent="622300" lvl="0" marL="0" marR="0" rtl="0" algn="l">
                <a:lnSpc>
                  <a:spcPct val="100000"/>
                </a:lnSpc>
                <a:spcBef>
                  <a:spcPts val="0"/>
                </a:spcBef>
                <a:spcAft>
                  <a:spcPts val="0"/>
                </a:spcAft>
                <a:buNone/>
              </a:pPr>
              <a:r>
                <a:rPr b="1" i="0" lang="en-GB" sz="1400" u="none" cap="none" strike="noStrike">
                  <a:solidFill>
                    <a:srgbClr val="ABC5FE"/>
                  </a:solidFill>
                  <a:latin typeface="Open Sans"/>
                  <a:ea typeface="Open Sans"/>
                  <a:cs typeface="Open Sans"/>
                  <a:sym typeface="Open Sans"/>
                </a:rPr>
                <a:t>Commit to support ambitious policy</a:t>
              </a:r>
              <a:endParaRPr/>
            </a:p>
          </p:txBody>
        </p:sp>
        <p:sp>
          <p:nvSpPr>
            <p:cNvPr id="388" name="Google Shape;388;p20"/>
            <p:cNvSpPr/>
            <p:nvPr/>
          </p:nvSpPr>
          <p:spPr>
            <a:xfrm>
              <a:off x="347482" y="2146993"/>
              <a:ext cx="525984" cy="518320"/>
            </a:xfrm>
            <a:prstGeom prst="rect">
              <a:avLst/>
            </a:prstGeom>
            <a:solidFill>
              <a:srgbClr val="ABC5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800" u="none" cap="none" strike="noStrike">
                  <a:solidFill>
                    <a:schemeClr val="dk2"/>
                  </a:solidFill>
                  <a:latin typeface="Open Sans"/>
                  <a:ea typeface="Open Sans"/>
                  <a:cs typeface="Open Sans"/>
                  <a:sym typeface="Open Sans"/>
                </a:rPr>
                <a:t>1</a:t>
              </a:r>
              <a:endParaRPr/>
            </a:p>
          </p:txBody>
        </p:sp>
        <p:sp>
          <p:nvSpPr>
            <p:cNvPr id="389" name="Google Shape;389;p20"/>
            <p:cNvSpPr/>
            <p:nvPr/>
          </p:nvSpPr>
          <p:spPr>
            <a:xfrm>
              <a:off x="464573" y="2920706"/>
              <a:ext cx="4196439" cy="720000"/>
            </a:xfrm>
            <a:prstGeom prst="rect">
              <a:avLst/>
            </a:prstGeom>
            <a:solidFill>
              <a:schemeClr val="dk2"/>
            </a:solidFill>
            <a:ln>
              <a:noFill/>
            </a:ln>
          </p:spPr>
          <p:txBody>
            <a:bodyPr anchorCtr="0" anchor="ctr" bIns="45700" lIns="91425" spcFirstLastPara="1" rIns="91425" wrap="square" tIns="45700">
              <a:noAutofit/>
            </a:bodyPr>
            <a:lstStyle/>
            <a:p>
              <a:pPr indent="622300" lvl="0" marL="0" marR="0" rtl="0" algn="l">
                <a:lnSpc>
                  <a:spcPct val="100000"/>
                </a:lnSpc>
                <a:spcBef>
                  <a:spcPts val="0"/>
                </a:spcBef>
                <a:spcAft>
                  <a:spcPts val="0"/>
                </a:spcAft>
                <a:buNone/>
              </a:pPr>
              <a:r>
                <a:rPr b="1" i="0" lang="en-GB" sz="1400" u="none" cap="none" strike="noStrike">
                  <a:solidFill>
                    <a:srgbClr val="ABC5FE"/>
                  </a:solidFill>
                  <a:latin typeface="Open Sans"/>
                  <a:ea typeface="Open Sans"/>
                  <a:cs typeface="Open Sans"/>
                  <a:sym typeface="Open Sans"/>
                </a:rPr>
                <a:t>Align trade associations</a:t>
              </a:r>
              <a:endParaRPr/>
            </a:p>
          </p:txBody>
        </p:sp>
        <p:sp>
          <p:nvSpPr>
            <p:cNvPr id="390" name="Google Shape;390;p20"/>
            <p:cNvSpPr/>
            <p:nvPr/>
          </p:nvSpPr>
          <p:spPr>
            <a:xfrm>
              <a:off x="347482" y="3029494"/>
              <a:ext cx="525984" cy="518320"/>
            </a:xfrm>
            <a:prstGeom prst="rect">
              <a:avLst/>
            </a:prstGeom>
            <a:solidFill>
              <a:srgbClr val="ABC5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800" u="none" cap="none" strike="noStrike">
                  <a:solidFill>
                    <a:schemeClr val="dk2"/>
                  </a:solidFill>
                  <a:latin typeface="Open Sans"/>
                  <a:ea typeface="Open Sans"/>
                  <a:cs typeface="Open Sans"/>
                  <a:sym typeface="Open Sans"/>
                </a:rPr>
                <a:t>2</a:t>
              </a:r>
              <a:endParaRPr/>
            </a:p>
          </p:txBody>
        </p:sp>
        <p:sp>
          <p:nvSpPr>
            <p:cNvPr id="391" name="Google Shape;391;p20"/>
            <p:cNvSpPr/>
            <p:nvPr/>
          </p:nvSpPr>
          <p:spPr>
            <a:xfrm>
              <a:off x="464573" y="3803207"/>
              <a:ext cx="4196439" cy="720000"/>
            </a:xfrm>
            <a:prstGeom prst="rect">
              <a:avLst/>
            </a:prstGeom>
            <a:solidFill>
              <a:schemeClr val="dk2"/>
            </a:solidFill>
            <a:ln>
              <a:noFill/>
            </a:ln>
          </p:spPr>
          <p:txBody>
            <a:bodyPr anchorCtr="0" anchor="ctr" bIns="45700" lIns="91425" spcFirstLastPara="1" rIns="91425" wrap="square" tIns="45700">
              <a:noAutofit/>
            </a:bodyPr>
            <a:lstStyle/>
            <a:p>
              <a:pPr indent="622300" lvl="0" marL="0" marR="0" rtl="0" algn="l">
                <a:lnSpc>
                  <a:spcPct val="100000"/>
                </a:lnSpc>
                <a:spcBef>
                  <a:spcPts val="0"/>
                </a:spcBef>
                <a:spcAft>
                  <a:spcPts val="0"/>
                </a:spcAft>
                <a:buNone/>
              </a:pPr>
              <a:r>
                <a:rPr b="1" i="0" lang="en-GB" sz="1400" u="none" cap="none" strike="noStrike">
                  <a:solidFill>
                    <a:srgbClr val="ABC5FE"/>
                  </a:solidFill>
                  <a:latin typeface="Open Sans"/>
                  <a:ea typeface="Open Sans"/>
                  <a:cs typeface="Open Sans"/>
                  <a:sym typeface="Open Sans"/>
                </a:rPr>
                <a:t>Allocate advocacy spending</a:t>
              </a:r>
              <a:endParaRPr/>
            </a:p>
          </p:txBody>
        </p:sp>
        <p:sp>
          <p:nvSpPr>
            <p:cNvPr id="392" name="Google Shape;392;p20"/>
            <p:cNvSpPr/>
            <p:nvPr/>
          </p:nvSpPr>
          <p:spPr>
            <a:xfrm>
              <a:off x="347482" y="3911995"/>
              <a:ext cx="525984" cy="518320"/>
            </a:xfrm>
            <a:prstGeom prst="rect">
              <a:avLst/>
            </a:prstGeom>
            <a:solidFill>
              <a:srgbClr val="ABC5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800" u="none" cap="none" strike="noStrike">
                  <a:solidFill>
                    <a:schemeClr val="dk2"/>
                  </a:solidFill>
                  <a:latin typeface="Open Sans"/>
                  <a:ea typeface="Open Sans"/>
                  <a:cs typeface="Open Sans"/>
                  <a:sym typeface="Open Sans"/>
                </a:rPr>
                <a:t>3</a:t>
              </a:r>
              <a:endParaRPr/>
            </a:p>
          </p:txBody>
        </p:sp>
        <p:sp>
          <p:nvSpPr>
            <p:cNvPr id="393" name="Google Shape;393;p20"/>
            <p:cNvSpPr/>
            <p:nvPr/>
          </p:nvSpPr>
          <p:spPr>
            <a:xfrm>
              <a:off x="464573" y="4685708"/>
              <a:ext cx="4196439" cy="720000"/>
            </a:xfrm>
            <a:prstGeom prst="rect">
              <a:avLst/>
            </a:prstGeom>
            <a:solidFill>
              <a:schemeClr val="dk2"/>
            </a:solidFill>
            <a:ln>
              <a:noFill/>
            </a:ln>
          </p:spPr>
          <p:txBody>
            <a:bodyPr anchorCtr="0" anchor="ctr" bIns="45700" lIns="91425" spcFirstLastPara="1" rIns="91425" wrap="square" tIns="45700">
              <a:noAutofit/>
            </a:bodyPr>
            <a:lstStyle/>
            <a:p>
              <a:pPr indent="622300" lvl="0" marL="0" marR="0" rtl="0" algn="l">
                <a:lnSpc>
                  <a:spcPct val="100000"/>
                </a:lnSpc>
                <a:spcBef>
                  <a:spcPts val="0"/>
                </a:spcBef>
                <a:spcAft>
                  <a:spcPts val="0"/>
                </a:spcAft>
                <a:buNone/>
              </a:pPr>
              <a:r>
                <a:rPr b="1" i="0" lang="en-GB" sz="1400" u="none" cap="none" strike="noStrike">
                  <a:solidFill>
                    <a:srgbClr val="ABC5FE"/>
                  </a:solidFill>
                  <a:latin typeface="Open Sans"/>
                  <a:ea typeface="Open Sans"/>
                  <a:cs typeface="Open Sans"/>
                  <a:sym typeface="Open Sans"/>
                </a:rPr>
                <a:t>Speak out publicly</a:t>
              </a:r>
              <a:endParaRPr/>
            </a:p>
          </p:txBody>
        </p:sp>
        <p:sp>
          <p:nvSpPr>
            <p:cNvPr id="394" name="Google Shape;394;p20"/>
            <p:cNvSpPr/>
            <p:nvPr/>
          </p:nvSpPr>
          <p:spPr>
            <a:xfrm>
              <a:off x="347482" y="4794496"/>
              <a:ext cx="525984" cy="518320"/>
            </a:xfrm>
            <a:prstGeom prst="rect">
              <a:avLst/>
            </a:prstGeom>
            <a:solidFill>
              <a:srgbClr val="ABC5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800" u="none" cap="none" strike="noStrike">
                  <a:solidFill>
                    <a:schemeClr val="dk2"/>
                  </a:solidFill>
                  <a:latin typeface="Open Sans"/>
                  <a:ea typeface="Open Sans"/>
                  <a:cs typeface="Open Sans"/>
                  <a:sym typeface="Open Sans"/>
                </a:rPr>
                <a:t>4</a:t>
              </a:r>
              <a:endParaRPr/>
            </a:p>
          </p:txBody>
        </p:sp>
        <p:sp>
          <p:nvSpPr>
            <p:cNvPr id="395" name="Google Shape;395;p20"/>
            <p:cNvSpPr/>
            <p:nvPr/>
          </p:nvSpPr>
          <p:spPr>
            <a:xfrm>
              <a:off x="464573" y="5568209"/>
              <a:ext cx="4196439" cy="720000"/>
            </a:xfrm>
            <a:prstGeom prst="rect">
              <a:avLst/>
            </a:prstGeom>
            <a:solidFill>
              <a:schemeClr val="dk2"/>
            </a:solidFill>
            <a:ln>
              <a:noFill/>
            </a:ln>
          </p:spPr>
          <p:txBody>
            <a:bodyPr anchorCtr="0" anchor="ctr" bIns="45700" lIns="91425" spcFirstLastPara="1" rIns="91425" wrap="square" tIns="45700">
              <a:noAutofit/>
            </a:bodyPr>
            <a:lstStyle/>
            <a:p>
              <a:pPr indent="622300" lvl="0" marL="0" marR="0" rtl="0" algn="l">
                <a:lnSpc>
                  <a:spcPct val="100000"/>
                </a:lnSpc>
                <a:spcBef>
                  <a:spcPts val="0"/>
                </a:spcBef>
                <a:spcAft>
                  <a:spcPts val="0"/>
                </a:spcAft>
                <a:buNone/>
              </a:pPr>
              <a:r>
                <a:rPr b="1" i="0" lang="en-GB" sz="1400" u="none" cap="none" strike="noStrike">
                  <a:solidFill>
                    <a:srgbClr val="ABC5FE"/>
                  </a:solidFill>
                  <a:latin typeface="Open Sans"/>
                  <a:ea typeface="Open Sans"/>
                  <a:cs typeface="Open Sans"/>
                  <a:sym typeface="Open Sans"/>
                </a:rPr>
                <a:t>Disclose advocacy activity</a:t>
              </a:r>
              <a:endParaRPr/>
            </a:p>
          </p:txBody>
        </p:sp>
        <p:sp>
          <p:nvSpPr>
            <p:cNvPr id="396" name="Google Shape;396;p20"/>
            <p:cNvSpPr/>
            <p:nvPr/>
          </p:nvSpPr>
          <p:spPr>
            <a:xfrm>
              <a:off x="347482" y="5676996"/>
              <a:ext cx="525984" cy="518320"/>
            </a:xfrm>
            <a:prstGeom prst="rect">
              <a:avLst/>
            </a:prstGeom>
            <a:solidFill>
              <a:srgbClr val="ABC5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800" u="none" cap="none" strike="noStrike">
                  <a:solidFill>
                    <a:schemeClr val="dk2"/>
                  </a:solidFill>
                  <a:latin typeface="Open Sans"/>
                  <a:ea typeface="Open Sans"/>
                  <a:cs typeface="Open Sans"/>
                  <a:sym typeface="Open Sans"/>
                </a:rPr>
                <a:t>5</a:t>
              </a:r>
              <a:endParaRPr/>
            </a:p>
          </p:txBody>
        </p:sp>
      </p:grpSp>
      <p:pic>
        <p:nvPicPr>
          <p:cNvPr id="397" name="Google Shape;397;p20"/>
          <p:cNvPicPr preferRelativeResize="0"/>
          <p:nvPr/>
        </p:nvPicPr>
        <p:blipFill rotWithShape="1">
          <a:blip r:embed="rId4">
            <a:alphaModFix/>
          </a:blip>
          <a:srcRect b="0" l="0" r="0" t="0"/>
          <a:stretch/>
        </p:blipFill>
        <p:spPr>
          <a:xfrm>
            <a:off x="1417467" y="2537042"/>
            <a:ext cx="2694995" cy="3810818"/>
          </a:xfrm>
          <a:prstGeom prst="rect">
            <a:avLst/>
          </a:prstGeom>
          <a:noFill/>
          <a:ln cap="flat" cmpd="sng" w="9525">
            <a:solidFill>
              <a:schemeClr val="accent6"/>
            </a:solidFill>
            <a:prstDash val="solid"/>
            <a:round/>
            <a:headEnd len="sm" w="sm" type="none"/>
            <a:tailEnd len="sm" w="sm" type="none"/>
          </a:ln>
        </p:spPr>
      </p:pic>
      <p:sp>
        <p:nvSpPr>
          <p:cNvPr id="398" name="Google Shape;398;p20"/>
          <p:cNvSpPr txBox="1"/>
          <p:nvPr/>
        </p:nvSpPr>
        <p:spPr>
          <a:xfrm>
            <a:off x="464573" y="1066133"/>
            <a:ext cx="988284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800" u="none" cap="none" strike="noStrike">
                <a:solidFill>
                  <a:schemeClr val="dk1"/>
                </a:solidFill>
                <a:latin typeface="Open Sans Light"/>
                <a:ea typeface="Open Sans Light"/>
                <a:cs typeface="Open Sans Light"/>
                <a:sym typeface="Open Sans Light"/>
              </a:rPr>
              <a:t>Nature-positive policies are key to accelerating business action. Businesses have a key role to support governments and advocate for </a:t>
            </a:r>
            <a:r>
              <a:rPr b="1" i="0" lang="en-GB" sz="1800" u="none" cap="none" strike="noStrike">
                <a:solidFill>
                  <a:schemeClr val="dk1"/>
                </a:solidFill>
                <a:latin typeface="Open Sans"/>
                <a:ea typeface="Open Sans"/>
                <a:cs typeface="Open Sans"/>
                <a:sym typeface="Open Sans"/>
              </a:rPr>
              <a:t>ambitious policies, legislation and regulation.</a:t>
            </a:r>
            <a:endParaRPr b="0" i="0" sz="1800" u="none" cap="none" strike="noStrike">
              <a:solidFill>
                <a:schemeClr val="dk1"/>
              </a:solidFill>
              <a:latin typeface="Open Sans"/>
              <a:ea typeface="Open Sans"/>
              <a:cs typeface="Open Sans"/>
              <a:sym typeface="Open Sans"/>
            </a:endParaRPr>
          </a:p>
        </p:txBody>
      </p:sp>
      <p:sp>
        <p:nvSpPr>
          <p:cNvPr id="399" name="Google Shape;399;p20"/>
          <p:cNvSpPr/>
          <p:nvPr/>
        </p:nvSpPr>
        <p:spPr>
          <a:xfrm>
            <a:off x="255912" y="1758497"/>
            <a:ext cx="9634046" cy="540000"/>
          </a:xfrm>
          <a:prstGeom prst="rect">
            <a:avLst/>
          </a:prstGeom>
          <a:solidFill>
            <a:srgbClr val="73B5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400" u="none" cap="none" strike="noStrike">
                <a:solidFill>
                  <a:schemeClr val="lt1"/>
                </a:solidFill>
                <a:latin typeface="Open Sans"/>
                <a:ea typeface="Open Sans"/>
                <a:cs typeface="Open Sans"/>
                <a:sym typeface="Open Sans"/>
              </a:rPr>
              <a:t>Why and how to advocate for nature?</a:t>
            </a:r>
            <a:endParaRPr/>
          </a:p>
          <a:p>
            <a:pPr indent="0" lvl="0" marL="0" marR="0" rtl="0" algn="ctr">
              <a:lnSpc>
                <a:spcPct val="100000"/>
              </a:lnSpc>
              <a:spcBef>
                <a:spcPts val="0"/>
              </a:spcBef>
              <a:spcAft>
                <a:spcPts val="0"/>
              </a:spcAft>
              <a:buNone/>
            </a:pPr>
            <a:r>
              <a:rPr b="0" i="1" lang="en-GB" sz="1400" u="none" cap="none" strike="noStrike">
                <a:solidFill>
                  <a:schemeClr val="lt1"/>
                </a:solidFill>
                <a:latin typeface="Open Sans"/>
                <a:ea typeface="Open Sans"/>
                <a:cs typeface="Open Sans"/>
                <a:sym typeface="Open Sans"/>
              </a:rPr>
              <a:t>Five actions outlined in the </a:t>
            </a:r>
            <a:r>
              <a:rPr b="0" i="1" lang="en-GB" sz="1400" u="sng" cap="none" strike="noStrike">
                <a:solidFill>
                  <a:schemeClr val="lt1"/>
                </a:solidFill>
                <a:latin typeface="Open Sans"/>
                <a:ea typeface="Open Sans"/>
                <a:cs typeface="Open Sans"/>
                <a:sym typeface="Open Sans"/>
                <a:hlinkClick r:id="rId5">
                  <a:extLst>
                    <a:ext uri="{A12FA001-AC4F-418D-AE19-62706E023703}">
                      <ahyp:hlinkClr val="tx"/>
                    </a:ext>
                  </a:extLst>
                </a:hlinkClick>
              </a:rPr>
              <a:t>Responsible Policy Engagement guide</a:t>
            </a:r>
            <a:endParaRPr/>
          </a:p>
        </p:txBody>
      </p:sp>
      <p:sp>
        <p:nvSpPr>
          <p:cNvPr id="400" name="Google Shape;400;p20"/>
          <p:cNvSpPr txBox="1"/>
          <p:nvPr/>
        </p:nvSpPr>
        <p:spPr>
          <a:xfrm>
            <a:off x="0" y="6611779"/>
            <a:ext cx="609399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Source: https://www.businessfornature.org/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1"/>
          <p:cNvSpPr txBox="1"/>
          <p:nvPr>
            <p:ph type="title"/>
          </p:nvPr>
        </p:nvSpPr>
        <p:spPr>
          <a:xfrm>
            <a:off x="464573" y="241555"/>
            <a:ext cx="11503093" cy="82457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64749"/>
              </a:buClr>
              <a:buSzPts val="2800"/>
              <a:buFont typeface="Open Sans Light"/>
              <a:buNone/>
            </a:pPr>
            <a:r>
              <a:rPr b="1" lang="en-GB">
                <a:solidFill>
                  <a:schemeClr val="accent1"/>
                </a:solidFill>
                <a:latin typeface="Open Sans"/>
                <a:ea typeface="Open Sans"/>
                <a:cs typeface="Open Sans"/>
                <a:sym typeface="Open Sans"/>
              </a:rPr>
              <a:t>DISCLOSE</a:t>
            </a:r>
            <a:endParaRPr b="1">
              <a:solidFill>
                <a:srgbClr val="73B592"/>
              </a:solidFill>
              <a:latin typeface="Open Sans"/>
              <a:ea typeface="Open Sans"/>
              <a:cs typeface="Open Sans"/>
              <a:sym typeface="Open Sans"/>
            </a:endParaRPr>
          </a:p>
        </p:txBody>
      </p:sp>
      <p:sp>
        <p:nvSpPr>
          <p:cNvPr id="406" name="Google Shape;406;p21"/>
          <p:cNvSpPr txBox="1"/>
          <p:nvPr>
            <p:ph idx="1" type="body"/>
          </p:nvPr>
        </p:nvSpPr>
        <p:spPr>
          <a:xfrm>
            <a:off x="465138" y="1155704"/>
            <a:ext cx="8497379" cy="70799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GB">
                <a:solidFill>
                  <a:srgbClr val="133924"/>
                </a:solidFill>
                <a:latin typeface="Open Sans"/>
                <a:ea typeface="Open Sans"/>
                <a:cs typeface="Open Sans"/>
                <a:sym typeface="Open Sans"/>
              </a:rPr>
              <a:t>Publicly report material nature-related information throughout your journey</a:t>
            </a:r>
            <a:endParaRPr/>
          </a:p>
        </p:txBody>
      </p:sp>
      <p:graphicFrame>
        <p:nvGraphicFramePr>
          <p:cNvPr id="407" name="Google Shape;407;p21"/>
          <p:cNvGraphicFramePr/>
          <p:nvPr/>
        </p:nvGraphicFramePr>
        <p:xfrm>
          <a:off x="405985" y="2086286"/>
          <a:ext cx="3000000" cy="3000000"/>
        </p:xfrm>
        <a:graphic>
          <a:graphicData uri="http://schemas.openxmlformats.org/drawingml/2006/table">
            <a:tbl>
              <a:tblPr bandRow="1" firstRow="1">
                <a:noFill/>
                <a:tableStyleId>{4905D942-B6C6-4187-8B90-D82E453508B1}</a:tableStyleId>
              </a:tblPr>
              <a:tblGrid>
                <a:gridCol w="4574625"/>
              </a:tblGrid>
              <a:tr h="874275">
                <a:tc>
                  <a:txBody>
                    <a:bodyPr/>
                    <a:lstStyle/>
                    <a:p>
                      <a:pPr indent="0" lvl="0" marL="0" marR="0" rtl="0" algn="l">
                        <a:lnSpc>
                          <a:spcPct val="100000"/>
                        </a:lnSpc>
                        <a:spcBef>
                          <a:spcPts val="0"/>
                        </a:spcBef>
                        <a:spcAft>
                          <a:spcPts val="0"/>
                        </a:spcAft>
                        <a:buClr>
                          <a:srgbClr val="000000"/>
                        </a:buClr>
                        <a:buSzPts val="1800"/>
                        <a:buFont typeface="Arial"/>
                        <a:buNone/>
                      </a:pPr>
                      <a:r>
                        <a:t/>
                      </a:r>
                      <a:endParaRPr b="0" sz="1800" u="none" cap="none" strike="noStrike">
                        <a:solidFill>
                          <a:schemeClr val="dk1"/>
                        </a:solidFill>
                        <a:latin typeface="Open Sans Light"/>
                        <a:ea typeface="Open Sans Light"/>
                        <a:cs typeface="Open Sans Light"/>
                        <a:sym typeface="Open Sans Light"/>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133924"/>
                        </a:buClr>
                        <a:buSzPts val="1800"/>
                        <a:buFont typeface="Arial"/>
                        <a:buNone/>
                      </a:pPr>
                      <a:r>
                        <a:rPr b="1" lang="en-GB" sz="1800" u="none" cap="none" strike="noStrike">
                          <a:solidFill>
                            <a:srgbClr val="133924"/>
                          </a:solidFill>
                          <a:latin typeface="Open Sans"/>
                          <a:ea typeface="Open Sans"/>
                          <a:cs typeface="Open Sans"/>
                          <a:sym typeface="Open Sans"/>
                        </a:rPr>
                        <a:t>#13 </a:t>
                      </a:r>
                      <a:r>
                        <a:rPr b="0" lang="en-GB" sz="1800" u="none" cap="none" strike="noStrike">
                          <a:solidFill>
                            <a:schemeClr val="dk1"/>
                          </a:solidFill>
                          <a:latin typeface="Open Sans Light"/>
                          <a:ea typeface="Open Sans Light"/>
                          <a:cs typeface="Open Sans Light"/>
                          <a:sym typeface="Open Sans Light"/>
                        </a:rPr>
                        <a:t>Seek out independent validation and verification to enhance credibility of actions</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133924"/>
                        </a:buClr>
                        <a:buSzPts val="1800"/>
                        <a:buFont typeface="Arial"/>
                        <a:buNone/>
                      </a:pPr>
                      <a:r>
                        <a:rPr b="1" lang="en-GB" sz="1800" u="none" cap="none" strike="noStrike">
                          <a:solidFill>
                            <a:srgbClr val="133924"/>
                          </a:solidFill>
                          <a:latin typeface="Open Sans"/>
                          <a:ea typeface="Open Sans"/>
                          <a:cs typeface="Open Sans"/>
                          <a:sym typeface="Open Sans"/>
                        </a:rPr>
                        <a:t>#14 </a:t>
                      </a:r>
                      <a:r>
                        <a:rPr b="0" lang="en-GB" sz="1800" u="none" cap="none" strike="noStrike">
                          <a:solidFill>
                            <a:schemeClr val="dk1"/>
                          </a:solidFill>
                          <a:latin typeface="Open Sans Light"/>
                          <a:ea typeface="Open Sans Light"/>
                          <a:cs typeface="Open Sans Light"/>
                          <a:sym typeface="Open Sans Light"/>
                        </a:rPr>
                        <a:t>Align reporting with major reporting standards</a:t>
                      </a:r>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4275">
                <a:tc>
                  <a:txBody>
                    <a:bodyPr/>
                    <a:lstStyle/>
                    <a:p>
                      <a:pPr indent="0" lvl="0" marL="0" marR="0" rtl="0" algn="l">
                        <a:lnSpc>
                          <a:spcPct val="100000"/>
                        </a:lnSpc>
                        <a:spcBef>
                          <a:spcPts val="0"/>
                        </a:spcBef>
                        <a:spcAft>
                          <a:spcPts val="0"/>
                        </a:spcAft>
                        <a:buClr>
                          <a:srgbClr val="000000"/>
                        </a:buClr>
                        <a:buSzPts val="1800"/>
                        <a:buFont typeface="Arial"/>
                        <a:buNone/>
                      </a:pPr>
                      <a:r>
                        <a:t/>
                      </a:r>
                      <a:endParaRPr b="0" sz="1800" u="none" cap="none" strike="noStrike">
                        <a:solidFill>
                          <a:schemeClr val="dk1"/>
                        </a:solidFill>
                        <a:latin typeface="Open Sans Light"/>
                        <a:ea typeface="Open Sans Light"/>
                        <a:cs typeface="Open Sans Light"/>
                        <a:sym typeface="Open Sans Light"/>
                      </a:endParaRPr>
                    </a:p>
                  </a:txBody>
                  <a:tcPr marT="121900" marB="121900" marR="121900" marL="1219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tcPr>
                </a:tc>
              </a:tr>
            </a:tbl>
          </a:graphicData>
        </a:graphic>
      </p:graphicFrame>
      <p:pic>
        <p:nvPicPr>
          <p:cNvPr id="408" name="Google Shape;408;p21"/>
          <p:cNvPicPr preferRelativeResize="0"/>
          <p:nvPr/>
        </p:nvPicPr>
        <p:blipFill rotWithShape="1">
          <a:blip r:embed="rId3">
            <a:alphaModFix/>
          </a:blip>
          <a:srcRect b="0" l="0" r="0" t="0"/>
          <a:stretch/>
        </p:blipFill>
        <p:spPr>
          <a:xfrm>
            <a:off x="5149714" y="2118361"/>
            <a:ext cx="4059924" cy="3918776"/>
          </a:xfrm>
          <a:prstGeom prst="rect">
            <a:avLst/>
          </a:prstGeom>
          <a:noFill/>
          <a:ln>
            <a:noFill/>
          </a:ln>
        </p:spPr>
      </p:pic>
      <p:pic>
        <p:nvPicPr>
          <p:cNvPr id="409" name="Google Shape;409;p21"/>
          <p:cNvPicPr preferRelativeResize="0"/>
          <p:nvPr/>
        </p:nvPicPr>
        <p:blipFill rotWithShape="1">
          <a:blip r:embed="rId4">
            <a:alphaModFix/>
          </a:blip>
          <a:srcRect b="0" l="0" r="0" t="0"/>
          <a:stretch/>
        </p:blipFill>
        <p:spPr>
          <a:xfrm>
            <a:off x="6631146" y="3598269"/>
            <a:ext cx="1026082" cy="998162"/>
          </a:xfrm>
          <a:prstGeom prst="ellipse">
            <a:avLst/>
          </a:prstGeom>
          <a:noFill/>
          <a:ln>
            <a:noFill/>
          </a:ln>
        </p:spPr>
      </p:pic>
      <p:sp>
        <p:nvSpPr>
          <p:cNvPr id="410" name="Google Shape;410;p21"/>
          <p:cNvSpPr/>
          <p:nvPr/>
        </p:nvSpPr>
        <p:spPr>
          <a:xfrm>
            <a:off x="5657414" y="2628027"/>
            <a:ext cx="2934000" cy="2934000"/>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11" name="Google Shape;411;p21"/>
          <p:cNvPicPr preferRelativeResize="0"/>
          <p:nvPr/>
        </p:nvPicPr>
        <p:blipFill rotWithShape="1">
          <a:blip r:embed="rId4">
            <a:alphaModFix/>
          </a:blip>
          <a:srcRect b="0" l="0" r="0" t="0"/>
          <a:stretch/>
        </p:blipFill>
        <p:spPr>
          <a:xfrm>
            <a:off x="6631146" y="3598269"/>
            <a:ext cx="1026082" cy="998162"/>
          </a:xfrm>
          <a:prstGeom prst="ellipse">
            <a:avLst/>
          </a:prstGeom>
          <a:noFill/>
          <a:ln>
            <a:noFill/>
          </a:ln>
        </p:spPr>
      </p:pic>
      <p:pic>
        <p:nvPicPr>
          <p:cNvPr id="412" name="Google Shape;412;p21"/>
          <p:cNvPicPr preferRelativeResize="0"/>
          <p:nvPr/>
        </p:nvPicPr>
        <p:blipFill rotWithShape="1">
          <a:blip r:embed="rId4">
            <a:alphaModFix/>
          </a:blip>
          <a:srcRect b="0" l="0" r="0" t="0"/>
          <a:stretch/>
        </p:blipFill>
        <p:spPr>
          <a:xfrm>
            <a:off x="6653726" y="3605249"/>
            <a:ext cx="1026082" cy="998162"/>
          </a:xfrm>
          <a:prstGeom prst="ellipse">
            <a:avLst/>
          </a:prstGeom>
          <a:noFill/>
          <a:ln>
            <a:noFill/>
          </a:ln>
        </p:spPr>
      </p:pic>
      <p:sp>
        <p:nvSpPr>
          <p:cNvPr id="413" name="Google Shape;413;p21"/>
          <p:cNvSpPr txBox="1"/>
          <p:nvPr/>
        </p:nvSpPr>
        <p:spPr>
          <a:xfrm>
            <a:off x="9897856" y="0"/>
            <a:ext cx="2294143" cy="6872335"/>
          </a:xfrm>
          <a:prstGeom prst="rect">
            <a:avLst/>
          </a:prstGeom>
          <a:solidFill>
            <a:srgbClr val="133924">
              <a:alpha val="2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64749"/>
              </a:buClr>
              <a:buSzPts val="1800"/>
              <a:buFont typeface="Open Sans Light"/>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2400"/>
              </a:spcBef>
              <a:spcAft>
                <a:spcPts val="2400"/>
              </a:spcAft>
              <a:buClr>
                <a:srgbClr val="464749"/>
              </a:buClr>
              <a:buSzPts val="1800"/>
              <a:buFont typeface="Open Sans Light"/>
              <a:buNone/>
            </a:pPr>
            <a:r>
              <a:rPr b="1" i="0" lang="en-GB" sz="1400" u="none" cap="none" strike="noStrike">
                <a:solidFill>
                  <a:schemeClr val="dk1"/>
                </a:solidFill>
                <a:latin typeface="Open Sans"/>
                <a:ea typeface="Open Sans"/>
                <a:cs typeface="Open Sans"/>
                <a:sym typeface="Open Sans"/>
              </a:rPr>
              <a:t>Resources include: </a:t>
            </a:r>
            <a:endParaRPr/>
          </a:p>
        </p:txBody>
      </p:sp>
      <p:sp>
        <p:nvSpPr>
          <p:cNvPr id="414" name="Google Shape;414;p21">
            <a:hlinkClick r:id="rId5"/>
          </p:cNvPr>
          <p:cNvSpPr txBox="1"/>
          <p:nvPr/>
        </p:nvSpPr>
        <p:spPr>
          <a:xfrm>
            <a:off x="10085462" y="5801167"/>
            <a:ext cx="191892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dk1"/>
                </a:solidFill>
                <a:latin typeface="Open Sans"/>
                <a:ea typeface="Open Sans"/>
                <a:cs typeface="Open Sans"/>
                <a:sym typeface="Open Sans"/>
              </a:rPr>
              <a:t>Reporting and disclosure guidance (CDP)</a:t>
            </a:r>
            <a:endParaRPr b="0" i="1" sz="1200" u="none" cap="none" strike="noStrike">
              <a:solidFill>
                <a:schemeClr val="dk1"/>
              </a:solidFill>
              <a:latin typeface="Arial"/>
              <a:ea typeface="Arial"/>
              <a:cs typeface="Arial"/>
              <a:sym typeface="Arial"/>
            </a:endParaRPr>
          </a:p>
        </p:txBody>
      </p:sp>
      <p:pic>
        <p:nvPicPr>
          <p:cNvPr id="415" name="Google Shape;415;p21">
            <a:hlinkClick r:id="rId6"/>
          </p:cNvPr>
          <p:cNvPicPr preferRelativeResize="0"/>
          <p:nvPr/>
        </p:nvPicPr>
        <p:blipFill rotWithShape="1">
          <a:blip r:embed="rId7">
            <a:alphaModFix/>
          </a:blip>
          <a:srcRect b="0" l="0" r="0" t="0"/>
          <a:stretch/>
        </p:blipFill>
        <p:spPr>
          <a:xfrm>
            <a:off x="10659916" y="1744578"/>
            <a:ext cx="835117" cy="1179984"/>
          </a:xfrm>
          <a:prstGeom prst="rect">
            <a:avLst/>
          </a:prstGeom>
          <a:noFill/>
          <a:ln cap="flat" cmpd="sng" w="9525">
            <a:solidFill>
              <a:srgbClr val="657B6E"/>
            </a:solidFill>
            <a:prstDash val="solid"/>
            <a:round/>
            <a:headEnd len="sm" w="sm" type="none"/>
            <a:tailEnd len="sm" w="sm" type="none"/>
          </a:ln>
        </p:spPr>
      </p:pic>
      <p:sp>
        <p:nvSpPr>
          <p:cNvPr id="416" name="Google Shape;416;p21">
            <a:hlinkClick r:id="rId8"/>
          </p:cNvPr>
          <p:cNvSpPr txBox="1"/>
          <p:nvPr/>
        </p:nvSpPr>
        <p:spPr>
          <a:xfrm>
            <a:off x="10038330" y="3047121"/>
            <a:ext cx="20940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200" u="none" cap="none" strike="noStrike">
                <a:solidFill>
                  <a:schemeClr val="dk1"/>
                </a:solidFill>
                <a:latin typeface="Open Sans"/>
                <a:ea typeface="Open Sans"/>
                <a:cs typeface="Open Sans"/>
                <a:sym typeface="Open Sans"/>
              </a:rPr>
              <a:t>Recommendations of the TNFD</a:t>
            </a:r>
            <a:endParaRPr b="0" i="1" sz="1200" u="none" cap="none" strike="noStrike">
              <a:solidFill>
                <a:schemeClr val="dk1"/>
              </a:solidFill>
              <a:latin typeface="Arial"/>
              <a:ea typeface="Arial"/>
              <a:cs typeface="Arial"/>
              <a:sym typeface="Arial"/>
            </a:endParaRPr>
          </a:p>
        </p:txBody>
      </p:sp>
      <p:pic>
        <p:nvPicPr>
          <p:cNvPr id="417" name="Google Shape;417;p21"/>
          <p:cNvPicPr preferRelativeResize="0"/>
          <p:nvPr/>
        </p:nvPicPr>
        <p:blipFill rotWithShape="1">
          <a:blip r:embed="rId9">
            <a:alphaModFix/>
          </a:blip>
          <a:srcRect b="0" l="0" r="0" t="0"/>
          <a:stretch/>
        </p:blipFill>
        <p:spPr>
          <a:xfrm>
            <a:off x="10200708" y="4334436"/>
            <a:ext cx="1402305" cy="988451"/>
          </a:xfrm>
          <a:prstGeom prst="rect">
            <a:avLst/>
          </a:prstGeom>
          <a:noFill/>
          <a:ln cap="flat" cmpd="sng" w="9525">
            <a:solidFill>
              <a:srgbClr val="133924"/>
            </a:solidFill>
            <a:prstDash val="solid"/>
            <a:round/>
            <a:headEnd len="sm" w="sm" type="none"/>
            <a:tailEnd len="sm" w="sm" type="none"/>
          </a:ln>
        </p:spPr>
      </p:pic>
      <p:pic>
        <p:nvPicPr>
          <p:cNvPr id="418" name="Google Shape;418;p21"/>
          <p:cNvPicPr preferRelativeResize="0"/>
          <p:nvPr/>
        </p:nvPicPr>
        <p:blipFill rotWithShape="1">
          <a:blip r:embed="rId10">
            <a:alphaModFix/>
          </a:blip>
          <a:srcRect b="0" l="0" r="0" t="0"/>
          <a:stretch/>
        </p:blipFill>
        <p:spPr>
          <a:xfrm>
            <a:off x="10382823" y="4573576"/>
            <a:ext cx="1389302" cy="988451"/>
          </a:xfrm>
          <a:prstGeom prst="rect">
            <a:avLst/>
          </a:prstGeom>
          <a:noFill/>
          <a:ln cap="flat" cmpd="sng" w="9525">
            <a:solidFill>
              <a:srgbClr val="133924"/>
            </a:solidFill>
            <a:prstDash val="solid"/>
            <a:round/>
            <a:headEnd len="sm" w="sm" type="none"/>
            <a:tailEnd len="sm" w="sm" type="none"/>
          </a:ln>
        </p:spPr>
      </p:pic>
      <p:pic>
        <p:nvPicPr>
          <p:cNvPr id="419" name="Google Shape;419;p21"/>
          <p:cNvPicPr preferRelativeResize="0"/>
          <p:nvPr/>
        </p:nvPicPr>
        <p:blipFill rotWithShape="1">
          <a:blip r:embed="rId11">
            <a:alphaModFix/>
          </a:blip>
          <a:srcRect b="0" l="0" r="0" t="0"/>
          <a:stretch/>
        </p:blipFill>
        <p:spPr>
          <a:xfrm>
            <a:off x="10563815" y="4787438"/>
            <a:ext cx="1403851" cy="988451"/>
          </a:xfrm>
          <a:prstGeom prst="rect">
            <a:avLst/>
          </a:prstGeom>
          <a:noFill/>
          <a:ln cap="flat" cmpd="sng" w="9525">
            <a:solidFill>
              <a:srgbClr val="133924"/>
            </a:solidFill>
            <a:prstDash val="solid"/>
            <a:round/>
            <a:headEnd len="sm" w="sm" type="none"/>
            <a:tailEnd len="sm" w="sm" type="none"/>
          </a:ln>
        </p:spPr>
      </p:pic>
      <p:graphicFrame>
        <p:nvGraphicFramePr>
          <p:cNvPr id="420" name="Google Shape;420;p21"/>
          <p:cNvGraphicFramePr/>
          <p:nvPr/>
        </p:nvGraphicFramePr>
        <p:xfrm>
          <a:off x="7394191" y="3440"/>
          <a:ext cx="3000000" cy="3000000"/>
        </p:xfrm>
        <a:graphic>
          <a:graphicData uri="http://schemas.openxmlformats.org/drawingml/2006/table">
            <a:tbl>
              <a:tblPr bandRow="1" firstRow="1">
                <a:noFill/>
                <a:tableStyleId>{4905D942-B6C6-4187-8B90-D82E453508B1}</a:tableStyleId>
              </a:tblPr>
              <a:tblGrid>
                <a:gridCol w="1199100"/>
                <a:gridCol w="1199100"/>
                <a:gridCol w="1199100"/>
                <a:gridCol w="1199100"/>
              </a:tblGrid>
              <a:tr h="317125">
                <a:tc>
                  <a:txBody>
                    <a:bodyPr/>
                    <a:lstStyle/>
                    <a:p>
                      <a:pPr indent="0" lvl="0" marL="0" marR="0" rtl="0" algn="ctr">
                        <a:lnSpc>
                          <a:spcPct val="100000"/>
                        </a:lnSpc>
                        <a:spcBef>
                          <a:spcPts val="0"/>
                        </a:spcBef>
                        <a:spcAft>
                          <a:spcPts val="0"/>
                        </a:spcAft>
                        <a:buNone/>
                      </a:pPr>
                      <a:r>
                        <a:rPr b="1" lang="en-GB" sz="1200" u="none" cap="none" strike="noStrike">
                          <a:solidFill>
                            <a:srgbClr val="FFFFFF"/>
                          </a:solidFill>
                          <a:latin typeface="Open Sans Light"/>
                          <a:ea typeface="Open Sans Light"/>
                          <a:cs typeface="Open Sans Light"/>
                          <a:sym typeface="Open Sans Light"/>
                        </a:rPr>
                        <a:t>Assess</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47C6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Commit </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671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Transform</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FF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0C5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Open Sans Light"/>
                          <a:ea typeface="Open Sans Light"/>
                          <a:cs typeface="Open Sans Light"/>
                          <a:sym typeface="Open Sans Light"/>
                        </a:rPr>
                        <a:t>Disclose</a:t>
                      </a:r>
                      <a:endParaRPr b="1" sz="1200" u="none" cap="none" strike="noStrike">
                        <a:solidFill>
                          <a:srgbClr val="FFFFFF"/>
                        </a:solidFill>
                        <a:latin typeface="Open Sans Light"/>
                        <a:ea typeface="Open Sans Light"/>
                        <a:cs typeface="Open Sans Light"/>
                        <a:sym typeface="Open Sans Light"/>
                      </a:endParaRPr>
                    </a:p>
                  </a:txBody>
                  <a:tcPr marT="45725" marB="45725" marR="91450" marL="91450" anchor="ctr">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1A3823"/>
                    </a:solidFill>
                  </a:tcPr>
                </a:tc>
              </a:tr>
            </a:tbl>
          </a:graphicData>
        </a:graphic>
      </p:graphicFrame>
      <p:sp>
        <p:nvSpPr>
          <p:cNvPr id="421" name="Google Shape;421;p21"/>
          <p:cNvSpPr txBox="1"/>
          <p:nvPr/>
        </p:nvSpPr>
        <p:spPr>
          <a:xfrm>
            <a:off x="0" y="6581896"/>
            <a:ext cx="610643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Source: Nature Strategy Handbook It’s Now for Nature https://nowfornature.org/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2"/>
          <p:cNvSpPr txBox="1"/>
          <p:nvPr>
            <p:ph type="title"/>
          </p:nvPr>
        </p:nvSpPr>
        <p:spPr>
          <a:xfrm>
            <a:off x="581193" y="2539571"/>
            <a:ext cx="5415747" cy="149750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19266"/>
              </a:buClr>
              <a:buSzPts val="3600"/>
              <a:buFont typeface="Arial"/>
              <a:buNone/>
            </a:pPr>
            <a:r>
              <a:rPr b="1" lang="en-GB"/>
              <a:t>Presenting ‘Materiality’ is of critical importance </a:t>
            </a:r>
            <a:endParaRPr b="1"/>
          </a:p>
        </p:txBody>
      </p:sp>
      <p:sp>
        <p:nvSpPr>
          <p:cNvPr id="427" name="Google Shape;427;p22"/>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3"/>
          <p:cNvSpPr txBox="1"/>
          <p:nvPr>
            <p:ph type="title"/>
          </p:nvPr>
        </p:nvSpPr>
        <p:spPr>
          <a:xfrm>
            <a:off x="581193" y="1006454"/>
            <a:ext cx="11029616" cy="71153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19266"/>
              </a:buClr>
              <a:buSzPts val="2800"/>
              <a:buFont typeface="Arial"/>
              <a:buNone/>
            </a:pPr>
            <a:r>
              <a:rPr b="1" lang="en-GB">
                <a:solidFill>
                  <a:srgbClr val="006D4C"/>
                </a:solidFill>
              </a:rPr>
              <a:t>Materiality Matrix: GRI Updated Guidance</a:t>
            </a:r>
            <a:endParaRPr b="1">
              <a:solidFill>
                <a:srgbClr val="006D4C"/>
              </a:solidFill>
            </a:endParaRPr>
          </a:p>
        </p:txBody>
      </p:sp>
      <p:sp>
        <p:nvSpPr>
          <p:cNvPr id="433" name="Google Shape;433;p23"/>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434" name="Google Shape;434;p23"/>
          <p:cNvPicPr preferRelativeResize="0"/>
          <p:nvPr/>
        </p:nvPicPr>
        <p:blipFill rotWithShape="1">
          <a:blip r:embed="rId3">
            <a:alphaModFix/>
          </a:blip>
          <a:srcRect b="0" l="0" r="0" t="0"/>
          <a:stretch/>
        </p:blipFill>
        <p:spPr>
          <a:xfrm>
            <a:off x="8039179" y="924011"/>
            <a:ext cx="1057423" cy="876422"/>
          </a:xfrm>
          <a:prstGeom prst="rect">
            <a:avLst/>
          </a:prstGeom>
          <a:noFill/>
          <a:ln>
            <a:noFill/>
          </a:ln>
        </p:spPr>
      </p:pic>
      <p:pic>
        <p:nvPicPr>
          <p:cNvPr id="435" name="Google Shape;435;p23"/>
          <p:cNvPicPr preferRelativeResize="0"/>
          <p:nvPr/>
        </p:nvPicPr>
        <p:blipFill rotWithShape="1">
          <a:blip r:embed="rId4">
            <a:alphaModFix/>
          </a:blip>
          <a:srcRect b="3499" l="2095" r="1819" t="0"/>
          <a:stretch/>
        </p:blipFill>
        <p:spPr>
          <a:xfrm>
            <a:off x="345192" y="1989922"/>
            <a:ext cx="4598894" cy="4712275"/>
          </a:xfrm>
          <a:prstGeom prst="rect">
            <a:avLst/>
          </a:prstGeom>
          <a:noFill/>
          <a:ln>
            <a:noFill/>
          </a:ln>
        </p:spPr>
      </p:pic>
      <p:sp>
        <p:nvSpPr>
          <p:cNvPr id="436" name="Google Shape;436;p23"/>
          <p:cNvSpPr txBox="1"/>
          <p:nvPr/>
        </p:nvSpPr>
        <p:spPr>
          <a:xfrm>
            <a:off x="5163842" y="2217296"/>
            <a:ext cx="6137731" cy="3491807"/>
          </a:xfrm>
          <a:prstGeom prst="rect">
            <a:avLst/>
          </a:prstGeom>
          <a:noFill/>
          <a:ln>
            <a:noFill/>
          </a:ln>
        </p:spPr>
        <p:txBody>
          <a:bodyPr anchorCtr="0" anchor="t" bIns="45700" lIns="91425" spcFirstLastPara="1" rIns="91425" wrap="square" tIns="45700">
            <a:normAutofit/>
          </a:bodyPr>
          <a:lstStyle/>
          <a:p>
            <a:pPr indent="0" lvl="0" marL="123444" marR="0" rtl="0" algn="l">
              <a:lnSpc>
                <a:spcPct val="150000"/>
              </a:lnSpc>
              <a:spcBef>
                <a:spcPts val="360"/>
              </a:spcBef>
              <a:spcAft>
                <a:spcPts val="0"/>
              </a:spcAft>
              <a:buClr>
                <a:srgbClr val="00C897"/>
              </a:buClr>
              <a:buSzPts val="1656"/>
              <a:buFont typeface="Noto Sans Symbols"/>
              <a:buNone/>
            </a:pPr>
            <a:r>
              <a:rPr b="0" i="0" lang="en-GB" sz="1800" u="none" cap="none" strike="noStrike">
                <a:solidFill>
                  <a:schemeClr val="dk2"/>
                </a:solidFill>
                <a:latin typeface="Arial"/>
                <a:ea typeface="Arial"/>
                <a:cs typeface="Arial"/>
                <a:sym typeface="Arial"/>
              </a:rPr>
              <a:t>Think about visual representation of information e.g. in a Materiality Matrix showing double materiality:</a:t>
            </a:r>
            <a:endParaRPr/>
          </a:p>
          <a:p>
            <a:pPr indent="-457200" lvl="0" marL="457200" marR="0" rtl="0" algn="l">
              <a:lnSpc>
                <a:spcPct val="150000"/>
              </a:lnSpc>
              <a:spcBef>
                <a:spcPts val="360"/>
              </a:spcBef>
              <a:spcAft>
                <a:spcPts val="0"/>
              </a:spcAft>
              <a:buClr>
                <a:srgbClr val="00C897"/>
              </a:buClr>
              <a:buSzPts val="1656"/>
              <a:buFont typeface="Noto Sans Symbols"/>
              <a:buChar char="⮚"/>
            </a:pPr>
            <a:r>
              <a:rPr b="0" i="0" lang="en-GB" sz="1800" u="none" cap="none" strike="noStrike">
                <a:solidFill>
                  <a:schemeClr val="dk2"/>
                </a:solidFill>
                <a:latin typeface="Arial"/>
                <a:ea typeface="Arial"/>
                <a:cs typeface="Arial"/>
                <a:sym typeface="Arial"/>
              </a:rPr>
              <a:t>Internally: impact of nature and biodiversity on the company e.g. financial materiality</a:t>
            </a:r>
            <a:endParaRPr/>
          </a:p>
          <a:p>
            <a:pPr indent="-457200" lvl="0" marL="457200" marR="0" rtl="0" algn="l">
              <a:lnSpc>
                <a:spcPct val="150000"/>
              </a:lnSpc>
              <a:spcBef>
                <a:spcPts val="360"/>
              </a:spcBef>
              <a:spcAft>
                <a:spcPts val="0"/>
              </a:spcAft>
              <a:buClr>
                <a:srgbClr val="00C897"/>
              </a:buClr>
              <a:buSzPts val="1656"/>
              <a:buFont typeface="Noto Sans Symbols"/>
              <a:buChar char="⮚"/>
            </a:pPr>
            <a:r>
              <a:rPr b="0" i="0" lang="en-GB" sz="1800" u="none" cap="none" strike="noStrike">
                <a:solidFill>
                  <a:schemeClr val="dk2"/>
                </a:solidFill>
                <a:latin typeface="Arial"/>
                <a:ea typeface="Arial"/>
                <a:cs typeface="Arial"/>
                <a:sym typeface="Arial"/>
              </a:rPr>
              <a:t>Externally: impact of the company on nature and biodiversity in the wider world e.g. stakeholder materiality</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24"/>
          <p:cNvPicPr preferRelativeResize="0"/>
          <p:nvPr/>
        </p:nvPicPr>
        <p:blipFill rotWithShape="1">
          <a:blip r:embed="rId3">
            <a:alphaModFix/>
          </a:blip>
          <a:srcRect b="1680" l="0" r="0" t="5573"/>
          <a:stretch/>
        </p:blipFill>
        <p:spPr>
          <a:xfrm>
            <a:off x="4803346" y="113288"/>
            <a:ext cx="6858000" cy="6785264"/>
          </a:xfrm>
          <a:prstGeom prst="rect">
            <a:avLst/>
          </a:prstGeom>
          <a:noFill/>
          <a:ln>
            <a:noFill/>
          </a:ln>
        </p:spPr>
      </p:pic>
      <p:sp>
        <p:nvSpPr>
          <p:cNvPr id="442" name="Google Shape;442;p24"/>
          <p:cNvSpPr/>
          <p:nvPr/>
        </p:nvSpPr>
        <p:spPr>
          <a:xfrm>
            <a:off x="9769750" y="4787212"/>
            <a:ext cx="1203518" cy="401934"/>
          </a:xfrm>
          <a:prstGeom prst="rect">
            <a:avLst/>
          </a:prstGeom>
          <a:noFill/>
          <a:ln cap="flat" cmpd="sng" w="381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43" name="Google Shape;443;p24"/>
          <p:cNvPicPr preferRelativeResize="0"/>
          <p:nvPr/>
        </p:nvPicPr>
        <p:blipFill rotWithShape="1">
          <a:blip r:embed="rId4">
            <a:alphaModFix/>
          </a:blip>
          <a:srcRect b="0" l="0" r="0" t="0"/>
          <a:stretch/>
        </p:blipFill>
        <p:spPr>
          <a:xfrm>
            <a:off x="1190754" y="2478449"/>
            <a:ext cx="2895732" cy="930771"/>
          </a:xfrm>
          <a:prstGeom prst="rect">
            <a:avLst/>
          </a:prstGeom>
          <a:noFill/>
          <a:ln>
            <a:noFill/>
          </a:ln>
        </p:spPr>
      </p:pic>
      <p:sp>
        <p:nvSpPr>
          <p:cNvPr id="444" name="Google Shape;444;p24"/>
          <p:cNvSpPr txBox="1"/>
          <p:nvPr/>
        </p:nvSpPr>
        <p:spPr>
          <a:xfrm>
            <a:off x="1708430" y="3505920"/>
            <a:ext cx="20080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Renewable Energy</a:t>
            </a:r>
            <a:endParaRPr/>
          </a:p>
        </p:txBody>
      </p:sp>
      <p:sp>
        <p:nvSpPr>
          <p:cNvPr id="445" name="Google Shape;445;p24"/>
          <p:cNvSpPr txBox="1"/>
          <p:nvPr>
            <p:ph type="title"/>
          </p:nvPr>
        </p:nvSpPr>
        <p:spPr>
          <a:xfrm>
            <a:off x="473893" y="139123"/>
            <a:ext cx="11029616" cy="71153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800"/>
              <a:buNone/>
            </a:pPr>
            <a:r>
              <a:rPr b="1" lang="en-GB">
                <a:solidFill>
                  <a:srgbClr val="006D4C"/>
                </a:solidFill>
              </a:rPr>
              <a:t>Example 1: Energy Utility</a:t>
            </a:r>
            <a:endParaRPr b="1">
              <a:solidFill>
                <a:srgbClr val="006D4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25"/>
          <p:cNvPicPr preferRelativeResize="0"/>
          <p:nvPr/>
        </p:nvPicPr>
        <p:blipFill rotWithShape="1">
          <a:blip r:embed="rId3">
            <a:alphaModFix/>
          </a:blip>
          <a:srcRect b="0" l="0" r="0" t="0"/>
          <a:stretch/>
        </p:blipFill>
        <p:spPr>
          <a:xfrm>
            <a:off x="3699967" y="374316"/>
            <a:ext cx="8142961" cy="6262144"/>
          </a:xfrm>
          <a:prstGeom prst="rect">
            <a:avLst/>
          </a:prstGeom>
          <a:noFill/>
          <a:ln>
            <a:noFill/>
          </a:ln>
        </p:spPr>
      </p:pic>
      <p:pic>
        <p:nvPicPr>
          <p:cNvPr descr="A black background with blue and yellow text&#10;&#10;Description automatically generated" id="451" name="Google Shape;451;p25"/>
          <p:cNvPicPr preferRelativeResize="0"/>
          <p:nvPr/>
        </p:nvPicPr>
        <p:blipFill rotWithShape="1">
          <a:blip r:embed="rId4">
            <a:alphaModFix/>
          </a:blip>
          <a:srcRect b="0" l="0" r="0" t="0"/>
          <a:stretch/>
        </p:blipFill>
        <p:spPr>
          <a:xfrm>
            <a:off x="477383" y="2367650"/>
            <a:ext cx="3009887" cy="1665499"/>
          </a:xfrm>
          <a:prstGeom prst="rect">
            <a:avLst/>
          </a:prstGeom>
          <a:noFill/>
          <a:ln>
            <a:noFill/>
          </a:ln>
        </p:spPr>
      </p:pic>
      <p:sp>
        <p:nvSpPr>
          <p:cNvPr id="452" name="Google Shape;452;p25"/>
          <p:cNvSpPr/>
          <p:nvPr/>
        </p:nvSpPr>
        <p:spPr>
          <a:xfrm>
            <a:off x="6497498" y="2968829"/>
            <a:ext cx="842683" cy="313765"/>
          </a:xfrm>
          <a:prstGeom prst="rect">
            <a:avLst/>
          </a:prstGeom>
          <a:noFill/>
          <a:ln cap="flat" cmpd="sng" w="381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 name="Google Shape;453;p25"/>
          <p:cNvSpPr txBox="1"/>
          <p:nvPr/>
        </p:nvSpPr>
        <p:spPr>
          <a:xfrm>
            <a:off x="9210328" y="1670483"/>
            <a:ext cx="20080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Construction</a:t>
            </a:r>
            <a:endParaRPr/>
          </a:p>
        </p:txBody>
      </p:sp>
      <p:sp>
        <p:nvSpPr>
          <p:cNvPr id="454" name="Google Shape;454;p25"/>
          <p:cNvSpPr txBox="1"/>
          <p:nvPr>
            <p:ph type="title"/>
          </p:nvPr>
        </p:nvSpPr>
        <p:spPr>
          <a:xfrm>
            <a:off x="477374" y="467900"/>
            <a:ext cx="11849100" cy="71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SzPct val="111111"/>
              <a:buNone/>
            </a:pPr>
            <a:r>
              <a:rPr b="1" lang="en-GB">
                <a:solidFill>
                  <a:srgbClr val="006D4C"/>
                </a:solidFill>
              </a:rPr>
              <a:t>Example 2: </a:t>
            </a:r>
            <a:br>
              <a:rPr b="1" lang="en-GB">
                <a:solidFill>
                  <a:srgbClr val="006D4C"/>
                </a:solidFill>
              </a:rPr>
            </a:br>
            <a:r>
              <a:rPr b="1" lang="en-GB">
                <a:solidFill>
                  <a:srgbClr val="006D4C"/>
                </a:solidFill>
              </a:rPr>
              <a:t>Construction</a:t>
            </a:r>
            <a:endParaRPr b="1">
              <a:solidFill>
                <a:srgbClr val="006D4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6"/>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
        <p:nvSpPr>
          <p:cNvPr id="460" name="Google Shape;460;p26"/>
          <p:cNvSpPr txBox="1"/>
          <p:nvPr/>
        </p:nvSpPr>
        <p:spPr>
          <a:xfrm>
            <a:off x="971795" y="1051735"/>
            <a:ext cx="3767729" cy="4062620"/>
          </a:xfrm>
          <a:prstGeom prst="rect">
            <a:avLst/>
          </a:prstGeom>
          <a:solidFill>
            <a:srgbClr val="F5F5F5"/>
          </a:solidFill>
          <a:ln cap="flat" cmpd="sng" w="9525">
            <a:solidFill>
              <a:srgbClr val="3D3D3D"/>
            </a:solidFill>
            <a:prstDash val="solid"/>
            <a:round/>
            <a:headEnd len="sm" w="sm" type="none"/>
            <a:tailEnd len="sm" w="sm" type="none"/>
          </a:ln>
        </p:spPr>
        <p:txBody>
          <a:bodyPr anchorCtr="0" anchor="t" bIns="91425" lIns="91425" spcFirstLastPara="1" rIns="91425" wrap="square" tIns="91425">
            <a:spAutoFit/>
          </a:bodyPr>
          <a:lstStyle/>
          <a:p>
            <a:pPr indent="0" lvl="0" marL="96838"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Pair and Share / Group activity</a:t>
            </a:r>
            <a:r>
              <a:rPr b="0" i="0" lang="en-GB" sz="1800" u="none" cap="none" strike="noStrike">
                <a:solidFill>
                  <a:srgbClr val="000000"/>
                </a:solidFill>
                <a:latin typeface="Arial"/>
                <a:ea typeface="Arial"/>
                <a:cs typeface="Arial"/>
                <a:sym typeface="Arial"/>
              </a:rPr>
              <a:t>: </a:t>
            </a:r>
            <a:endParaRPr/>
          </a:p>
          <a:p>
            <a:pPr indent="0" lvl="0" marL="96838"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96838" marR="0" rtl="0" algn="l">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Prepare a Materiality Matrix for your business.</a:t>
            </a:r>
            <a:endParaRPr/>
          </a:p>
          <a:p>
            <a:pPr indent="0" lvl="0" marL="96838"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96838" marR="0" rtl="0" algn="l">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Consider the importance of nature and biodiversity impacts for:</a:t>
            </a:r>
            <a:endParaRPr/>
          </a:p>
          <a:p>
            <a:pPr indent="0" lvl="0" marL="96838"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382588" marR="0" rtl="0" algn="l">
              <a:lnSpc>
                <a:spcPct val="10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Direct company stakeholders (employees, investors, partners)</a:t>
            </a:r>
            <a:endParaRPr/>
          </a:p>
          <a:p>
            <a:pPr indent="-285750" lvl="0" marL="382588" marR="0" rtl="0" algn="l">
              <a:lnSpc>
                <a:spcPct val="10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Indirect stakeholders (wider community and society)</a:t>
            </a:r>
            <a:endParaRPr/>
          </a:p>
          <a:p>
            <a:pPr indent="0" lvl="0" marL="96838"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61" name="Google Shape;461;p26"/>
          <p:cNvSpPr txBox="1"/>
          <p:nvPr/>
        </p:nvSpPr>
        <p:spPr>
          <a:xfrm>
            <a:off x="971794" y="4876364"/>
            <a:ext cx="3767729" cy="1216211"/>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19266"/>
              </a:buClr>
              <a:buSzPts val="2800"/>
              <a:buFont typeface="Arial"/>
              <a:buNone/>
            </a:pPr>
            <a:r>
              <a:rPr b="1" i="0" lang="en-GB" sz="2900" u="none" cap="none" strike="noStrike">
                <a:solidFill>
                  <a:schemeClr val="lt1"/>
                </a:solidFill>
                <a:latin typeface="Arial"/>
                <a:ea typeface="Arial"/>
                <a:cs typeface="Arial"/>
                <a:sym typeface="Arial"/>
              </a:rPr>
              <a:t>ACTIVITY</a:t>
            </a:r>
            <a:endParaRPr/>
          </a:p>
        </p:txBody>
      </p:sp>
      <p:pic>
        <p:nvPicPr>
          <p:cNvPr id="462" name="Google Shape;462;p26"/>
          <p:cNvPicPr preferRelativeResize="0"/>
          <p:nvPr/>
        </p:nvPicPr>
        <p:blipFill rotWithShape="1">
          <a:blip r:embed="rId3">
            <a:alphaModFix/>
          </a:blip>
          <a:srcRect b="3499" l="2095" r="1819" t="0"/>
          <a:stretch/>
        </p:blipFill>
        <p:spPr>
          <a:xfrm>
            <a:off x="6112727" y="1051735"/>
            <a:ext cx="4598894" cy="4712275"/>
          </a:xfrm>
          <a:prstGeom prst="rect">
            <a:avLst/>
          </a:prstGeom>
          <a:noFill/>
          <a:ln>
            <a:noFill/>
          </a:ln>
        </p:spPr>
      </p:pic>
      <p:sp>
        <p:nvSpPr>
          <p:cNvPr id="463" name="Google Shape;463;p26"/>
          <p:cNvSpPr txBox="1"/>
          <p:nvPr/>
        </p:nvSpPr>
        <p:spPr>
          <a:xfrm>
            <a:off x="5061047" y="3244334"/>
            <a:ext cx="83869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D29"/>
                </a:solidFill>
                <a:latin typeface="Arial"/>
                <a:ea typeface="Arial"/>
                <a:cs typeface="Arial"/>
                <a:sym typeface="Arial"/>
              </a:rPr>
              <a:t>Direct</a:t>
            </a:r>
            <a:endParaRPr/>
          </a:p>
        </p:txBody>
      </p:sp>
      <p:sp>
        <p:nvSpPr>
          <p:cNvPr id="464" name="Google Shape;464;p26"/>
          <p:cNvSpPr txBox="1"/>
          <p:nvPr/>
        </p:nvSpPr>
        <p:spPr>
          <a:xfrm>
            <a:off x="7903060" y="5845340"/>
            <a:ext cx="101822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D29"/>
                </a:solidFill>
                <a:latin typeface="Arial"/>
                <a:ea typeface="Arial"/>
                <a:cs typeface="Arial"/>
                <a:sym typeface="Arial"/>
              </a:rPr>
              <a:t>Indirect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7"/>
          <p:cNvSpPr txBox="1"/>
          <p:nvPr>
            <p:ph type="title"/>
          </p:nvPr>
        </p:nvSpPr>
        <p:spPr>
          <a:xfrm>
            <a:off x="493500" y="580000"/>
            <a:ext cx="11791200" cy="1497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br>
              <a:rPr b="1" lang="en-GB" sz="3020"/>
            </a:br>
            <a:r>
              <a:rPr b="1" lang="en-GB" sz="2800"/>
              <a:t>Final Reflection: Measuring Impact for Nature-based Enterprises </a:t>
            </a:r>
            <a:endParaRPr b="1" sz="2800"/>
          </a:p>
        </p:txBody>
      </p:sp>
      <p:sp>
        <p:nvSpPr>
          <p:cNvPr id="471" name="Google Shape;471;p27"/>
          <p:cNvSpPr txBox="1"/>
          <p:nvPr>
            <p:ph idx="12" type="sldNum"/>
          </p:nvPr>
        </p:nvSpPr>
        <p:spPr>
          <a:xfrm>
            <a:off x="10558299" y="6208411"/>
            <a:ext cx="10524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472" name="Google Shape;472;p27"/>
          <p:cNvSpPr txBox="1"/>
          <p:nvPr/>
        </p:nvSpPr>
        <p:spPr>
          <a:xfrm>
            <a:off x="493500" y="2643825"/>
            <a:ext cx="10610100" cy="2331300"/>
          </a:xfrm>
          <a:prstGeom prst="rect">
            <a:avLst/>
          </a:prstGeom>
          <a:solidFill>
            <a:srgbClr val="F0FFD2"/>
          </a:solidFill>
          <a:ln>
            <a:noFill/>
          </a:ln>
        </p:spPr>
        <p:txBody>
          <a:bodyPr anchorCtr="0" anchor="t" bIns="91425" lIns="91425" spcFirstLastPara="1" rIns="91425" wrap="square" tIns="91425">
            <a:noAutofit/>
          </a:bodyPr>
          <a:lstStyle/>
          <a:p>
            <a:pPr indent="0" lvl="0" marL="228600" rtl="0" algn="l">
              <a:lnSpc>
                <a:spcPct val="150000"/>
              </a:lnSpc>
              <a:spcBef>
                <a:spcPts val="360"/>
              </a:spcBef>
              <a:spcAft>
                <a:spcPts val="0"/>
              </a:spcAft>
              <a:buClr>
                <a:srgbClr val="000000"/>
              </a:buClr>
              <a:buSzPts val="1656"/>
              <a:buFont typeface="Arial"/>
              <a:buNone/>
            </a:pPr>
            <a:r>
              <a:rPr i="1" lang="en-GB" sz="2800">
                <a:solidFill>
                  <a:srgbClr val="000000"/>
                </a:solidFill>
              </a:rPr>
              <a:t>Reflect on your learning: </a:t>
            </a:r>
            <a:endParaRPr sz="2800">
              <a:solidFill>
                <a:srgbClr val="000000"/>
              </a:solidFill>
            </a:endParaRPr>
          </a:p>
          <a:p>
            <a:pPr indent="-234950" lvl="0" marL="514350" rtl="0" algn="l">
              <a:lnSpc>
                <a:spcPct val="150000"/>
              </a:lnSpc>
              <a:spcBef>
                <a:spcPts val="360"/>
              </a:spcBef>
              <a:spcAft>
                <a:spcPts val="0"/>
              </a:spcAft>
              <a:buClr>
                <a:srgbClr val="000000"/>
              </a:buClr>
              <a:buSzPts val="856"/>
              <a:buFont typeface="Arial"/>
              <a:buChar char="•"/>
            </a:pPr>
            <a:r>
              <a:rPr lang="en-GB" sz="2800">
                <a:solidFill>
                  <a:srgbClr val="000000"/>
                </a:solidFill>
              </a:rPr>
              <a:t>What is your key takeaway from this lesson? </a:t>
            </a:r>
            <a:endParaRPr sz="1000">
              <a:solidFill>
                <a:srgbClr val="000000"/>
              </a:solidFill>
            </a:endParaRPr>
          </a:p>
          <a:p>
            <a:pPr indent="-260350" lvl="0" marL="514350" rtl="0" algn="l">
              <a:lnSpc>
                <a:spcPct val="150000"/>
              </a:lnSpc>
              <a:spcBef>
                <a:spcPts val="360"/>
              </a:spcBef>
              <a:spcAft>
                <a:spcPts val="0"/>
              </a:spcAft>
              <a:buClr>
                <a:srgbClr val="00C897"/>
              </a:buClr>
              <a:buSzPts val="1256"/>
              <a:buFont typeface="Arial"/>
              <a:buChar char="•"/>
            </a:pPr>
            <a:r>
              <a:rPr lang="en-GB" sz="2800">
                <a:solidFill>
                  <a:srgbClr val="000000"/>
                </a:solidFill>
              </a:rPr>
              <a:t>What new information will you share with others?</a:t>
            </a:r>
            <a:r>
              <a:rPr lang="en-GB" sz="3000">
                <a:solidFill>
                  <a:srgbClr val="009671"/>
                </a:solidFill>
              </a:rPr>
              <a:t> </a:t>
            </a:r>
            <a:endParaRPr sz="1800">
              <a:solidFill>
                <a:srgbClr val="3D3D3D"/>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32d75ec7c61_0_128"/>
          <p:cNvSpPr txBox="1"/>
          <p:nvPr>
            <p:ph type="title"/>
          </p:nvPr>
        </p:nvSpPr>
        <p:spPr>
          <a:xfrm>
            <a:off x="417303" y="304800"/>
            <a:ext cx="10915800" cy="1497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520"/>
              <a:buFont typeface="Arial"/>
              <a:buNone/>
            </a:pPr>
            <a:br>
              <a:rPr b="1" lang="en-GB" sz="3020"/>
            </a:br>
            <a:r>
              <a:rPr b="1" lang="en-GB" sz="2820"/>
              <a:t>Sources of Further Reading </a:t>
            </a:r>
            <a:endParaRPr b="1" sz="3020"/>
          </a:p>
        </p:txBody>
      </p:sp>
      <p:sp>
        <p:nvSpPr>
          <p:cNvPr id="479" name="Google Shape;479;g32d75ec7c61_0_128"/>
          <p:cNvSpPr txBox="1"/>
          <p:nvPr>
            <p:ph idx="12" type="sldNum"/>
          </p:nvPr>
        </p:nvSpPr>
        <p:spPr>
          <a:xfrm>
            <a:off x="10558299" y="6208411"/>
            <a:ext cx="10524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900"/>
              <a:buFont typeface="Arial"/>
              <a:buNone/>
            </a:pPr>
            <a:fld id="{00000000-1234-1234-1234-123412341234}" type="slidenum">
              <a:rPr lang="en-GB"/>
              <a:t>‹#›</a:t>
            </a:fld>
            <a:endParaRPr/>
          </a:p>
        </p:txBody>
      </p:sp>
      <p:sp>
        <p:nvSpPr>
          <p:cNvPr id="480" name="Google Shape;480;g32d75ec7c61_0_128"/>
          <p:cNvSpPr txBox="1"/>
          <p:nvPr/>
        </p:nvSpPr>
        <p:spPr>
          <a:xfrm>
            <a:off x="417300" y="2081025"/>
            <a:ext cx="10610100" cy="28107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141500" lvl="0" marL="230399" rtl="0" algn="l">
              <a:spcBef>
                <a:spcPts val="0"/>
              </a:spcBef>
              <a:spcAft>
                <a:spcPts val="0"/>
              </a:spcAft>
              <a:buClr>
                <a:schemeClr val="dk1"/>
              </a:buClr>
              <a:buSzPts val="1400"/>
              <a:buChar char="●"/>
            </a:pPr>
            <a:r>
              <a:rPr lang="en-GB" u="sng">
                <a:solidFill>
                  <a:schemeClr val="hlink"/>
                </a:solidFill>
                <a:hlinkClick r:id="rId3"/>
              </a:rPr>
              <a:t>World Economic Forum (2020). </a:t>
            </a:r>
            <a:r>
              <a:rPr i="1" lang="en-GB" u="sng">
                <a:solidFill>
                  <a:schemeClr val="hlink"/>
                </a:solidFill>
                <a:hlinkClick r:id="rId4"/>
              </a:rPr>
              <a:t>New Nature Economy Report II: The Future of Nature and Business. </a:t>
            </a:r>
            <a:r>
              <a:rPr lang="en-GB" u="sng">
                <a:solidFill>
                  <a:schemeClr val="hlink"/>
                </a:solidFill>
                <a:hlinkClick r:id="rId5"/>
              </a:rPr>
              <a:t>Accessed from: https://www.weforum.org/publications/new-nature-economy-report-ii-the-future-of-nature-and-business/ </a:t>
            </a:r>
            <a:endParaRPr>
              <a:solidFill>
                <a:schemeClr val="dk1"/>
              </a:solidFill>
            </a:endParaRPr>
          </a:p>
          <a:p>
            <a:pPr indent="141500" lvl="0" marL="230399" rtl="0" algn="l">
              <a:spcBef>
                <a:spcPts val="0"/>
              </a:spcBef>
              <a:spcAft>
                <a:spcPts val="0"/>
              </a:spcAft>
              <a:buClr>
                <a:schemeClr val="dk1"/>
              </a:buClr>
              <a:buSzPts val="1400"/>
              <a:buChar char="●"/>
            </a:pPr>
            <a:r>
              <a:rPr lang="en-GB" u="sng">
                <a:solidFill>
                  <a:schemeClr val="hlink"/>
                </a:solidFill>
                <a:hlinkClick r:id="rId6"/>
              </a:rPr>
              <a:t>World Benchmarking Alliance (2024). Nature Benchmark 2022-2024.  Accessed from: https://www.worldbenchmarkingalliance.org/publication/nature/ </a:t>
            </a:r>
            <a:endParaRPr/>
          </a:p>
          <a:p>
            <a:pPr indent="141500" lvl="0" marL="230399" rtl="0" algn="l">
              <a:spcBef>
                <a:spcPts val="0"/>
              </a:spcBef>
              <a:spcAft>
                <a:spcPts val="0"/>
              </a:spcAft>
              <a:buClr>
                <a:schemeClr val="dk1"/>
              </a:buClr>
              <a:buSzPts val="1400"/>
              <a:buChar char="●"/>
            </a:pPr>
            <a:r>
              <a:rPr lang="en-GB" u="sng">
                <a:solidFill>
                  <a:schemeClr val="hlink"/>
                </a:solidFill>
                <a:highlight>
                  <a:srgbClr val="FFFFFF"/>
                </a:highlight>
                <a:hlinkClick r:id="rId7"/>
              </a:rPr>
              <a:t>EFRAG  (2024). </a:t>
            </a:r>
            <a:r>
              <a:rPr i="1" lang="en-GB" u="sng">
                <a:solidFill>
                  <a:schemeClr val="hlink"/>
                </a:solidFill>
                <a:highlight>
                  <a:srgbClr val="FFFFFF"/>
                </a:highlight>
                <a:hlinkClick r:id="rId8"/>
              </a:rPr>
              <a:t>Voluntary Sustainability Reporting Standard for non-listed SMEs. </a:t>
            </a:r>
            <a:r>
              <a:rPr lang="en-GB" u="sng">
                <a:solidFill>
                  <a:schemeClr val="hlink"/>
                </a:solidFill>
                <a:highlight>
                  <a:srgbClr val="FFFFFF"/>
                </a:highlight>
                <a:hlinkClick r:id="rId9"/>
              </a:rPr>
              <a:t>Accessed from: https://www.efrag.org/sites/default/files/sites/webpublishing/SiteAssets/VSME%20Standard.pdf </a:t>
            </a:r>
            <a:endParaRPr>
              <a:solidFill>
                <a:schemeClr val="dk1"/>
              </a:solidFill>
              <a:highlight>
                <a:srgbClr val="FFFFFF"/>
              </a:highlight>
            </a:endParaRPr>
          </a:p>
          <a:p>
            <a:pPr indent="141500" lvl="0" marL="230399" rtl="0" algn="l">
              <a:spcBef>
                <a:spcPts val="0"/>
              </a:spcBef>
              <a:spcAft>
                <a:spcPts val="0"/>
              </a:spcAft>
              <a:buClr>
                <a:schemeClr val="dk1"/>
              </a:buClr>
              <a:buSzPts val="1400"/>
              <a:buChar char="●"/>
            </a:pPr>
            <a:r>
              <a:rPr lang="en-GB" u="sng">
                <a:solidFill>
                  <a:schemeClr val="hlink"/>
                </a:solidFill>
                <a:hlinkClick r:id="rId10"/>
              </a:rPr>
              <a:t>TNFD (2024). </a:t>
            </a:r>
            <a:r>
              <a:rPr i="1" lang="en-GB" u="sng">
                <a:solidFill>
                  <a:schemeClr val="hlink"/>
                </a:solidFill>
                <a:hlinkClick r:id="rId11"/>
              </a:rPr>
              <a:t>Guidance on the identification and assessment of nature-related issues: the LEAP approach.</a:t>
            </a:r>
            <a:r>
              <a:rPr lang="en-GB" u="sng">
                <a:solidFill>
                  <a:schemeClr val="hlink"/>
                </a:solidFill>
                <a:hlinkClick r:id="rId12"/>
              </a:rPr>
              <a:t> Accessed from: https://tnfd.global/publication/additional-guidance-on-assessment-of-nature-related-issues-the-leap-approach/ </a:t>
            </a:r>
            <a:endParaRPr>
              <a:solidFill>
                <a:schemeClr val="dk1"/>
              </a:solidFill>
            </a:endParaRPr>
          </a:p>
          <a:p>
            <a:pPr indent="141500" lvl="0" marL="230399" rtl="0" algn="l">
              <a:spcBef>
                <a:spcPts val="0"/>
              </a:spcBef>
              <a:spcAft>
                <a:spcPts val="0"/>
              </a:spcAft>
              <a:buClr>
                <a:schemeClr val="dk1"/>
              </a:buClr>
              <a:buSzPts val="1400"/>
              <a:buChar char="●"/>
            </a:pPr>
            <a:r>
              <a:rPr lang="en-GB" u="sng">
                <a:solidFill>
                  <a:schemeClr val="hlink"/>
                </a:solidFill>
                <a:hlinkClick r:id="rId13"/>
              </a:rPr>
              <a:t>Business for Nature (n.d.). </a:t>
            </a:r>
            <a:r>
              <a:rPr i="1" lang="en-GB" u="sng">
                <a:solidFill>
                  <a:schemeClr val="hlink"/>
                </a:solidFill>
                <a:hlinkClick r:id="rId14"/>
              </a:rPr>
              <a:t>High-level business actions on nature. </a:t>
            </a:r>
            <a:r>
              <a:rPr lang="en-GB" u="sng">
                <a:solidFill>
                  <a:schemeClr val="hlink"/>
                </a:solidFill>
                <a:hlinkClick r:id="rId15"/>
              </a:rPr>
              <a:t>Accessed from: https://www.businessfornature.org/high-level-business-actions-on-nature </a:t>
            </a:r>
            <a:endParaRPr>
              <a:solidFill>
                <a:schemeClr val="dk1"/>
              </a:solidFill>
            </a:endParaRPr>
          </a:p>
          <a:p>
            <a:pPr indent="141500" lvl="0" marL="230399" rtl="0" algn="l">
              <a:spcBef>
                <a:spcPts val="0"/>
              </a:spcBef>
              <a:spcAft>
                <a:spcPts val="0"/>
              </a:spcAft>
              <a:buClr>
                <a:schemeClr val="dk1"/>
              </a:buClr>
              <a:buSzPts val="1400"/>
              <a:buChar char="●"/>
            </a:pPr>
            <a:r>
              <a:rPr lang="en-GB" u="sng">
                <a:solidFill>
                  <a:schemeClr val="hlink"/>
                </a:solidFill>
                <a:hlinkClick r:id="rId16"/>
              </a:rPr>
              <a:t>Now for Nature (2023). </a:t>
            </a:r>
            <a:r>
              <a:rPr i="1" lang="en-GB" u="sng">
                <a:solidFill>
                  <a:schemeClr val="hlink"/>
                </a:solidFill>
                <a:hlinkClick r:id="rId17"/>
              </a:rPr>
              <a:t>Nature Strategy Handbook. </a:t>
            </a:r>
            <a:r>
              <a:rPr lang="en-GB" u="sng">
                <a:solidFill>
                  <a:schemeClr val="hlink"/>
                </a:solidFill>
                <a:hlinkClick r:id="rId18"/>
              </a:rPr>
              <a:t>Accessed from: https://nowfornature.org/read-the-handbook/ </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8"/>
          <p:cNvSpPr txBox="1"/>
          <p:nvPr>
            <p:ph idx="1" type="body"/>
          </p:nvPr>
        </p:nvSpPr>
        <p:spPr>
          <a:xfrm>
            <a:off x="4437108" y="3918857"/>
            <a:ext cx="7464160" cy="629392"/>
          </a:xfrm>
          <a:prstGeom prst="rect">
            <a:avLst/>
          </a:prstGeom>
          <a:noFill/>
          <a:ln>
            <a:noFill/>
          </a:ln>
        </p:spPr>
        <p:txBody>
          <a:bodyPr anchorCtr="0" anchor="ctr" bIns="45700" lIns="91425" spcFirstLastPara="1" rIns="91425" wrap="square" tIns="45700">
            <a:noAutofit/>
          </a:bodyPr>
          <a:lstStyle/>
          <a:p>
            <a:pPr indent="0" lvl="0" marL="46038" rtl="0" algn="l">
              <a:lnSpc>
                <a:spcPct val="100000"/>
              </a:lnSpc>
              <a:spcBef>
                <a:spcPts val="0"/>
              </a:spcBef>
              <a:spcAft>
                <a:spcPts val="0"/>
              </a:spcAft>
              <a:buSzPts val="1840"/>
              <a:buNone/>
            </a:pPr>
            <a:r>
              <a:rPr b="1" lang="en-GB" sz="1800"/>
              <a:t>Credit for this learning unit content: </a:t>
            </a:r>
            <a:r>
              <a:rPr b="1" lang="en-GB" sz="1800" u="sng">
                <a:solidFill>
                  <a:schemeClr val="hlink"/>
                </a:solidFill>
                <a:hlinkClick r:id="rId3"/>
              </a:rPr>
              <a:t>Business for Biodiversity Ireland</a:t>
            </a:r>
            <a:r>
              <a:rPr b="1" lang="en-GB" sz="1800"/>
              <a:t> (Emer Ní Dhúill) and Horizon Nua (Siobhán McQuaid)</a:t>
            </a:r>
            <a:endParaRPr b="1" i="1" sz="1800">
              <a:solidFill>
                <a:schemeClr val="accent1"/>
              </a:solidFill>
            </a:endParaRPr>
          </a:p>
        </p:txBody>
      </p:sp>
      <p:sp>
        <p:nvSpPr>
          <p:cNvPr id="487" name="Google Shape;487;p28"/>
          <p:cNvSpPr txBox="1"/>
          <p:nvPr>
            <p:ph idx="4294967295" type="sldNum"/>
          </p:nvPr>
        </p:nvSpPr>
        <p:spPr>
          <a:xfrm>
            <a:off x="11139488" y="6208713"/>
            <a:ext cx="1052512"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descr="A black and white sign with a person in a circle&#10;&#10;Description automatically generated" id="488" name="Google Shape;488;p28"/>
          <p:cNvPicPr preferRelativeResize="0"/>
          <p:nvPr/>
        </p:nvPicPr>
        <p:blipFill rotWithShape="1">
          <a:blip r:embed="rId4">
            <a:alphaModFix/>
          </a:blip>
          <a:srcRect b="0" l="0" r="0" t="0"/>
          <a:stretch/>
        </p:blipFill>
        <p:spPr>
          <a:xfrm>
            <a:off x="4437108" y="6208713"/>
            <a:ext cx="1200150" cy="420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descr="Human systems for food, infrastructure and energy are destroying biodiversity." id="145" name="Google Shape;145;p3"/>
          <p:cNvPicPr preferRelativeResize="0"/>
          <p:nvPr/>
        </p:nvPicPr>
        <p:blipFill rotWithShape="1">
          <a:blip r:embed="rId3">
            <a:alphaModFix/>
          </a:blip>
          <a:srcRect b="0" l="0" r="0" t="0"/>
          <a:stretch/>
        </p:blipFill>
        <p:spPr>
          <a:xfrm>
            <a:off x="3748933" y="970072"/>
            <a:ext cx="8034729" cy="5420900"/>
          </a:xfrm>
          <a:prstGeom prst="rect">
            <a:avLst/>
          </a:prstGeom>
          <a:noFill/>
          <a:ln>
            <a:noFill/>
          </a:ln>
        </p:spPr>
      </p:pic>
      <p:sp>
        <p:nvSpPr>
          <p:cNvPr id="146" name="Google Shape;146;p3"/>
          <p:cNvSpPr txBox="1"/>
          <p:nvPr>
            <p:ph type="title"/>
          </p:nvPr>
        </p:nvSpPr>
        <p:spPr>
          <a:xfrm>
            <a:off x="408338" y="809831"/>
            <a:ext cx="3167742" cy="5238338"/>
          </a:xfrm>
          <a:prstGeom prst="rect">
            <a:avLst/>
          </a:prstGeom>
          <a:solidFill>
            <a:schemeClr val="lt1"/>
          </a:solid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19266"/>
              </a:buClr>
              <a:buSzPts val="2800"/>
              <a:buFont typeface="Arial"/>
              <a:buNone/>
            </a:pPr>
            <a:r>
              <a:rPr lang="en-GB" sz="2000"/>
              <a:t>Humans are dependent on nature for survival. </a:t>
            </a:r>
            <a:br>
              <a:rPr lang="en-GB" sz="2000"/>
            </a:br>
            <a:r>
              <a:rPr lang="en-GB" sz="2000"/>
              <a:t>But human activity is destroying nature.</a:t>
            </a:r>
            <a:br>
              <a:rPr lang="en-GB" sz="2000"/>
            </a:br>
            <a:br>
              <a:rPr lang="en-GB" sz="2000"/>
            </a:br>
            <a:r>
              <a:rPr lang="en-GB" sz="2000"/>
              <a:t>3 systems of human activity are endangering around 80% of threatened or near-threatened species.</a:t>
            </a:r>
            <a:br>
              <a:rPr lang="en-GB" sz="2000"/>
            </a:br>
            <a:br>
              <a:rPr lang="en-GB" sz="2000"/>
            </a:br>
            <a:r>
              <a:rPr lang="en-GB" sz="2000"/>
              <a:t>These systems represent over a third of the global economy and provide up to two-thirds of all jobs.</a:t>
            </a:r>
            <a:br>
              <a:rPr lang="en-GB" sz="2000"/>
            </a:br>
            <a:endParaRPr sz="2000"/>
          </a:p>
        </p:txBody>
      </p:sp>
      <p:sp>
        <p:nvSpPr>
          <p:cNvPr id="147" name="Google Shape;147;p3"/>
          <p:cNvSpPr txBox="1"/>
          <p:nvPr/>
        </p:nvSpPr>
        <p:spPr>
          <a:xfrm>
            <a:off x="10417431" y="6394904"/>
            <a:ext cx="1873181" cy="365125"/>
          </a:xfrm>
          <a:prstGeom prst="rect">
            <a:avLst/>
          </a:prstGeom>
          <a:solidFill>
            <a:schemeClr val="lt1"/>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19266"/>
              </a:buClr>
              <a:buSzPts val="2800"/>
              <a:buFont typeface="Arial"/>
              <a:buNone/>
            </a:pPr>
            <a:r>
              <a:rPr b="0" i="0" lang="en-GB" sz="1200" u="none" cap="none" strike="noStrike">
                <a:solidFill>
                  <a:srgbClr val="019266"/>
                </a:solidFill>
                <a:latin typeface="Arial"/>
                <a:ea typeface="Arial"/>
                <a:cs typeface="Arial"/>
                <a:sym typeface="Arial"/>
              </a:rPr>
              <a:t>Source: </a:t>
            </a:r>
            <a:r>
              <a:rPr b="0" i="0" lang="en-GB" sz="1200" u="sng" cap="none" strike="noStrike">
                <a:solidFill>
                  <a:srgbClr val="019266"/>
                </a:solidFill>
                <a:latin typeface="Arial"/>
                <a:ea typeface="Arial"/>
                <a:cs typeface="Arial"/>
                <a:sym typeface="Arial"/>
                <a:hlinkClick r:id="rId4">
                  <a:extLst>
                    <a:ext uri="{A12FA001-AC4F-418D-AE19-62706E023703}">
                      <ahyp:hlinkClr val="tx"/>
                    </a:ext>
                  </a:extLst>
                </a:hlinkClick>
              </a:rPr>
              <a:t>WEF</a:t>
            </a:r>
            <a:r>
              <a:rPr b="0" i="0" lang="en-GB" sz="1200" u="none" cap="none" strike="noStrike">
                <a:solidFill>
                  <a:srgbClr val="019266"/>
                </a:solidFill>
                <a:latin typeface="Arial"/>
                <a:ea typeface="Arial"/>
                <a:cs typeface="Arial"/>
                <a:sym typeface="Arial"/>
              </a:rPr>
              <a:t> (2020)</a:t>
            </a:r>
            <a:endParaRPr b="0" i="0" sz="2000" u="none" cap="none" strike="noStrike">
              <a:solidFill>
                <a:srgbClr val="019266"/>
              </a:solidFill>
              <a:latin typeface="Arial"/>
              <a:ea typeface="Arial"/>
              <a:cs typeface="Arial"/>
              <a:sym typeface="Arial"/>
            </a:endParaRPr>
          </a:p>
        </p:txBody>
      </p:sp>
      <p:sp>
        <p:nvSpPr>
          <p:cNvPr id="148" name="Google Shape;148;p3"/>
          <p:cNvSpPr txBox="1"/>
          <p:nvPr/>
        </p:nvSpPr>
        <p:spPr>
          <a:xfrm>
            <a:off x="3748933" y="0"/>
            <a:ext cx="11029616" cy="711536"/>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19266"/>
              </a:buClr>
              <a:buSzPts val="2800"/>
              <a:buFont typeface="Arial"/>
              <a:buNone/>
            </a:pPr>
            <a:r>
              <a:rPr b="1" i="0" lang="en-GB" sz="2800" u="none" cap="none" strike="noStrike">
                <a:solidFill>
                  <a:srgbClr val="019266"/>
                </a:solidFill>
                <a:latin typeface="Arial"/>
                <a:ea typeface="Arial"/>
                <a:cs typeface="Arial"/>
                <a:sym typeface="Arial"/>
              </a:rPr>
              <a:t>Economic </a:t>
            </a:r>
            <a:r>
              <a:rPr b="1" lang="en-GB" sz="2800">
                <a:solidFill>
                  <a:srgbClr val="019266"/>
                </a:solidFill>
              </a:rPr>
              <a:t>A</a:t>
            </a:r>
            <a:r>
              <a:rPr b="1" i="0" lang="en-GB" sz="2800" u="none" cap="none" strike="noStrike">
                <a:solidFill>
                  <a:srgbClr val="019266"/>
                </a:solidFill>
                <a:latin typeface="Arial"/>
                <a:ea typeface="Arial"/>
                <a:cs typeface="Arial"/>
                <a:sym typeface="Arial"/>
              </a:rPr>
              <a:t>ctivity and Nature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ph idx="1" type="body"/>
          </p:nvPr>
        </p:nvSpPr>
        <p:spPr>
          <a:xfrm>
            <a:off x="194889" y="1723407"/>
            <a:ext cx="5753848" cy="536005"/>
          </a:xfrm>
          <a:prstGeom prst="rect">
            <a:avLst/>
          </a:prstGeom>
          <a:noFill/>
          <a:ln>
            <a:noFill/>
          </a:ln>
        </p:spPr>
        <p:txBody>
          <a:bodyPr anchorCtr="0" anchor="b" bIns="45700" lIns="91425" spcFirstLastPara="1" rIns="91425" wrap="square" tIns="45700">
            <a:noAutofit/>
          </a:bodyPr>
          <a:lstStyle/>
          <a:p>
            <a:pPr indent="-228600" lvl="0" marL="457200" rtl="0" algn="l">
              <a:lnSpc>
                <a:spcPct val="150000"/>
              </a:lnSpc>
              <a:spcBef>
                <a:spcPts val="440"/>
              </a:spcBef>
              <a:spcAft>
                <a:spcPts val="0"/>
              </a:spcAft>
              <a:buSzPts val="2024"/>
              <a:buNone/>
            </a:pPr>
            <a:r>
              <a:rPr lang="en-GB" sz="1800"/>
              <a:t>Net Zero and Pollution are priorities for business</a:t>
            </a:r>
            <a:endParaRPr/>
          </a:p>
        </p:txBody>
      </p:sp>
      <p:sp>
        <p:nvSpPr>
          <p:cNvPr id="154" name="Google Shape;154;p4"/>
          <p:cNvSpPr txBox="1"/>
          <p:nvPr>
            <p:ph idx="3" type="body"/>
          </p:nvPr>
        </p:nvSpPr>
        <p:spPr>
          <a:xfrm>
            <a:off x="6402029" y="1803423"/>
            <a:ext cx="5087073" cy="553373"/>
          </a:xfrm>
          <a:prstGeom prst="rect">
            <a:avLst/>
          </a:prstGeom>
          <a:noFill/>
          <a:ln>
            <a:noFill/>
          </a:ln>
        </p:spPr>
        <p:txBody>
          <a:bodyPr anchorCtr="0" anchor="b" bIns="45700" lIns="91425" spcFirstLastPara="1" rIns="91425" wrap="square" tIns="45700">
            <a:noAutofit/>
          </a:bodyPr>
          <a:lstStyle/>
          <a:p>
            <a:pPr indent="-228600" lvl="0" marL="457200" rtl="0" algn="l">
              <a:lnSpc>
                <a:spcPct val="150000"/>
              </a:lnSpc>
              <a:spcBef>
                <a:spcPts val="440"/>
              </a:spcBef>
              <a:spcAft>
                <a:spcPts val="0"/>
              </a:spcAft>
              <a:buSzPts val="2024"/>
              <a:buNone/>
            </a:pPr>
            <a:r>
              <a:rPr lang="en-GB" sz="1800"/>
              <a:t>Nature and Biodiversity are not</a:t>
            </a:r>
            <a:endParaRPr/>
          </a:p>
        </p:txBody>
      </p:sp>
      <p:sp>
        <p:nvSpPr>
          <p:cNvPr id="155" name="Google Shape;155;p4"/>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156" name="Google Shape;156;p4"/>
          <p:cNvPicPr preferRelativeResize="0"/>
          <p:nvPr/>
        </p:nvPicPr>
        <p:blipFill rotWithShape="1">
          <a:blip r:embed="rId3">
            <a:alphaModFix/>
          </a:blip>
          <a:srcRect b="0" l="0" r="0" t="0"/>
          <a:stretch/>
        </p:blipFill>
        <p:spPr>
          <a:xfrm>
            <a:off x="497575" y="2367278"/>
            <a:ext cx="5451162" cy="3448559"/>
          </a:xfrm>
          <a:prstGeom prst="rect">
            <a:avLst/>
          </a:prstGeom>
          <a:noFill/>
          <a:ln>
            <a:noFill/>
          </a:ln>
        </p:spPr>
      </p:pic>
      <p:pic>
        <p:nvPicPr>
          <p:cNvPr id="157" name="Google Shape;157;p4"/>
          <p:cNvPicPr preferRelativeResize="0"/>
          <p:nvPr/>
        </p:nvPicPr>
        <p:blipFill rotWithShape="1">
          <a:blip r:embed="rId4">
            <a:alphaModFix/>
          </a:blip>
          <a:srcRect b="0" l="0" r="0" t="0"/>
          <a:stretch/>
        </p:blipFill>
        <p:spPr>
          <a:xfrm>
            <a:off x="6635068" y="2367277"/>
            <a:ext cx="4037286" cy="3434389"/>
          </a:xfrm>
          <a:prstGeom prst="rect">
            <a:avLst/>
          </a:prstGeom>
          <a:noFill/>
          <a:ln>
            <a:noFill/>
          </a:ln>
        </p:spPr>
      </p:pic>
      <p:sp>
        <p:nvSpPr>
          <p:cNvPr id="158" name="Google Shape;158;p4"/>
          <p:cNvSpPr txBox="1"/>
          <p:nvPr/>
        </p:nvSpPr>
        <p:spPr>
          <a:xfrm>
            <a:off x="4536267" y="6073734"/>
            <a:ext cx="7079200" cy="492402"/>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GB" sz="1600" u="sng" cap="none" strike="noStrike">
                <a:solidFill>
                  <a:schemeClr val="hlink"/>
                </a:solidFill>
                <a:latin typeface="Arial"/>
                <a:ea typeface="Arial"/>
                <a:cs typeface="Arial"/>
                <a:sym typeface="Arial"/>
                <a:hlinkClick r:id="rId5"/>
              </a:rPr>
              <a:t>Source: WBA Nature Benchmark</a:t>
            </a:r>
            <a:r>
              <a:rPr b="0" i="0" lang="en-GB" sz="1600" u="sng" cap="none" strike="noStrike">
                <a:solidFill>
                  <a:schemeClr val="hlink"/>
                </a:solidFill>
                <a:latin typeface="Arial"/>
                <a:ea typeface="Arial"/>
                <a:cs typeface="Arial"/>
                <a:sym typeface="Arial"/>
              </a:rPr>
              <a:t> (2024)</a:t>
            </a:r>
            <a:endParaRPr b="0" i="0" sz="1600" u="none" cap="none" strike="noStrike">
              <a:solidFill>
                <a:srgbClr val="000000"/>
              </a:solidFill>
              <a:latin typeface="Arial"/>
              <a:ea typeface="Arial"/>
              <a:cs typeface="Arial"/>
              <a:sym typeface="Arial"/>
            </a:endParaRPr>
          </a:p>
        </p:txBody>
      </p:sp>
      <p:sp>
        <p:nvSpPr>
          <p:cNvPr id="159" name="Google Shape;159;p4"/>
          <p:cNvSpPr txBox="1"/>
          <p:nvPr/>
        </p:nvSpPr>
        <p:spPr>
          <a:xfrm>
            <a:off x="459486" y="819819"/>
            <a:ext cx="11029616" cy="711536"/>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19266"/>
              </a:buClr>
              <a:buSzPts val="2800"/>
              <a:buFont typeface="Arial"/>
              <a:buNone/>
            </a:pPr>
            <a:r>
              <a:rPr b="1" i="0" lang="en-GB" sz="2800" u="none" cap="none" strike="noStrike">
                <a:solidFill>
                  <a:srgbClr val="019266"/>
                </a:solidFill>
                <a:latin typeface="Arial"/>
                <a:ea typeface="Arial"/>
                <a:cs typeface="Arial"/>
                <a:sym typeface="Arial"/>
              </a:rPr>
              <a:t>Business and Nature</a:t>
            </a:r>
            <a:endParaRPr/>
          </a:p>
        </p:txBody>
      </p:sp>
      <p:sp>
        <p:nvSpPr>
          <p:cNvPr id="160" name="Google Shape;160;p4"/>
          <p:cNvSpPr txBox="1"/>
          <p:nvPr/>
        </p:nvSpPr>
        <p:spPr>
          <a:xfrm>
            <a:off x="505085" y="2367278"/>
            <a:ext cx="2525791"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none" cap="none" strike="noStrike">
                <a:solidFill>
                  <a:srgbClr val="502B0F"/>
                </a:solidFill>
                <a:latin typeface="Arial"/>
                <a:ea typeface="Arial"/>
                <a:cs typeface="Arial"/>
                <a:sym typeface="Arial"/>
              </a:rPr>
              <a:t>50% </a:t>
            </a:r>
            <a:r>
              <a:rPr b="0" i="0" lang="en-GB" sz="1400" u="none" cap="none" strike="noStrike">
                <a:solidFill>
                  <a:srgbClr val="502B0F"/>
                </a:solidFill>
                <a:latin typeface="Arial"/>
                <a:ea typeface="Arial"/>
                <a:cs typeface="Arial"/>
                <a:sym typeface="Arial"/>
              </a:rPr>
              <a:t>have net zero targets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txBox="1"/>
          <p:nvPr>
            <p:ph type="title"/>
          </p:nvPr>
        </p:nvSpPr>
        <p:spPr>
          <a:xfrm>
            <a:off x="581193" y="2539571"/>
            <a:ext cx="5415747" cy="149750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019266"/>
              </a:buClr>
              <a:buSzPct val="111111"/>
              <a:buFont typeface="Arial"/>
              <a:buNone/>
            </a:pPr>
            <a:r>
              <a:rPr b="1" lang="en-GB"/>
              <a:t>Will new sustainability reporting requirements be a gamechanger for business?</a:t>
            </a:r>
            <a:endParaRPr b="1"/>
          </a:p>
        </p:txBody>
      </p:sp>
      <p:sp>
        <p:nvSpPr>
          <p:cNvPr id="166" name="Google Shape;166;p5"/>
          <p:cNvSpPr txBox="1"/>
          <p:nvPr>
            <p:ph idx="12" type="sldNum"/>
          </p:nvPr>
        </p:nvSpPr>
        <p:spPr>
          <a:xfrm>
            <a:off x="10558299" y="6208411"/>
            <a:ext cx="10525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ph type="title"/>
          </p:nvPr>
        </p:nvSpPr>
        <p:spPr>
          <a:xfrm>
            <a:off x="581192" y="1037711"/>
            <a:ext cx="11029616" cy="71153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19266"/>
              </a:buClr>
              <a:buSzPts val="2800"/>
              <a:buFont typeface="Arial"/>
              <a:buNone/>
            </a:pPr>
            <a:r>
              <a:rPr b="1" lang="en-GB"/>
              <a:t>The Reporting Landscape</a:t>
            </a:r>
            <a:endParaRPr b="1"/>
          </a:p>
        </p:txBody>
      </p:sp>
      <p:sp>
        <p:nvSpPr>
          <p:cNvPr id="172" name="Google Shape;172;p6"/>
          <p:cNvSpPr txBox="1"/>
          <p:nvPr>
            <p:ph idx="2" type="body"/>
          </p:nvPr>
        </p:nvSpPr>
        <p:spPr>
          <a:xfrm>
            <a:off x="376085" y="1954013"/>
            <a:ext cx="5393100" cy="3610159"/>
          </a:xfrm>
          <a:prstGeom prst="rect">
            <a:avLst/>
          </a:prstGeom>
          <a:noFill/>
          <a:ln>
            <a:noFill/>
          </a:ln>
        </p:spPr>
        <p:txBody>
          <a:bodyPr anchorCtr="0" anchor="t" bIns="45700" lIns="91425" spcFirstLastPara="1" rIns="91425" wrap="square" tIns="45700">
            <a:normAutofit fontScale="92500" lnSpcReduction="20000"/>
          </a:bodyPr>
          <a:lstStyle/>
          <a:p>
            <a:pPr indent="-333756" lvl="0" marL="457200" rtl="0" algn="l">
              <a:lnSpc>
                <a:spcPct val="140000"/>
              </a:lnSpc>
              <a:spcBef>
                <a:spcPts val="360"/>
              </a:spcBef>
              <a:spcAft>
                <a:spcPts val="0"/>
              </a:spcAft>
              <a:buSzPct val="99459"/>
              <a:buFont typeface="Noto Sans Symbols"/>
              <a:buChar char="⮚"/>
            </a:pPr>
            <a:r>
              <a:rPr lang="en-GB" sz="1800"/>
              <a:t>Increasingly businesses are being asked to report about their impacts on the environment.</a:t>
            </a:r>
            <a:endParaRPr/>
          </a:p>
          <a:p>
            <a:pPr indent="-333756" lvl="0" marL="457200" rtl="0" algn="l">
              <a:lnSpc>
                <a:spcPct val="140000"/>
              </a:lnSpc>
              <a:spcBef>
                <a:spcPts val="360"/>
              </a:spcBef>
              <a:spcAft>
                <a:spcPts val="0"/>
              </a:spcAft>
              <a:buSzPct val="99459"/>
              <a:buFont typeface="Noto Sans Symbols"/>
              <a:buChar char="⮚"/>
            </a:pPr>
            <a:r>
              <a:rPr lang="en-GB" sz="1800"/>
              <a:t>This is often part of Environmental, Social and Governance (ESG) reporting.</a:t>
            </a:r>
            <a:endParaRPr/>
          </a:p>
          <a:p>
            <a:pPr indent="-333756" lvl="0" marL="457200" rtl="0" algn="l">
              <a:lnSpc>
                <a:spcPct val="140000"/>
              </a:lnSpc>
              <a:spcBef>
                <a:spcPts val="360"/>
              </a:spcBef>
              <a:spcAft>
                <a:spcPts val="0"/>
              </a:spcAft>
              <a:buSzPct val="99459"/>
              <a:buFont typeface="Noto Sans Symbols"/>
              <a:buChar char="⮚"/>
            </a:pPr>
            <a:r>
              <a:rPr lang="en-GB" sz="1800"/>
              <a:t>In Europe, new CSRD regulation means it is mandatory for many companies to report on their impacts.</a:t>
            </a:r>
            <a:endParaRPr/>
          </a:p>
          <a:p>
            <a:pPr indent="-333756" lvl="0" marL="457200" rtl="0" algn="l">
              <a:lnSpc>
                <a:spcPct val="140000"/>
              </a:lnSpc>
              <a:spcBef>
                <a:spcPts val="360"/>
              </a:spcBef>
              <a:spcAft>
                <a:spcPts val="0"/>
              </a:spcAft>
              <a:buSzPct val="99459"/>
              <a:buFont typeface="Noto Sans Symbols"/>
              <a:buChar char="⮚"/>
            </a:pPr>
            <a:r>
              <a:rPr lang="en-GB" sz="1800"/>
              <a:t>Double materiality means that they are to report not just on the material impacts for their own business but also on wider societal impacts. </a:t>
            </a:r>
            <a:endParaRPr/>
          </a:p>
          <a:p>
            <a:pPr indent="-228600" lvl="0" marL="457200" rtl="0" algn="l">
              <a:lnSpc>
                <a:spcPct val="150000"/>
              </a:lnSpc>
              <a:spcBef>
                <a:spcPts val="360"/>
              </a:spcBef>
              <a:spcAft>
                <a:spcPts val="0"/>
              </a:spcAft>
              <a:buSzPct val="99459"/>
              <a:buNone/>
            </a:pPr>
            <a:r>
              <a:t/>
            </a:r>
            <a:endParaRPr/>
          </a:p>
        </p:txBody>
      </p:sp>
      <p:sp>
        <p:nvSpPr>
          <p:cNvPr id="173" name="Google Shape;173;p6"/>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174" name="Google Shape;174;p6"/>
          <p:cNvPicPr preferRelativeResize="0"/>
          <p:nvPr/>
        </p:nvPicPr>
        <p:blipFill rotWithShape="1">
          <a:blip r:embed="rId3">
            <a:alphaModFix/>
          </a:blip>
          <a:srcRect b="3" l="9866" r="10137" t="0"/>
          <a:stretch/>
        </p:blipFill>
        <p:spPr>
          <a:xfrm>
            <a:off x="6191250" y="2336003"/>
            <a:ext cx="5419558" cy="3522794"/>
          </a:xfrm>
          <a:prstGeom prst="rect">
            <a:avLst/>
          </a:prstGeom>
          <a:noFill/>
          <a:ln>
            <a:noFill/>
          </a:ln>
        </p:spPr>
      </p:pic>
      <p:pic>
        <p:nvPicPr>
          <p:cNvPr descr="The EU Corporate Sustainability Reporting Directive (CSRD ..." id="175" name="Google Shape;175;p6"/>
          <p:cNvPicPr preferRelativeResize="0"/>
          <p:nvPr/>
        </p:nvPicPr>
        <p:blipFill rotWithShape="1">
          <a:blip r:embed="rId4">
            <a:alphaModFix/>
          </a:blip>
          <a:srcRect b="0" l="0" r="0" t="0"/>
          <a:stretch/>
        </p:blipFill>
        <p:spPr>
          <a:xfrm>
            <a:off x="7439650" y="1103293"/>
            <a:ext cx="1941417" cy="1197207"/>
          </a:xfrm>
          <a:prstGeom prst="rect">
            <a:avLst/>
          </a:prstGeom>
          <a:noFill/>
          <a:ln>
            <a:noFill/>
          </a:ln>
        </p:spPr>
      </p:pic>
      <p:grpSp>
        <p:nvGrpSpPr>
          <p:cNvPr id="176" name="Google Shape;176;p6"/>
          <p:cNvGrpSpPr/>
          <p:nvPr/>
        </p:nvGrpSpPr>
        <p:grpSpPr>
          <a:xfrm>
            <a:off x="9710674" y="1663384"/>
            <a:ext cx="2439358" cy="1175015"/>
            <a:chOff x="6151352" y="4732799"/>
            <a:chExt cx="4010026" cy="1562638"/>
          </a:xfrm>
        </p:grpSpPr>
        <p:pic>
          <p:nvPicPr>
            <p:cNvPr id="177" name="Google Shape;177;p6"/>
            <p:cNvPicPr preferRelativeResize="0"/>
            <p:nvPr/>
          </p:nvPicPr>
          <p:blipFill rotWithShape="1">
            <a:blip r:embed="rId5">
              <a:alphaModFix/>
            </a:blip>
            <a:srcRect b="0" l="0" r="0" t="0"/>
            <a:stretch/>
          </p:blipFill>
          <p:spPr>
            <a:xfrm>
              <a:off x="7192486" y="5752512"/>
              <a:ext cx="1876425" cy="542925"/>
            </a:xfrm>
            <a:prstGeom prst="rect">
              <a:avLst/>
            </a:prstGeom>
            <a:noFill/>
            <a:ln>
              <a:noFill/>
            </a:ln>
          </p:spPr>
        </p:pic>
        <p:pic>
          <p:nvPicPr>
            <p:cNvPr id="178" name="Google Shape;178;p6"/>
            <p:cNvPicPr preferRelativeResize="0"/>
            <p:nvPr/>
          </p:nvPicPr>
          <p:blipFill rotWithShape="1">
            <a:blip r:embed="rId6">
              <a:alphaModFix/>
            </a:blip>
            <a:srcRect b="0" l="0" r="0" t="0"/>
            <a:stretch/>
          </p:blipFill>
          <p:spPr>
            <a:xfrm>
              <a:off x="6151353" y="4820149"/>
              <a:ext cx="4010025" cy="1028700"/>
            </a:xfrm>
            <a:prstGeom prst="rect">
              <a:avLst/>
            </a:prstGeom>
            <a:noFill/>
            <a:ln>
              <a:noFill/>
            </a:ln>
          </p:spPr>
        </p:pic>
        <p:sp>
          <p:nvSpPr>
            <p:cNvPr id="179" name="Google Shape;179;p6"/>
            <p:cNvSpPr/>
            <p:nvPr/>
          </p:nvSpPr>
          <p:spPr>
            <a:xfrm>
              <a:off x="6151352" y="4732799"/>
              <a:ext cx="4010026" cy="1402893"/>
            </a:xfrm>
            <a:prstGeom prst="rect">
              <a:avLst/>
            </a:prstGeom>
            <a:noFill/>
            <a:ln cap="flat" cmpd="sng" w="28575">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80" name="Google Shape;180;p6"/>
          <p:cNvPicPr preferRelativeResize="0"/>
          <p:nvPr/>
        </p:nvPicPr>
        <p:blipFill rotWithShape="1">
          <a:blip r:embed="rId7">
            <a:alphaModFix/>
          </a:blip>
          <a:srcRect b="0" l="0" r="0" t="0"/>
          <a:stretch/>
        </p:blipFill>
        <p:spPr>
          <a:xfrm>
            <a:off x="6568983" y="5564172"/>
            <a:ext cx="2503108" cy="1130134"/>
          </a:xfrm>
          <a:prstGeom prst="rect">
            <a:avLst/>
          </a:prstGeom>
          <a:noFill/>
          <a:ln>
            <a:noFill/>
          </a:ln>
        </p:spPr>
      </p:pic>
      <p:pic>
        <p:nvPicPr>
          <p:cNvPr id="181" name="Google Shape;181;p6"/>
          <p:cNvPicPr preferRelativeResize="0"/>
          <p:nvPr/>
        </p:nvPicPr>
        <p:blipFill rotWithShape="1">
          <a:blip r:embed="rId8">
            <a:alphaModFix/>
          </a:blip>
          <a:srcRect b="0" l="0" r="0" t="0"/>
          <a:stretch/>
        </p:blipFill>
        <p:spPr>
          <a:xfrm>
            <a:off x="5988156" y="2233668"/>
            <a:ext cx="1097425" cy="1051379"/>
          </a:xfrm>
          <a:prstGeom prst="rect">
            <a:avLst/>
          </a:prstGeom>
          <a:noFill/>
          <a:ln>
            <a:noFill/>
          </a:ln>
        </p:spPr>
      </p:pic>
      <p:pic>
        <p:nvPicPr>
          <p:cNvPr id="182" name="Google Shape;182;p6"/>
          <p:cNvPicPr preferRelativeResize="0"/>
          <p:nvPr/>
        </p:nvPicPr>
        <p:blipFill rotWithShape="1">
          <a:blip r:embed="rId9">
            <a:alphaModFix/>
          </a:blip>
          <a:srcRect b="0" l="0" r="0" t="0"/>
          <a:stretch/>
        </p:blipFill>
        <p:spPr>
          <a:xfrm>
            <a:off x="10740220" y="3285047"/>
            <a:ext cx="1390432" cy="812353"/>
          </a:xfrm>
          <a:prstGeom prst="rect">
            <a:avLst/>
          </a:prstGeom>
          <a:noFill/>
          <a:ln>
            <a:noFill/>
          </a:ln>
        </p:spPr>
      </p:pic>
      <p:pic>
        <p:nvPicPr>
          <p:cNvPr id="183" name="Google Shape;183;p6"/>
          <p:cNvPicPr preferRelativeResize="0"/>
          <p:nvPr/>
        </p:nvPicPr>
        <p:blipFill rotWithShape="1">
          <a:blip r:embed="rId10">
            <a:alphaModFix/>
          </a:blip>
          <a:srcRect b="0" l="0" r="0" t="0"/>
          <a:stretch/>
        </p:blipFill>
        <p:spPr>
          <a:xfrm>
            <a:off x="10096456" y="5125019"/>
            <a:ext cx="1855807" cy="8123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type="title"/>
          </p:nvPr>
        </p:nvSpPr>
        <p:spPr>
          <a:xfrm>
            <a:off x="581192" y="718145"/>
            <a:ext cx="11029616" cy="71153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19266"/>
              </a:buClr>
              <a:buSzPts val="2800"/>
              <a:buFont typeface="Arial"/>
              <a:buNone/>
            </a:pPr>
            <a:r>
              <a:rPr b="1" lang="en-GB" sz="2400"/>
              <a:t>Explainer: Corporate Sustainability Reporting Directive (CSRD)</a:t>
            </a:r>
            <a:endParaRPr b="1"/>
          </a:p>
        </p:txBody>
      </p:sp>
      <p:sp>
        <p:nvSpPr>
          <p:cNvPr id="189" name="Google Shape;189;p7"/>
          <p:cNvSpPr txBox="1"/>
          <p:nvPr>
            <p:ph idx="2" type="body"/>
          </p:nvPr>
        </p:nvSpPr>
        <p:spPr>
          <a:xfrm>
            <a:off x="462904" y="1594067"/>
            <a:ext cx="8455066" cy="5279341"/>
          </a:xfrm>
          <a:prstGeom prst="rect">
            <a:avLst/>
          </a:prstGeom>
          <a:solidFill>
            <a:schemeClr val="lt1"/>
          </a:solidFill>
          <a:ln>
            <a:noFill/>
          </a:ln>
        </p:spPr>
        <p:txBody>
          <a:bodyPr anchorCtr="0" anchor="t" bIns="45700" lIns="91425" spcFirstLastPara="1" rIns="91425" wrap="square" tIns="45700">
            <a:noAutofit/>
          </a:bodyPr>
          <a:lstStyle/>
          <a:p>
            <a:pPr indent="0" lvl="0" marL="123444" rtl="0" algn="l">
              <a:lnSpc>
                <a:spcPct val="100000"/>
              </a:lnSpc>
              <a:spcBef>
                <a:spcPts val="360"/>
              </a:spcBef>
              <a:spcAft>
                <a:spcPts val="0"/>
              </a:spcAft>
              <a:buSzPts val="1656"/>
              <a:buNone/>
            </a:pPr>
            <a:r>
              <a:rPr b="1" lang="en-GB" sz="1500">
                <a:solidFill>
                  <a:srgbClr val="00C897"/>
                </a:solidFill>
              </a:rPr>
              <a:t>What is it?</a:t>
            </a:r>
            <a:endParaRPr sz="1500"/>
          </a:p>
          <a:p>
            <a:pPr indent="-323850" lvl="0" marL="457200" rtl="0" algn="l">
              <a:lnSpc>
                <a:spcPct val="100000"/>
              </a:lnSpc>
              <a:spcBef>
                <a:spcPts val="360"/>
              </a:spcBef>
              <a:spcAft>
                <a:spcPts val="0"/>
              </a:spcAft>
              <a:buSzPts val="1500"/>
              <a:buFont typeface="Noto Sans Symbols"/>
              <a:buChar char="⮚"/>
            </a:pPr>
            <a:r>
              <a:rPr b="0" i="0" lang="en-GB" sz="1500">
                <a:latin typeface="arial"/>
                <a:ea typeface="arial"/>
                <a:cs typeface="arial"/>
                <a:sym typeface="arial"/>
              </a:rPr>
              <a:t>The CSRD, which came into force in 2024, requires all large companies and eventually all companies (except micro-enterprises) to report on social and environmental issues, including the impact of their activities on people and the environment.</a:t>
            </a:r>
            <a:endParaRPr sz="1500"/>
          </a:p>
          <a:p>
            <a:pPr indent="-323850" lvl="0" marL="457200" rtl="0" algn="l">
              <a:lnSpc>
                <a:spcPct val="100000"/>
              </a:lnSpc>
              <a:spcBef>
                <a:spcPts val="360"/>
              </a:spcBef>
              <a:spcAft>
                <a:spcPts val="0"/>
              </a:spcAft>
              <a:buSzPts val="1500"/>
              <a:buFont typeface="Noto Sans Symbols"/>
              <a:buChar char="⮚"/>
            </a:pPr>
            <a:r>
              <a:rPr b="0" i="0" lang="en-GB" sz="1500">
                <a:latin typeface="arial"/>
                <a:ea typeface="arial"/>
                <a:cs typeface="arial"/>
                <a:sym typeface="arial"/>
              </a:rPr>
              <a:t>The CSRD puts </a:t>
            </a:r>
            <a:r>
              <a:rPr lang="en-GB" sz="1500">
                <a:latin typeface="arial"/>
                <a:ea typeface="arial"/>
                <a:cs typeface="arial"/>
                <a:sym typeface="arial"/>
              </a:rPr>
              <a:t>s</a:t>
            </a:r>
            <a:r>
              <a:rPr b="0" i="0" lang="en-GB" sz="1500">
                <a:latin typeface="arial"/>
                <a:ea typeface="arial"/>
                <a:cs typeface="arial"/>
                <a:sym typeface="arial"/>
              </a:rPr>
              <a:t>ustainability reporting on an equal footing with financial reporting.</a:t>
            </a:r>
            <a:endParaRPr sz="1500"/>
          </a:p>
          <a:p>
            <a:pPr indent="-228600" lvl="0" marL="457200" rtl="0" algn="l">
              <a:lnSpc>
                <a:spcPct val="100000"/>
              </a:lnSpc>
              <a:spcBef>
                <a:spcPts val="360"/>
              </a:spcBef>
              <a:spcAft>
                <a:spcPts val="0"/>
              </a:spcAft>
              <a:buSzPts val="1656"/>
              <a:buFont typeface="Noto Sans Symbols"/>
              <a:buNone/>
            </a:pPr>
            <a:r>
              <a:t/>
            </a:r>
            <a:endParaRPr sz="1500">
              <a:latin typeface="arial"/>
              <a:ea typeface="arial"/>
              <a:cs typeface="arial"/>
              <a:sym typeface="arial"/>
            </a:endParaRPr>
          </a:p>
          <a:p>
            <a:pPr indent="0" lvl="0" marL="123444" rtl="0" algn="l">
              <a:lnSpc>
                <a:spcPct val="100000"/>
              </a:lnSpc>
              <a:spcBef>
                <a:spcPts val="360"/>
              </a:spcBef>
              <a:spcAft>
                <a:spcPts val="0"/>
              </a:spcAft>
              <a:buSzPts val="1656"/>
              <a:buNone/>
            </a:pPr>
            <a:r>
              <a:rPr b="1" lang="en-GB" sz="1500">
                <a:solidFill>
                  <a:srgbClr val="00C897"/>
                </a:solidFill>
              </a:rPr>
              <a:t>What’s different about CSRD reporting v ESG reporting?</a:t>
            </a:r>
            <a:endParaRPr sz="1500"/>
          </a:p>
          <a:p>
            <a:pPr indent="-323850" lvl="0" marL="457200" rtl="0" algn="l">
              <a:lnSpc>
                <a:spcPct val="100000"/>
              </a:lnSpc>
              <a:spcBef>
                <a:spcPts val="360"/>
              </a:spcBef>
              <a:spcAft>
                <a:spcPts val="0"/>
              </a:spcAft>
              <a:buSzPts val="1500"/>
              <a:buFont typeface="Noto Sans Symbols"/>
              <a:buChar char="⮚"/>
            </a:pPr>
            <a:r>
              <a:rPr lang="en-GB" sz="1500">
                <a:latin typeface="arial"/>
                <a:ea typeface="arial"/>
                <a:cs typeface="arial"/>
                <a:sym typeface="arial"/>
              </a:rPr>
              <a:t>More companies are required to report – most companies with more than 500 employees. </a:t>
            </a:r>
            <a:endParaRPr sz="1500"/>
          </a:p>
          <a:p>
            <a:pPr indent="-323850" lvl="0" marL="457200" rtl="0" algn="l">
              <a:lnSpc>
                <a:spcPct val="100000"/>
              </a:lnSpc>
              <a:spcBef>
                <a:spcPts val="360"/>
              </a:spcBef>
              <a:spcAft>
                <a:spcPts val="0"/>
              </a:spcAft>
              <a:buSzPts val="1500"/>
              <a:buFont typeface="Noto Sans Symbols"/>
              <a:buChar char="⮚"/>
            </a:pPr>
            <a:r>
              <a:rPr lang="en-GB" sz="1500">
                <a:latin typeface="arial"/>
                <a:ea typeface="arial"/>
                <a:cs typeface="arial"/>
                <a:sym typeface="arial"/>
              </a:rPr>
              <a:t>The information reported has to be audited in the same way as financial reporting. This will help to reduce green-washing, a common critique of ESG reporting.</a:t>
            </a:r>
            <a:endParaRPr sz="1500"/>
          </a:p>
          <a:p>
            <a:pPr indent="-323850" lvl="0" marL="457200" rtl="0" algn="l">
              <a:lnSpc>
                <a:spcPct val="100000"/>
              </a:lnSpc>
              <a:spcBef>
                <a:spcPts val="360"/>
              </a:spcBef>
              <a:spcAft>
                <a:spcPts val="0"/>
              </a:spcAft>
              <a:buSzPts val="1500"/>
              <a:buFont typeface="Noto Sans Symbols"/>
              <a:buChar char="⮚"/>
            </a:pPr>
            <a:r>
              <a:rPr lang="en-GB" sz="1500">
                <a:latin typeface="arial"/>
                <a:ea typeface="arial"/>
                <a:cs typeface="arial"/>
                <a:sym typeface="arial"/>
              </a:rPr>
              <a:t>Companies have to report in the same way, using common standards (ESRS). This will allow for better benchmarking of company performance and industry performance.</a:t>
            </a:r>
            <a:endParaRPr sz="1500"/>
          </a:p>
          <a:p>
            <a:pPr indent="-228600" lvl="0" marL="457200" rtl="0" algn="l">
              <a:lnSpc>
                <a:spcPct val="100000"/>
              </a:lnSpc>
              <a:spcBef>
                <a:spcPts val="360"/>
              </a:spcBef>
              <a:spcAft>
                <a:spcPts val="0"/>
              </a:spcAft>
              <a:buSzPts val="1656"/>
              <a:buFont typeface="Noto Sans Symbols"/>
              <a:buNone/>
            </a:pPr>
            <a:r>
              <a:t/>
            </a:r>
            <a:endParaRPr b="0" i="0" sz="1500">
              <a:latin typeface="arial"/>
              <a:ea typeface="arial"/>
              <a:cs typeface="arial"/>
              <a:sym typeface="arial"/>
            </a:endParaRPr>
          </a:p>
          <a:p>
            <a:pPr indent="0" lvl="0" marL="123444" rtl="0" algn="l">
              <a:lnSpc>
                <a:spcPct val="100000"/>
              </a:lnSpc>
              <a:spcBef>
                <a:spcPts val="360"/>
              </a:spcBef>
              <a:spcAft>
                <a:spcPts val="0"/>
              </a:spcAft>
              <a:buSzPts val="1656"/>
              <a:buNone/>
            </a:pPr>
            <a:r>
              <a:rPr b="1" lang="en-GB" sz="1500">
                <a:solidFill>
                  <a:srgbClr val="00C897"/>
                </a:solidFill>
              </a:rPr>
              <a:t>What does this mean for NBEs?</a:t>
            </a:r>
            <a:endParaRPr sz="1500"/>
          </a:p>
          <a:p>
            <a:pPr indent="-323850" lvl="0" marL="457200" rtl="0" algn="l">
              <a:lnSpc>
                <a:spcPct val="100000"/>
              </a:lnSpc>
              <a:spcBef>
                <a:spcPts val="360"/>
              </a:spcBef>
              <a:spcAft>
                <a:spcPts val="0"/>
              </a:spcAft>
              <a:buSzPts val="1500"/>
              <a:buFont typeface="Noto Sans Symbols"/>
              <a:buChar char="⮚"/>
            </a:pPr>
            <a:r>
              <a:rPr b="0" i="0" lang="en-GB" sz="1500">
                <a:latin typeface="arial"/>
                <a:ea typeface="arial"/>
                <a:cs typeface="arial"/>
                <a:sym typeface="arial"/>
              </a:rPr>
              <a:t>Most small companies (including most NBEs) will not be required to complete CSRD reporting. Only listed SMEs have to report.</a:t>
            </a:r>
            <a:endParaRPr sz="1500"/>
          </a:p>
          <a:p>
            <a:pPr indent="-323850" lvl="0" marL="457200" rtl="0" algn="l">
              <a:lnSpc>
                <a:spcPct val="100000"/>
              </a:lnSpc>
              <a:spcBef>
                <a:spcPts val="360"/>
              </a:spcBef>
              <a:spcAft>
                <a:spcPts val="0"/>
              </a:spcAft>
              <a:buSzPts val="1500"/>
              <a:buFont typeface="Noto Sans Symbols"/>
              <a:buChar char="⮚"/>
            </a:pPr>
            <a:r>
              <a:rPr lang="en-GB" sz="1500">
                <a:latin typeface="arial"/>
                <a:ea typeface="arial"/>
                <a:cs typeface="arial"/>
                <a:sym typeface="arial"/>
              </a:rPr>
              <a:t>However</a:t>
            </a:r>
            <a:r>
              <a:rPr b="0" i="0" lang="en-GB" sz="1500">
                <a:latin typeface="arial"/>
                <a:ea typeface="arial"/>
                <a:cs typeface="arial"/>
                <a:sym typeface="arial"/>
              </a:rPr>
              <a:t> NBEs may be impacted </a:t>
            </a:r>
            <a:r>
              <a:rPr lang="en-GB" sz="1500">
                <a:latin typeface="arial"/>
                <a:ea typeface="arial"/>
                <a:cs typeface="arial"/>
                <a:sym typeface="arial"/>
              </a:rPr>
              <a:t>indirectly e.g. NBEs </a:t>
            </a:r>
            <a:r>
              <a:rPr b="0" i="0" lang="en-GB" sz="1500">
                <a:latin typeface="arial"/>
                <a:ea typeface="arial"/>
                <a:cs typeface="arial"/>
                <a:sym typeface="arial"/>
              </a:rPr>
              <a:t>supplying NBS services to large companies may be asked to comply with large corporate reporting requirements</a:t>
            </a:r>
            <a:endParaRPr sz="1500"/>
          </a:p>
          <a:p>
            <a:pPr indent="-323850" lvl="0" marL="457200" rtl="0" algn="l">
              <a:lnSpc>
                <a:spcPct val="100000"/>
              </a:lnSpc>
              <a:spcBef>
                <a:spcPts val="360"/>
              </a:spcBef>
              <a:spcAft>
                <a:spcPts val="0"/>
              </a:spcAft>
              <a:buSzPts val="1500"/>
              <a:buFont typeface="Noto Sans Symbols"/>
              <a:buChar char="⮚"/>
            </a:pPr>
            <a:r>
              <a:rPr lang="en-GB" sz="1500">
                <a:latin typeface="arial"/>
                <a:ea typeface="arial"/>
                <a:cs typeface="arial"/>
                <a:sym typeface="arial"/>
              </a:rPr>
              <a:t>In December 2024, EFRAG published </a:t>
            </a:r>
            <a:r>
              <a:rPr lang="en-GB" sz="1500" u="sng">
                <a:solidFill>
                  <a:schemeClr val="hlink"/>
                </a:solidFill>
                <a:latin typeface="arial"/>
                <a:ea typeface="arial"/>
                <a:cs typeface="arial"/>
                <a:sym typeface="arial"/>
                <a:hlinkClick r:id="rId3"/>
              </a:rPr>
              <a:t>voluntary ‘CSRD’ reporting standards </a:t>
            </a:r>
            <a:r>
              <a:rPr lang="en-GB" sz="1500">
                <a:latin typeface="arial"/>
                <a:ea typeface="arial"/>
                <a:cs typeface="arial"/>
                <a:sym typeface="arial"/>
              </a:rPr>
              <a:t>for non-listed SMEs. These are optional for all SMEs including micro-SMEs (&lt; 10 employees).</a:t>
            </a:r>
            <a:endParaRPr b="0" i="0" sz="1500">
              <a:latin typeface="arial"/>
              <a:ea typeface="arial"/>
              <a:cs typeface="arial"/>
              <a:sym typeface="arial"/>
            </a:endParaRPr>
          </a:p>
        </p:txBody>
      </p:sp>
      <p:sp>
        <p:nvSpPr>
          <p:cNvPr id="190" name="Google Shape;190;p7"/>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descr="EU FinancePodcast" id="191" name="Google Shape;191;p7"/>
          <p:cNvPicPr preferRelativeResize="0"/>
          <p:nvPr/>
        </p:nvPicPr>
        <p:blipFill rotWithShape="1">
          <a:blip r:embed="rId4">
            <a:alphaModFix/>
          </a:blip>
          <a:srcRect b="0" l="0" r="0" t="0"/>
          <a:stretch/>
        </p:blipFill>
        <p:spPr>
          <a:xfrm>
            <a:off x="9300699" y="1809303"/>
            <a:ext cx="2803270" cy="1868846"/>
          </a:xfrm>
          <a:prstGeom prst="rect">
            <a:avLst/>
          </a:prstGeom>
          <a:noFill/>
          <a:ln>
            <a:noFill/>
          </a:ln>
        </p:spPr>
      </p:pic>
      <p:sp>
        <p:nvSpPr>
          <p:cNvPr id="192" name="Google Shape;192;p7"/>
          <p:cNvSpPr txBox="1"/>
          <p:nvPr/>
        </p:nvSpPr>
        <p:spPr>
          <a:xfrm>
            <a:off x="9300699" y="3835283"/>
            <a:ext cx="334830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hlinkClick r:id="rId5">
                  <a:extLst>
                    <a:ext uri="{A12FA001-AC4F-418D-AE19-62706E023703}">
                      <ahyp:hlinkClr val="tx"/>
                    </a:ext>
                  </a:extLst>
                </a:hlinkClick>
              </a:rPr>
              <a:t>EU Finance Podcast</a:t>
            </a:r>
            <a:r>
              <a:rPr b="0" i="0" lang="en-GB" sz="1400" u="sng" cap="none" strike="noStrike">
                <a:solidFill>
                  <a:srgbClr val="000000"/>
                </a:solidFill>
                <a:latin typeface="Arial"/>
                <a:ea typeface="Arial"/>
                <a:cs typeface="Arial"/>
                <a:sym typeface="Arial"/>
              </a:rPr>
              <a:t> (20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Episode 13 - The one about sustainability reporting</a:t>
            </a:r>
            <a:endParaRPr/>
          </a:p>
        </p:txBody>
      </p:sp>
      <p:sp>
        <p:nvSpPr>
          <p:cNvPr id="193" name="Google Shape;193;p7"/>
          <p:cNvSpPr txBox="1"/>
          <p:nvPr/>
        </p:nvSpPr>
        <p:spPr>
          <a:xfrm>
            <a:off x="9300698" y="5116530"/>
            <a:ext cx="2576227" cy="1477328"/>
          </a:xfrm>
          <a:prstGeom prst="rect">
            <a:avLst/>
          </a:prstGeom>
          <a:solidFill>
            <a:srgbClr val="8A8A8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Arial"/>
                <a:ea typeface="Arial"/>
                <a:cs typeface="Arial"/>
                <a:sym typeface="Arial"/>
              </a:rPr>
              <a:t>Discussion point:</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How do you think CSRD will impact your business?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ph type="title"/>
          </p:nvPr>
        </p:nvSpPr>
        <p:spPr>
          <a:xfrm>
            <a:off x="422617" y="996949"/>
            <a:ext cx="11029616" cy="71153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19266"/>
              </a:buClr>
              <a:buSzPts val="2800"/>
              <a:buFont typeface="Arial"/>
              <a:buNone/>
            </a:pPr>
            <a:r>
              <a:rPr b="1" lang="en-GB"/>
              <a:t>A quick look at the new Voluntary Standard for SMEs</a:t>
            </a:r>
            <a:endParaRPr b="1"/>
          </a:p>
        </p:txBody>
      </p:sp>
      <p:sp>
        <p:nvSpPr>
          <p:cNvPr id="199" name="Google Shape;199;p8"/>
          <p:cNvSpPr txBox="1"/>
          <p:nvPr>
            <p:ph idx="3" type="body"/>
          </p:nvPr>
        </p:nvSpPr>
        <p:spPr>
          <a:xfrm>
            <a:off x="3852454" y="2085668"/>
            <a:ext cx="5087073" cy="553373"/>
          </a:xfrm>
          <a:prstGeom prst="rect">
            <a:avLst/>
          </a:prstGeom>
          <a:noFill/>
          <a:ln>
            <a:noFill/>
          </a:ln>
        </p:spPr>
        <p:txBody>
          <a:bodyPr anchorCtr="0" anchor="b" bIns="45700" lIns="91425" spcFirstLastPara="1" rIns="91425" wrap="square" tIns="45700">
            <a:noAutofit/>
          </a:bodyPr>
          <a:lstStyle/>
          <a:p>
            <a:pPr indent="-228600" lvl="0" marL="457200" rtl="0" algn="l">
              <a:lnSpc>
                <a:spcPct val="150000"/>
              </a:lnSpc>
              <a:spcBef>
                <a:spcPts val="440"/>
              </a:spcBef>
              <a:spcAft>
                <a:spcPts val="0"/>
              </a:spcAft>
              <a:buSzPts val="2024"/>
              <a:buNone/>
            </a:pPr>
            <a:r>
              <a:rPr lang="en-GB"/>
              <a:t>Basic Module</a:t>
            </a:r>
            <a:endParaRPr/>
          </a:p>
        </p:txBody>
      </p:sp>
      <p:sp>
        <p:nvSpPr>
          <p:cNvPr id="200" name="Google Shape;200;p8"/>
          <p:cNvSpPr txBox="1"/>
          <p:nvPr>
            <p:ph idx="4" type="body"/>
          </p:nvPr>
        </p:nvSpPr>
        <p:spPr>
          <a:xfrm>
            <a:off x="5344493" y="2722143"/>
            <a:ext cx="6868055" cy="2117664"/>
          </a:xfrm>
          <a:prstGeom prst="rect">
            <a:avLst/>
          </a:prstGeom>
          <a:noFill/>
          <a:ln>
            <a:noFill/>
          </a:ln>
        </p:spPr>
        <p:txBody>
          <a:bodyPr anchorCtr="0" anchor="t" bIns="45700" lIns="91425" spcFirstLastPara="1" rIns="91425" wrap="square" tIns="45700">
            <a:normAutofit/>
          </a:bodyPr>
          <a:lstStyle/>
          <a:p>
            <a:pPr indent="-333756" lvl="0" marL="457200" rtl="0" algn="l">
              <a:lnSpc>
                <a:spcPct val="100000"/>
              </a:lnSpc>
              <a:spcBef>
                <a:spcPts val="360"/>
              </a:spcBef>
              <a:spcAft>
                <a:spcPts val="0"/>
              </a:spcAft>
              <a:buSzPts val="1656"/>
              <a:buFont typeface="Noto Sans Symbols"/>
              <a:buChar char="⮚"/>
            </a:pPr>
            <a:r>
              <a:rPr lang="en-GB" sz="1600"/>
              <a:t>GHGs &amp; Energy e.g.</a:t>
            </a:r>
            <a:endParaRPr/>
          </a:p>
          <a:p>
            <a:pPr indent="-333756" lvl="0" marL="457200" rtl="0" algn="l">
              <a:lnSpc>
                <a:spcPct val="100000"/>
              </a:lnSpc>
              <a:spcBef>
                <a:spcPts val="360"/>
              </a:spcBef>
              <a:spcAft>
                <a:spcPts val="0"/>
              </a:spcAft>
              <a:buSzPts val="1656"/>
              <a:buFont typeface="Noto Sans Symbols"/>
              <a:buChar char="⮚"/>
            </a:pPr>
            <a:r>
              <a:rPr lang="en-GB" sz="1600"/>
              <a:t>Pollution of air, water and soil (compliance with national </a:t>
            </a:r>
            <a:r>
              <a:rPr lang="en-GB" sz="1600"/>
              <a:t>legislation</a:t>
            </a:r>
            <a:r>
              <a:rPr lang="en-GB" sz="1600"/>
              <a:t>)</a:t>
            </a:r>
            <a:endParaRPr/>
          </a:p>
          <a:p>
            <a:pPr indent="-333756" lvl="0" marL="457200" rtl="0" algn="l">
              <a:lnSpc>
                <a:spcPct val="100000"/>
              </a:lnSpc>
              <a:spcBef>
                <a:spcPts val="360"/>
              </a:spcBef>
              <a:spcAft>
                <a:spcPts val="0"/>
              </a:spcAft>
              <a:buSzPts val="1656"/>
              <a:buFont typeface="Noto Sans Symbols"/>
              <a:buChar char="⮚"/>
            </a:pPr>
            <a:r>
              <a:rPr lang="en-GB" sz="1600"/>
              <a:t>Biodiversity (closeness to sensitive areas) &amp; Land use (a) total use of land (in hectares); (b) total sealed area; (c) total nature-oriented area on-site; and (d) total nature-oriented area off-site</a:t>
            </a:r>
            <a:endParaRPr/>
          </a:p>
          <a:p>
            <a:pPr indent="-333756" lvl="0" marL="457200" rtl="0" algn="l">
              <a:lnSpc>
                <a:spcPct val="100000"/>
              </a:lnSpc>
              <a:spcBef>
                <a:spcPts val="360"/>
              </a:spcBef>
              <a:spcAft>
                <a:spcPts val="0"/>
              </a:spcAft>
              <a:buSzPts val="1656"/>
              <a:buFont typeface="Noto Sans Symbols"/>
              <a:buChar char="⮚"/>
            </a:pPr>
            <a:r>
              <a:rPr lang="en-GB" sz="1600"/>
              <a:t>Water withdrawal &amp; consumption</a:t>
            </a:r>
            <a:endParaRPr/>
          </a:p>
          <a:p>
            <a:pPr indent="-333756" lvl="0" marL="457200" rtl="0" algn="l">
              <a:lnSpc>
                <a:spcPct val="100000"/>
              </a:lnSpc>
              <a:spcBef>
                <a:spcPts val="360"/>
              </a:spcBef>
              <a:spcAft>
                <a:spcPts val="0"/>
              </a:spcAft>
              <a:buSzPts val="1656"/>
              <a:buFont typeface="Noto Sans Symbols"/>
              <a:buChar char="⮚"/>
            </a:pPr>
            <a:r>
              <a:rPr lang="en-GB" sz="1600"/>
              <a:t>Resource use, circular economy and waste management</a:t>
            </a:r>
            <a:endParaRPr/>
          </a:p>
        </p:txBody>
      </p:sp>
      <p:sp>
        <p:nvSpPr>
          <p:cNvPr id="201" name="Google Shape;201;p8"/>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202" name="Google Shape;202;p8"/>
          <p:cNvPicPr preferRelativeResize="0"/>
          <p:nvPr/>
        </p:nvPicPr>
        <p:blipFill rotWithShape="1">
          <a:blip r:embed="rId3">
            <a:alphaModFix/>
          </a:blip>
          <a:srcRect b="0" l="0" r="0" t="0"/>
          <a:stretch/>
        </p:blipFill>
        <p:spPr>
          <a:xfrm>
            <a:off x="492039" y="1983746"/>
            <a:ext cx="3260511" cy="4607108"/>
          </a:xfrm>
          <a:prstGeom prst="rect">
            <a:avLst/>
          </a:prstGeom>
          <a:noFill/>
          <a:ln>
            <a:noFill/>
          </a:ln>
        </p:spPr>
      </p:pic>
      <p:sp>
        <p:nvSpPr>
          <p:cNvPr id="203" name="Google Shape;203;p8"/>
          <p:cNvSpPr txBox="1"/>
          <p:nvPr/>
        </p:nvSpPr>
        <p:spPr>
          <a:xfrm>
            <a:off x="3924372" y="5616615"/>
            <a:ext cx="5087073" cy="553373"/>
          </a:xfrm>
          <a:prstGeom prst="rect">
            <a:avLst/>
          </a:prstGeom>
          <a:noFill/>
          <a:ln>
            <a:noFill/>
          </a:ln>
        </p:spPr>
        <p:txBody>
          <a:bodyPr anchorCtr="0" anchor="b" bIns="45700" lIns="91425" spcFirstLastPara="1" rIns="91425" wrap="square" tIns="45700">
            <a:noAutofit/>
          </a:bodyPr>
          <a:lstStyle/>
          <a:p>
            <a:pPr indent="-228600" lvl="0" marL="457200" marR="0" rtl="0" algn="l">
              <a:lnSpc>
                <a:spcPct val="150000"/>
              </a:lnSpc>
              <a:spcBef>
                <a:spcPts val="440"/>
              </a:spcBef>
              <a:spcAft>
                <a:spcPts val="0"/>
              </a:spcAft>
              <a:buClr>
                <a:srgbClr val="00C897"/>
              </a:buClr>
              <a:buSzPts val="2024"/>
              <a:buFont typeface="Noto Sans Symbols"/>
              <a:buNone/>
            </a:pPr>
            <a:r>
              <a:rPr b="0" i="0" lang="en-GB" sz="2200" u="none" cap="none" strike="noStrike">
                <a:solidFill>
                  <a:srgbClr val="00C897"/>
                </a:solidFill>
                <a:latin typeface="Arial"/>
                <a:ea typeface="Arial"/>
                <a:cs typeface="Arial"/>
                <a:sym typeface="Arial"/>
              </a:rPr>
              <a:t>Comprehensive Module</a:t>
            </a:r>
            <a:endParaRPr/>
          </a:p>
        </p:txBody>
      </p:sp>
      <p:pic>
        <p:nvPicPr>
          <p:cNvPr id="204" name="Google Shape;204;p8"/>
          <p:cNvPicPr preferRelativeResize="0"/>
          <p:nvPr/>
        </p:nvPicPr>
        <p:blipFill rotWithShape="1">
          <a:blip r:embed="rId4">
            <a:alphaModFix/>
          </a:blip>
          <a:srcRect b="0" l="0" r="0" t="0"/>
          <a:stretch/>
        </p:blipFill>
        <p:spPr>
          <a:xfrm>
            <a:off x="7839184" y="1983759"/>
            <a:ext cx="4373367" cy="1093342"/>
          </a:xfrm>
          <a:prstGeom prst="rect">
            <a:avLst/>
          </a:prstGeom>
          <a:noFill/>
          <a:ln>
            <a:noFill/>
          </a:ln>
        </p:spPr>
      </p:pic>
      <p:sp>
        <p:nvSpPr>
          <p:cNvPr id="205" name="Google Shape;205;p8"/>
          <p:cNvSpPr txBox="1"/>
          <p:nvPr/>
        </p:nvSpPr>
        <p:spPr>
          <a:xfrm flipH="1">
            <a:off x="4137863" y="2723836"/>
            <a:ext cx="15601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Environment</a:t>
            </a:r>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Metrics</a:t>
            </a:r>
            <a:endParaRPr/>
          </a:p>
        </p:txBody>
      </p:sp>
      <p:sp>
        <p:nvSpPr>
          <p:cNvPr id="206" name="Google Shape;206;p8"/>
          <p:cNvSpPr txBox="1"/>
          <p:nvPr/>
        </p:nvSpPr>
        <p:spPr>
          <a:xfrm flipH="1">
            <a:off x="4105384" y="4810952"/>
            <a:ext cx="15601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Social</a:t>
            </a:r>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Metrics</a:t>
            </a:r>
            <a:endParaRPr/>
          </a:p>
        </p:txBody>
      </p:sp>
      <p:sp>
        <p:nvSpPr>
          <p:cNvPr id="207" name="Google Shape;207;p8"/>
          <p:cNvSpPr txBox="1"/>
          <p:nvPr/>
        </p:nvSpPr>
        <p:spPr>
          <a:xfrm>
            <a:off x="5323945" y="4802219"/>
            <a:ext cx="6868055" cy="2117664"/>
          </a:xfrm>
          <a:prstGeom prst="rect">
            <a:avLst/>
          </a:prstGeom>
          <a:noFill/>
          <a:ln>
            <a:noFill/>
          </a:ln>
        </p:spPr>
        <p:txBody>
          <a:bodyPr anchorCtr="0" anchor="t" bIns="45700" lIns="91425" spcFirstLastPara="1" rIns="91425" wrap="square" tIns="45700">
            <a:normAutofit/>
          </a:bodyPr>
          <a:lstStyle/>
          <a:p>
            <a:pPr indent="-333756" lvl="0" marL="457200" marR="0" rtl="0" algn="l">
              <a:lnSpc>
                <a:spcPct val="100000"/>
              </a:lnSpc>
              <a:spcBef>
                <a:spcPts val="360"/>
              </a:spcBef>
              <a:spcAft>
                <a:spcPts val="0"/>
              </a:spcAft>
              <a:buClr>
                <a:srgbClr val="00C897"/>
              </a:buClr>
              <a:buSzPts val="1656"/>
              <a:buFont typeface="Noto Sans Symbols"/>
              <a:buChar char="⮚"/>
            </a:pPr>
            <a:r>
              <a:rPr b="0" i="0" lang="en-GB" sz="1600" u="none" cap="none" strike="noStrike">
                <a:solidFill>
                  <a:schemeClr val="dk2"/>
                </a:solidFill>
                <a:latin typeface="Arial"/>
                <a:ea typeface="Arial"/>
                <a:cs typeface="Arial"/>
                <a:sym typeface="Arial"/>
              </a:rPr>
              <a:t>Workforce – general, health &amp; safety, remuneration &amp; training</a:t>
            </a:r>
            <a:endParaRPr/>
          </a:p>
          <a:p>
            <a:pPr indent="-333756" lvl="0" marL="457200" marR="0" rtl="0" algn="l">
              <a:lnSpc>
                <a:spcPct val="100000"/>
              </a:lnSpc>
              <a:spcBef>
                <a:spcPts val="360"/>
              </a:spcBef>
              <a:spcAft>
                <a:spcPts val="0"/>
              </a:spcAft>
              <a:buClr>
                <a:srgbClr val="00C897"/>
              </a:buClr>
              <a:buSzPts val="1656"/>
              <a:buFont typeface="Noto Sans Symbols"/>
              <a:buChar char="⮚"/>
            </a:pPr>
            <a:r>
              <a:rPr b="0" i="0" lang="en-GB" sz="1600" u="none" cap="none" strike="noStrike">
                <a:solidFill>
                  <a:schemeClr val="dk2"/>
                </a:solidFill>
                <a:latin typeface="Arial"/>
                <a:ea typeface="Arial"/>
                <a:cs typeface="Arial"/>
                <a:sym typeface="Arial"/>
              </a:rPr>
              <a:t>Governance metrics</a:t>
            </a:r>
            <a:endParaRPr/>
          </a:p>
        </p:txBody>
      </p:sp>
      <p:sp>
        <p:nvSpPr>
          <p:cNvPr id="208" name="Google Shape;208;p8"/>
          <p:cNvSpPr txBox="1"/>
          <p:nvPr/>
        </p:nvSpPr>
        <p:spPr>
          <a:xfrm flipH="1">
            <a:off x="4171528" y="6107916"/>
            <a:ext cx="804102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Basic Module + Strategy (Business model &amp; Sustainability), Policies &amp; Practices, more detailed environmental &amp; social  metrics including human rights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9"/>
          <p:cNvSpPr txBox="1"/>
          <p:nvPr>
            <p:ph idx="12" type="sldNum"/>
          </p:nvPr>
        </p:nvSpPr>
        <p:spPr>
          <a:xfrm>
            <a:off x="10558299" y="6208410"/>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GB"/>
              <a:t>‹#›</a:t>
            </a:fld>
            <a:endParaRPr/>
          </a:p>
        </p:txBody>
      </p:sp>
      <p:pic>
        <p:nvPicPr>
          <p:cNvPr id="214" name="Google Shape;214;p9"/>
          <p:cNvPicPr preferRelativeResize="0"/>
          <p:nvPr/>
        </p:nvPicPr>
        <p:blipFill rotWithShape="1">
          <a:blip r:embed="rId3">
            <a:alphaModFix/>
          </a:blip>
          <a:srcRect b="0" l="0" r="0" t="0"/>
          <a:stretch/>
        </p:blipFill>
        <p:spPr>
          <a:xfrm>
            <a:off x="400692" y="1252216"/>
            <a:ext cx="11791308" cy="5500815"/>
          </a:xfrm>
          <a:prstGeom prst="rect">
            <a:avLst/>
          </a:prstGeom>
          <a:noFill/>
          <a:ln>
            <a:noFill/>
          </a:ln>
        </p:spPr>
      </p:pic>
      <p:sp>
        <p:nvSpPr>
          <p:cNvPr id="215" name="Google Shape;215;p9"/>
          <p:cNvSpPr txBox="1"/>
          <p:nvPr/>
        </p:nvSpPr>
        <p:spPr>
          <a:xfrm>
            <a:off x="581192" y="709520"/>
            <a:ext cx="11029616" cy="711536"/>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19266"/>
              </a:buClr>
              <a:buSzPts val="2800"/>
              <a:buFont typeface="Arial"/>
              <a:buNone/>
            </a:pPr>
            <a:r>
              <a:rPr b="1" i="0" lang="en-GB" sz="2800" u="none" cap="none" strike="noStrike">
                <a:solidFill>
                  <a:srgbClr val="019266"/>
                </a:solidFill>
              </a:rPr>
              <a:t>Other relevant ESRS standards for N</a:t>
            </a:r>
            <a:r>
              <a:rPr b="1" lang="en-GB" sz="2800">
                <a:solidFill>
                  <a:srgbClr val="019266"/>
                </a:solidFill>
              </a:rPr>
              <a:t>b</a:t>
            </a:r>
            <a:r>
              <a:rPr b="1" i="0" lang="en-GB" sz="2800" u="none" cap="none" strike="noStrike">
                <a:solidFill>
                  <a:srgbClr val="019266"/>
                </a:solidFill>
              </a:rPr>
              <a:t>Es?</a:t>
            </a:r>
            <a:endParaRPr b="1"/>
          </a:p>
        </p:txBody>
      </p:sp>
      <p:sp>
        <p:nvSpPr>
          <p:cNvPr id="216" name="Google Shape;216;p9"/>
          <p:cNvSpPr/>
          <p:nvPr/>
        </p:nvSpPr>
        <p:spPr>
          <a:xfrm>
            <a:off x="7119991" y="3041151"/>
            <a:ext cx="2239766" cy="1284269"/>
          </a:xfrm>
          <a:prstGeom prst="ellipse">
            <a:avLst/>
          </a:prstGeom>
          <a:noFill/>
          <a:ln cap="flat" cmpd="sng" w="57150">
            <a:solidFill>
              <a:srgbClr val="0049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Props1.xml><?xml version="1.0" encoding="utf-8"?>
<ds:datastoreItem xmlns:ds="http://schemas.openxmlformats.org/officeDocument/2006/customXml" ds:itemID="{F84A29C9-DC1C-49F8-A5ED-C6E5147FB192}"/>
</file>

<file path=customXml/itemProps2.xml><?xml version="1.0" encoding="utf-8"?>
<ds:datastoreItem xmlns:ds="http://schemas.openxmlformats.org/officeDocument/2006/customXml" ds:itemID="{82FB479E-73ED-45D7-9744-086BE6F7F7D7}"/>
</file>

<file path=customXml/itemProps3.xml><?xml version="1.0" encoding="utf-8"?>
<ds:datastoreItem xmlns:ds="http://schemas.openxmlformats.org/officeDocument/2006/customXml" ds:itemID="{D43F8F9C-AE5A-4A5F-A3DF-400C64B892A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Gallo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ies>
</file>