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9" r:id="rId4"/>
  </p:sldMasterIdLst>
  <p:notesMasterIdLst>
    <p:notesMasterId r:id="rId24"/>
  </p:notesMasterIdLst>
  <p:sldIdLst>
    <p:sldId id="256" r:id="rId5"/>
    <p:sldId id="310" r:id="rId6"/>
    <p:sldId id="1998" r:id="rId7"/>
    <p:sldId id="1997" r:id="rId8"/>
    <p:sldId id="286" r:id="rId9"/>
    <p:sldId id="2000" r:id="rId10"/>
    <p:sldId id="1990" r:id="rId11"/>
    <p:sldId id="1995" r:id="rId12"/>
    <p:sldId id="1996" r:id="rId13"/>
    <p:sldId id="298" r:id="rId14"/>
    <p:sldId id="361" r:id="rId15"/>
    <p:sldId id="2006" r:id="rId16"/>
    <p:sldId id="2005" r:id="rId17"/>
    <p:sldId id="2003" r:id="rId18"/>
    <p:sldId id="326" r:id="rId19"/>
    <p:sldId id="2008" r:id="rId20"/>
    <p:sldId id="2007" r:id="rId21"/>
    <p:sldId id="2004" r:id="rId22"/>
    <p:sldId id="257" r:id="rId23"/>
  </p:sldIdLst>
  <p:sldSz cx="12192000" cy="6858000"/>
  <p:notesSz cx="6858000" cy="9144000"/>
  <p:embeddedFontLst>
    <p:embeddedFont>
      <p:font typeface="Gill Sans" panose="020B0502020104020203" pitchFamily="34" charset="-79"/>
      <p:regular r:id="rId25"/>
      <p:bold r:id="rId26"/>
    </p:embeddedFont>
    <p:embeddedFont>
      <p:font typeface="Roboto" panose="02000000000000000000"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02" autoAdjust="0"/>
    <p:restoredTop sz="85338" autoAdjust="0"/>
  </p:normalViewPr>
  <p:slideViewPr>
    <p:cSldViewPr snapToGrid="0">
      <p:cViewPr varScale="1">
        <p:scale>
          <a:sx n="130" d="100"/>
          <a:sy n="130" d="100"/>
        </p:scale>
        <p:origin x="68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7F2B79-0AFA-3C46-9CD0-C18335A074B1}"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GB"/>
        </a:p>
      </dgm:t>
    </dgm:pt>
    <dgm:pt modelId="{4AC98E68-8892-B743-8D8B-449A54836E20}">
      <dgm:prSet/>
      <dgm:spPr/>
      <dgm:t>
        <a:bodyPr/>
        <a:lstStyle/>
        <a:p>
          <a:r>
            <a:rPr lang="en-IE" b="1" i="0" dirty="0"/>
            <a:t>1. Environmental Benefits</a:t>
          </a:r>
          <a:r>
            <a:rPr lang="en-IE" b="0" i="0" dirty="0"/>
            <a:t>:</a:t>
          </a:r>
          <a:endParaRPr lang="en-IE" dirty="0"/>
        </a:p>
      </dgm:t>
    </dgm:pt>
    <dgm:pt modelId="{F718F035-89DC-D448-97B6-B5B8EADFF448}" type="parTrans" cxnId="{754A1856-8A23-A84C-A069-74926C39DE4E}">
      <dgm:prSet/>
      <dgm:spPr/>
      <dgm:t>
        <a:bodyPr/>
        <a:lstStyle/>
        <a:p>
          <a:endParaRPr lang="en-GB"/>
        </a:p>
      </dgm:t>
    </dgm:pt>
    <dgm:pt modelId="{687F67F3-3137-2F4D-A2BC-E2BBFA643ED0}" type="sibTrans" cxnId="{754A1856-8A23-A84C-A069-74926C39DE4E}">
      <dgm:prSet/>
      <dgm:spPr/>
      <dgm:t>
        <a:bodyPr/>
        <a:lstStyle/>
        <a:p>
          <a:endParaRPr lang="en-GB"/>
        </a:p>
      </dgm:t>
    </dgm:pt>
    <dgm:pt modelId="{FB145FD4-4C3E-3C46-96FC-B2560828EB4D}">
      <dgm:prSet/>
      <dgm:spPr/>
      <dgm:t>
        <a:bodyPr/>
        <a:lstStyle/>
        <a:p>
          <a:r>
            <a:rPr lang="en-IE" b="0" i="0" dirty="0"/>
            <a:t>Climate change mitigation and adaptation.</a:t>
          </a:r>
          <a:endParaRPr lang="en-IE" dirty="0"/>
        </a:p>
      </dgm:t>
    </dgm:pt>
    <dgm:pt modelId="{1DCFA847-7CCB-D74A-BAAB-C7DD1B4FD3B6}" type="parTrans" cxnId="{4AD9CF6C-B216-3440-AC57-972A9CC1D56B}">
      <dgm:prSet/>
      <dgm:spPr/>
      <dgm:t>
        <a:bodyPr/>
        <a:lstStyle/>
        <a:p>
          <a:endParaRPr lang="en-GB"/>
        </a:p>
      </dgm:t>
    </dgm:pt>
    <dgm:pt modelId="{F09EA6FC-9D7C-404D-883F-FA505E614CE9}" type="sibTrans" cxnId="{4AD9CF6C-B216-3440-AC57-972A9CC1D56B}">
      <dgm:prSet/>
      <dgm:spPr/>
      <dgm:t>
        <a:bodyPr/>
        <a:lstStyle/>
        <a:p>
          <a:endParaRPr lang="en-GB"/>
        </a:p>
      </dgm:t>
    </dgm:pt>
    <dgm:pt modelId="{20B5D68D-7F5C-B547-A433-7C5417AEC9B8}">
      <dgm:prSet/>
      <dgm:spPr/>
      <dgm:t>
        <a:bodyPr/>
        <a:lstStyle/>
        <a:p>
          <a:r>
            <a:rPr lang="en-IE" b="1" i="0" dirty="0"/>
            <a:t>Flood reduction</a:t>
          </a:r>
          <a:r>
            <a:rPr lang="en-IE" b="0" i="0" dirty="0"/>
            <a:t> and water quality improvement.</a:t>
          </a:r>
          <a:endParaRPr lang="en-IE" dirty="0"/>
        </a:p>
      </dgm:t>
    </dgm:pt>
    <dgm:pt modelId="{73591B36-9067-9B48-970D-1E2E6C0A26BA}" type="parTrans" cxnId="{CE29EEBA-3DB6-2246-811D-BD0368C33161}">
      <dgm:prSet/>
      <dgm:spPr/>
      <dgm:t>
        <a:bodyPr/>
        <a:lstStyle/>
        <a:p>
          <a:endParaRPr lang="en-GB"/>
        </a:p>
      </dgm:t>
    </dgm:pt>
    <dgm:pt modelId="{10EB8513-F22C-0642-A08E-E2AC859831AE}" type="sibTrans" cxnId="{CE29EEBA-3DB6-2246-811D-BD0368C33161}">
      <dgm:prSet/>
      <dgm:spPr/>
      <dgm:t>
        <a:bodyPr/>
        <a:lstStyle/>
        <a:p>
          <a:endParaRPr lang="en-GB"/>
        </a:p>
      </dgm:t>
    </dgm:pt>
    <dgm:pt modelId="{5853D154-46DA-7949-B73A-61D848EA4FE1}">
      <dgm:prSet/>
      <dgm:spPr/>
      <dgm:t>
        <a:bodyPr/>
        <a:lstStyle/>
        <a:p>
          <a:r>
            <a:rPr lang="en-IE" b="1" i="0" dirty="0"/>
            <a:t>2. Social Benefits</a:t>
          </a:r>
          <a:r>
            <a:rPr lang="en-IE" b="0" i="0" dirty="0"/>
            <a:t>:</a:t>
          </a:r>
          <a:endParaRPr lang="en-IE" dirty="0"/>
        </a:p>
      </dgm:t>
    </dgm:pt>
    <dgm:pt modelId="{F7EDBB5B-4287-7C44-A715-82B02741376C}" type="parTrans" cxnId="{E29BFA99-8A2D-5846-8245-741E0E455879}">
      <dgm:prSet/>
      <dgm:spPr/>
      <dgm:t>
        <a:bodyPr/>
        <a:lstStyle/>
        <a:p>
          <a:endParaRPr lang="en-GB"/>
        </a:p>
      </dgm:t>
    </dgm:pt>
    <dgm:pt modelId="{0616C2D1-A911-304D-B509-8A5175C21D5D}" type="sibTrans" cxnId="{E29BFA99-8A2D-5846-8245-741E0E455879}">
      <dgm:prSet/>
      <dgm:spPr/>
      <dgm:t>
        <a:bodyPr/>
        <a:lstStyle/>
        <a:p>
          <a:endParaRPr lang="en-GB"/>
        </a:p>
      </dgm:t>
    </dgm:pt>
    <dgm:pt modelId="{5DE64C25-5006-784D-8D28-6A21DA382C66}">
      <dgm:prSet/>
      <dgm:spPr/>
      <dgm:t>
        <a:bodyPr/>
        <a:lstStyle/>
        <a:p>
          <a:r>
            <a:rPr lang="en-IE" b="0" i="0"/>
            <a:t>Healthier communities with improved access to green spaces.</a:t>
          </a:r>
          <a:endParaRPr lang="en-IE"/>
        </a:p>
      </dgm:t>
    </dgm:pt>
    <dgm:pt modelId="{8709F1D7-4CE0-904E-B029-F5CB8A81E76D}" type="parTrans" cxnId="{E153B259-4271-E842-B724-0F78672A5DC3}">
      <dgm:prSet/>
      <dgm:spPr/>
      <dgm:t>
        <a:bodyPr/>
        <a:lstStyle/>
        <a:p>
          <a:endParaRPr lang="en-GB"/>
        </a:p>
      </dgm:t>
    </dgm:pt>
    <dgm:pt modelId="{CB5F49DE-CF01-E646-8D3F-54205458E03B}" type="sibTrans" cxnId="{E153B259-4271-E842-B724-0F78672A5DC3}">
      <dgm:prSet/>
      <dgm:spPr/>
      <dgm:t>
        <a:bodyPr/>
        <a:lstStyle/>
        <a:p>
          <a:endParaRPr lang="en-GB"/>
        </a:p>
      </dgm:t>
    </dgm:pt>
    <dgm:pt modelId="{759C575C-271F-C843-8CD1-2F4B07520F9A}">
      <dgm:prSet/>
      <dgm:spPr/>
      <dgm:t>
        <a:bodyPr/>
        <a:lstStyle/>
        <a:p>
          <a:r>
            <a:rPr lang="en-IE" b="0" i="0" dirty="0"/>
            <a:t>Social cohesion and community engagement in </a:t>
          </a:r>
          <a:r>
            <a:rPr lang="en-IE" b="0" i="0" dirty="0" err="1"/>
            <a:t>NbS</a:t>
          </a:r>
          <a:r>
            <a:rPr lang="en-IE" b="0" i="0" dirty="0"/>
            <a:t> projects.</a:t>
          </a:r>
          <a:endParaRPr lang="en-IE" dirty="0"/>
        </a:p>
      </dgm:t>
    </dgm:pt>
    <dgm:pt modelId="{425E6040-36EE-B647-BD3D-24789AEAE58A}" type="parTrans" cxnId="{0D2BB6EC-9DE4-A04E-AA3F-4861D114EEC8}">
      <dgm:prSet/>
      <dgm:spPr/>
      <dgm:t>
        <a:bodyPr/>
        <a:lstStyle/>
        <a:p>
          <a:endParaRPr lang="en-GB"/>
        </a:p>
      </dgm:t>
    </dgm:pt>
    <dgm:pt modelId="{34F6133C-D4F0-AF4A-85B0-AA817541C645}" type="sibTrans" cxnId="{0D2BB6EC-9DE4-A04E-AA3F-4861D114EEC8}">
      <dgm:prSet/>
      <dgm:spPr/>
      <dgm:t>
        <a:bodyPr/>
        <a:lstStyle/>
        <a:p>
          <a:endParaRPr lang="en-GB"/>
        </a:p>
      </dgm:t>
    </dgm:pt>
    <dgm:pt modelId="{FCE8B3D4-0AF7-4A4B-B6B7-8DA1AE7DB098}">
      <dgm:prSet/>
      <dgm:spPr/>
      <dgm:t>
        <a:bodyPr/>
        <a:lstStyle/>
        <a:p>
          <a:r>
            <a:rPr lang="en-IE" b="1" i="0" dirty="0"/>
            <a:t>3. Economic Benefits</a:t>
          </a:r>
          <a:r>
            <a:rPr lang="en-IE" b="0" i="0" dirty="0"/>
            <a:t>:</a:t>
          </a:r>
          <a:endParaRPr lang="en-IE" dirty="0"/>
        </a:p>
      </dgm:t>
    </dgm:pt>
    <dgm:pt modelId="{866C2D7A-8508-9F49-AD01-E63C0FC61D0B}" type="parTrans" cxnId="{89469D6F-346D-1147-832C-4A6113C72017}">
      <dgm:prSet/>
      <dgm:spPr/>
      <dgm:t>
        <a:bodyPr/>
        <a:lstStyle/>
        <a:p>
          <a:endParaRPr lang="en-GB"/>
        </a:p>
      </dgm:t>
    </dgm:pt>
    <dgm:pt modelId="{FF29BB3E-806B-124B-BC93-B507D66A29DE}" type="sibTrans" cxnId="{89469D6F-346D-1147-832C-4A6113C72017}">
      <dgm:prSet/>
      <dgm:spPr/>
      <dgm:t>
        <a:bodyPr/>
        <a:lstStyle/>
        <a:p>
          <a:endParaRPr lang="en-GB"/>
        </a:p>
      </dgm:t>
    </dgm:pt>
    <dgm:pt modelId="{90C6DD6A-0E83-6443-9E0E-F9D4A6CB6CAC}">
      <dgm:prSet/>
      <dgm:spPr/>
      <dgm:t>
        <a:bodyPr/>
        <a:lstStyle/>
        <a:p>
          <a:r>
            <a:rPr lang="en-IE" b="1" i="0"/>
            <a:t>Cost savings</a:t>
          </a:r>
          <a:r>
            <a:rPr lang="en-IE" b="0" i="0"/>
            <a:t> in stormwater management, flood prevention, and energy use.</a:t>
          </a:r>
          <a:endParaRPr lang="en-IE"/>
        </a:p>
      </dgm:t>
    </dgm:pt>
    <dgm:pt modelId="{675C517B-D2E3-E149-B760-B9663FB0568B}" type="parTrans" cxnId="{B2F2442E-8B6E-CB46-BDC7-87B34CDB4D9E}">
      <dgm:prSet/>
      <dgm:spPr/>
      <dgm:t>
        <a:bodyPr/>
        <a:lstStyle/>
        <a:p>
          <a:endParaRPr lang="en-GB"/>
        </a:p>
      </dgm:t>
    </dgm:pt>
    <dgm:pt modelId="{74249643-BA71-7A49-9341-2C1BA8171B10}" type="sibTrans" cxnId="{B2F2442E-8B6E-CB46-BDC7-87B34CDB4D9E}">
      <dgm:prSet/>
      <dgm:spPr/>
      <dgm:t>
        <a:bodyPr/>
        <a:lstStyle/>
        <a:p>
          <a:endParaRPr lang="en-GB"/>
        </a:p>
      </dgm:t>
    </dgm:pt>
    <dgm:pt modelId="{305BFC0C-956A-A842-A2B7-67EC13348B24}">
      <dgm:prSet/>
      <dgm:spPr/>
      <dgm:t>
        <a:bodyPr/>
        <a:lstStyle/>
        <a:p>
          <a:r>
            <a:rPr lang="en-IE" b="0" i="0"/>
            <a:t>Job creation in green sectors, such as urban gardening and landscape design.</a:t>
          </a:r>
          <a:endParaRPr lang="en-IE"/>
        </a:p>
      </dgm:t>
    </dgm:pt>
    <dgm:pt modelId="{C6E8FF77-5EF5-474F-8EB9-097FC0576729}" type="parTrans" cxnId="{CB21CE90-A704-9D40-96AB-675BF7A26C87}">
      <dgm:prSet/>
      <dgm:spPr/>
      <dgm:t>
        <a:bodyPr/>
        <a:lstStyle/>
        <a:p>
          <a:endParaRPr lang="en-GB"/>
        </a:p>
      </dgm:t>
    </dgm:pt>
    <dgm:pt modelId="{FB5DD625-ACB8-9C46-BF48-2D800EB877A2}" type="sibTrans" cxnId="{CB21CE90-A704-9D40-96AB-675BF7A26C87}">
      <dgm:prSet/>
      <dgm:spPr/>
      <dgm:t>
        <a:bodyPr/>
        <a:lstStyle/>
        <a:p>
          <a:endParaRPr lang="en-GB"/>
        </a:p>
      </dgm:t>
    </dgm:pt>
    <dgm:pt modelId="{F7964D94-A521-3F4E-B46E-33909455ACED}">
      <dgm:prSet/>
      <dgm:spPr/>
      <dgm:t>
        <a:bodyPr/>
        <a:lstStyle/>
        <a:p>
          <a:r>
            <a:rPr lang="en-IE" b="1" i="0" dirty="0"/>
            <a:t>Biodiversity restoration</a:t>
          </a:r>
          <a:r>
            <a:rPr lang="en-IE" b="0" i="0" dirty="0"/>
            <a:t> through green infrastructure.</a:t>
          </a:r>
          <a:endParaRPr lang="en-IE" dirty="0"/>
        </a:p>
      </dgm:t>
    </dgm:pt>
    <dgm:pt modelId="{7A079A31-7485-6041-84EE-C22EC9905B45}" type="parTrans" cxnId="{3FE2CB40-5E0B-0D4E-A8D8-93AC9FA5F05D}">
      <dgm:prSet/>
      <dgm:spPr/>
      <dgm:t>
        <a:bodyPr/>
        <a:lstStyle/>
        <a:p>
          <a:endParaRPr lang="en-GB"/>
        </a:p>
      </dgm:t>
    </dgm:pt>
    <dgm:pt modelId="{DF8704A9-F626-7842-B3C0-74BD167F2605}" type="sibTrans" cxnId="{3FE2CB40-5E0B-0D4E-A8D8-93AC9FA5F05D}">
      <dgm:prSet/>
      <dgm:spPr/>
      <dgm:t>
        <a:bodyPr/>
        <a:lstStyle/>
        <a:p>
          <a:endParaRPr lang="en-GB"/>
        </a:p>
      </dgm:t>
    </dgm:pt>
    <dgm:pt modelId="{4EA5187A-5E75-5341-907F-EDA01B3719B7}" type="pres">
      <dgm:prSet presAssocID="{327F2B79-0AFA-3C46-9CD0-C18335A074B1}" presName="Name0" presStyleCnt="0">
        <dgm:presLayoutVars>
          <dgm:dir/>
          <dgm:animLvl val="lvl"/>
          <dgm:resizeHandles val="exact"/>
        </dgm:presLayoutVars>
      </dgm:prSet>
      <dgm:spPr/>
    </dgm:pt>
    <dgm:pt modelId="{70304AA7-7926-F74A-A300-8CC95941ECDE}" type="pres">
      <dgm:prSet presAssocID="{4AC98E68-8892-B743-8D8B-449A54836E20}" presName="composite" presStyleCnt="0"/>
      <dgm:spPr/>
    </dgm:pt>
    <dgm:pt modelId="{A6DF2CDC-7441-8D42-8661-E3AB014D7D27}" type="pres">
      <dgm:prSet presAssocID="{4AC98E68-8892-B743-8D8B-449A54836E20}" presName="parTx" presStyleLbl="alignNode1" presStyleIdx="0" presStyleCnt="3">
        <dgm:presLayoutVars>
          <dgm:chMax val="0"/>
          <dgm:chPref val="0"/>
          <dgm:bulletEnabled val="1"/>
        </dgm:presLayoutVars>
      </dgm:prSet>
      <dgm:spPr/>
    </dgm:pt>
    <dgm:pt modelId="{5228B5F3-3250-EC44-931D-08BE4348A036}" type="pres">
      <dgm:prSet presAssocID="{4AC98E68-8892-B743-8D8B-449A54836E20}" presName="desTx" presStyleLbl="alignAccFollowNode1" presStyleIdx="0" presStyleCnt="3">
        <dgm:presLayoutVars>
          <dgm:bulletEnabled val="1"/>
        </dgm:presLayoutVars>
      </dgm:prSet>
      <dgm:spPr/>
    </dgm:pt>
    <dgm:pt modelId="{06121B01-ABFB-834B-8A14-DEBDB598EDFD}" type="pres">
      <dgm:prSet presAssocID="{687F67F3-3137-2F4D-A2BC-E2BBFA643ED0}" presName="space" presStyleCnt="0"/>
      <dgm:spPr/>
    </dgm:pt>
    <dgm:pt modelId="{983AC31B-BF5A-D24C-9D4E-81CD080230CB}" type="pres">
      <dgm:prSet presAssocID="{5853D154-46DA-7949-B73A-61D848EA4FE1}" presName="composite" presStyleCnt="0"/>
      <dgm:spPr/>
    </dgm:pt>
    <dgm:pt modelId="{D6AAEF33-7938-0D49-B69D-F6D374B93151}" type="pres">
      <dgm:prSet presAssocID="{5853D154-46DA-7949-B73A-61D848EA4FE1}" presName="parTx" presStyleLbl="alignNode1" presStyleIdx="1" presStyleCnt="3">
        <dgm:presLayoutVars>
          <dgm:chMax val="0"/>
          <dgm:chPref val="0"/>
          <dgm:bulletEnabled val="1"/>
        </dgm:presLayoutVars>
      </dgm:prSet>
      <dgm:spPr/>
    </dgm:pt>
    <dgm:pt modelId="{DA8D7C36-87FF-534D-A790-EDF726948B0E}" type="pres">
      <dgm:prSet presAssocID="{5853D154-46DA-7949-B73A-61D848EA4FE1}" presName="desTx" presStyleLbl="alignAccFollowNode1" presStyleIdx="1" presStyleCnt="3">
        <dgm:presLayoutVars>
          <dgm:bulletEnabled val="1"/>
        </dgm:presLayoutVars>
      </dgm:prSet>
      <dgm:spPr/>
    </dgm:pt>
    <dgm:pt modelId="{7A3DD411-F4B2-CC49-AF41-5B800CBF3ECF}" type="pres">
      <dgm:prSet presAssocID="{0616C2D1-A911-304D-B509-8A5175C21D5D}" presName="space" presStyleCnt="0"/>
      <dgm:spPr/>
    </dgm:pt>
    <dgm:pt modelId="{A0DB3B76-31A2-D144-B811-228103B3D040}" type="pres">
      <dgm:prSet presAssocID="{FCE8B3D4-0AF7-4A4B-B6B7-8DA1AE7DB098}" presName="composite" presStyleCnt="0"/>
      <dgm:spPr/>
    </dgm:pt>
    <dgm:pt modelId="{2BDA07E1-CB8B-494C-81B7-C12D35A4D164}" type="pres">
      <dgm:prSet presAssocID="{FCE8B3D4-0AF7-4A4B-B6B7-8DA1AE7DB098}" presName="parTx" presStyleLbl="alignNode1" presStyleIdx="2" presStyleCnt="3">
        <dgm:presLayoutVars>
          <dgm:chMax val="0"/>
          <dgm:chPref val="0"/>
          <dgm:bulletEnabled val="1"/>
        </dgm:presLayoutVars>
      </dgm:prSet>
      <dgm:spPr/>
    </dgm:pt>
    <dgm:pt modelId="{DF26B135-E805-3B4A-B5F9-72891DE61F1B}" type="pres">
      <dgm:prSet presAssocID="{FCE8B3D4-0AF7-4A4B-B6B7-8DA1AE7DB098}" presName="desTx" presStyleLbl="alignAccFollowNode1" presStyleIdx="2" presStyleCnt="3">
        <dgm:presLayoutVars>
          <dgm:bulletEnabled val="1"/>
        </dgm:presLayoutVars>
      </dgm:prSet>
      <dgm:spPr/>
    </dgm:pt>
  </dgm:ptLst>
  <dgm:cxnLst>
    <dgm:cxn modelId="{13AE0215-1B08-D849-8B02-9C8102DC8D91}" type="presOf" srcId="{327F2B79-0AFA-3C46-9CD0-C18335A074B1}" destId="{4EA5187A-5E75-5341-907F-EDA01B3719B7}" srcOrd="0" destOrd="0" presId="urn:microsoft.com/office/officeart/2005/8/layout/hList1"/>
    <dgm:cxn modelId="{F750FC1E-C94A-C04C-A141-BF446A79B3AA}" type="presOf" srcId="{759C575C-271F-C843-8CD1-2F4B07520F9A}" destId="{DA8D7C36-87FF-534D-A790-EDF726948B0E}" srcOrd="0" destOrd="1" presId="urn:microsoft.com/office/officeart/2005/8/layout/hList1"/>
    <dgm:cxn modelId="{B2F2442E-8B6E-CB46-BDC7-87B34CDB4D9E}" srcId="{FCE8B3D4-0AF7-4A4B-B6B7-8DA1AE7DB098}" destId="{90C6DD6A-0E83-6443-9E0E-F9D4A6CB6CAC}" srcOrd="0" destOrd="0" parTransId="{675C517B-D2E3-E149-B760-B9663FB0568B}" sibTransId="{74249643-BA71-7A49-9341-2C1BA8171B10}"/>
    <dgm:cxn modelId="{493D5137-1F8A-DD43-BCE1-2C8737FA40F4}" type="presOf" srcId="{F7964D94-A521-3F4E-B46E-33909455ACED}" destId="{5228B5F3-3250-EC44-931D-08BE4348A036}" srcOrd="0" destOrd="1" presId="urn:microsoft.com/office/officeart/2005/8/layout/hList1"/>
    <dgm:cxn modelId="{5C3DA63D-998C-FA45-98E0-363BCA50808B}" type="presOf" srcId="{20B5D68D-7F5C-B547-A433-7C5417AEC9B8}" destId="{5228B5F3-3250-EC44-931D-08BE4348A036}" srcOrd="0" destOrd="2" presId="urn:microsoft.com/office/officeart/2005/8/layout/hList1"/>
    <dgm:cxn modelId="{3FE2CB40-5E0B-0D4E-A8D8-93AC9FA5F05D}" srcId="{4AC98E68-8892-B743-8D8B-449A54836E20}" destId="{F7964D94-A521-3F4E-B46E-33909455ACED}" srcOrd="1" destOrd="0" parTransId="{7A079A31-7485-6041-84EE-C22EC9905B45}" sibTransId="{DF8704A9-F626-7842-B3C0-74BD167F2605}"/>
    <dgm:cxn modelId="{754A1856-8A23-A84C-A069-74926C39DE4E}" srcId="{327F2B79-0AFA-3C46-9CD0-C18335A074B1}" destId="{4AC98E68-8892-B743-8D8B-449A54836E20}" srcOrd="0" destOrd="0" parTransId="{F718F035-89DC-D448-97B6-B5B8EADFF448}" sibTransId="{687F67F3-3137-2F4D-A2BC-E2BBFA643ED0}"/>
    <dgm:cxn modelId="{E153B259-4271-E842-B724-0F78672A5DC3}" srcId="{5853D154-46DA-7949-B73A-61D848EA4FE1}" destId="{5DE64C25-5006-784D-8D28-6A21DA382C66}" srcOrd="0" destOrd="0" parTransId="{8709F1D7-4CE0-904E-B029-F5CB8A81E76D}" sibTransId="{CB5F49DE-CF01-E646-8D3F-54205458E03B}"/>
    <dgm:cxn modelId="{F2C6E26A-7769-CA48-B6DA-DB4400C67BE9}" type="presOf" srcId="{FCE8B3D4-0AF7-4A4B-B6B7-8DA1AE7DB098}" destId="{2BDA07E1-CB8B-494C-81B7-C12D35A4D164}" srcOrd="0" destOrd="0" presId="urn:microsoft.com/office/officeart/2005/8/layout/hList1"/>
    <dgm:cxn modelId="{4AD9CF6C-B216-3440-AC57-972A9CC1D56B}" srcId="{4AC98E68-8892-B743-8D8B-449A54836E20}" destId="{FB145FD4-4C3E-3C46-96FC-B2560828EB4D}" srcOrd="0" destOrd="0" parTransId="{1DCFA847-7CCB-D74A-BAAB-C7DD1B4FD3B6}" sibTransId="{F09EA6FC-9D7C-404D-883F-FA505E614CE9}"/>
    <dgm:cxn modelId="{447CEA6D-EF38-7540-8E27-7C06D8C4039A}" type="presOf" srcId="{4AC98E68-8892-B743-8D8B-449A54836E20}" destId="{A6DF2CDC-7441-8D42-8661-E3AB014D7D27}" srcOrd="0" destOrd="0" presId="urn:microsoft.com/office/officeart/2005/8/layout/hList1"/>
    <dgm:cxn modelId="{89469D6F-346D-1147-832C-4A6113C72017}" srcId="{327F2B79-0AFA-3C46-9CD0-C18335A074B1}" destId="{FCE8B3D4-0AF7-4A4B-B6B7-8DA1AE7DB098}" srcOrd="2" destOrd="0" parTransId="{866C2D7A-8508-9F49-AD01-E63C0FC61D0B}" sibTransId="{FF29BB3E-806B-124B-BC93-B507D66A29DE}"/>
    <dgm:cxn modelId="{CE28ED8D-A702-9B4F-8AE0-E86523C111CE}" type="presOf" srcId="{90C6DD6A-0E83-6443-9E0E-F9D4A6CB6CAC}" destId="{DF26B135-E805-3B4A-B5F9-72891DE61F1B}" srcOrd="0" destOrd="0" presId="urn:microsoft.com/office/officeart/2005/8/layout/hList1"/>
    <dgm:cxn modelId="{CB21CE90-A704-9D40-96AB-675BF7A26C87}" srcId="{FCE8B3D4-0AF7-4A4B-B6B7-8DA1AE7DB098}" destId="{305BFC0C-956A-A842-A2B7-67EC13348B24}" srcOrd="1" destOrd="0" parTransId="{C6E8FF77-5EF5-474F-8EB9-097FC0576729}" sibTransId="{FB5DD625-ACB8-9C46-BF48-2D800EB877A2}"/>
    <dgm:cxn modelId="{E29BFA99-8A2D-5846-8245-741E0E455879}" srcId="{327F2B79-0AFA-3C46-9CD0-C18335A074B1}" destId="{5853D154-46DA-7949-B73A-61D848EA4FE1}" srcOrd="1" destOrd="0" parTransId="{F7EDBB5B-4287-7C44-A715-82B02741376C}" sibTransId="{0616C2D1-A911-304D-B509-8A5175C21D5D}"/>
    <dgm:cxn modelId="{309904B4-CCBF-B141-B242-BD1765A23D1F}" type="presOf" srcId="{305BFC0C-956A-A842-A2B7-67EC13348B24}" destId="{DF26B135-E805-3B4A-B5F9-72891DE61F1B}" srcOrd="0" destOrd="1" presId="urn:microsoft.com/office/officeart/2005/8/layout/hList1"/>
    <dgm:cxn modelId="{CE29EEBA-3DB6-2246-811D-BD0368C33161}" srcId="{4AC98E68-8892-B743-8D8B-449A54836E20}" destId="{20B5D68D-7F5C-B547-A433-7C5417AEC9B8}" srcOrd="2" destOrd="0" parTransId="{73591B36-9067-9B48-970D-1E2E6C0A26BA}" sibTransId="{10EB8513-F22C-0642-A08E-E2AC859831AE}"/>
    <dgm:cxn modelId="{739D67E0-E05B-994A-B33A-3F30CE38575E}" type="presOf" srcId="{5853D154-46DA-7949-B73A-61D848EA4FE1}" destId="{D6AAEF33-7938-0D49-B69D-F6D374B93151}" srcOrd="0" destOrd="0" presId="urn:microsoft.com/office/officeart/2005/8/layout/hList1"/>
    <dgm:cxn modelId="{9AB368EA-7692-EC47-9CD3-6CAF4D08586F}" type="presOf" srcId="{5DE64C25-5006-784D-8D28-6A21DA382C66}" destId="{DA8D7C36-87FF-534D-A790-EDF726948B0E}" srcOrd="0" destOrd="0" presId="urn:microsoft.com/office/officeart/2005/8/layout/hList1"/>
    <dgm:cxn modelId="{0D2BB6EC-9DE4-A04E-AA3F-4861D114EEC8}" srcId="{5853D154-46DA-7949-B73A-61D848EA4FE1}" destId="{759C575C-271F-C843-8CD1-2F4B07520F9A}" srcOrd="1" destOrd="0" parTransId="{425E6040-36EE-B647-BD3D-24789AEAE58A}" sibTransId="{34F6133C-D4F0-AF4A-85B0-AA817541C645}"/>
    <dgm:cxn modelId="{6AF70DF4-2E4B-0A43-B3F2-4AD6F510253A}" type="presOf" srcId="{FB145FD4-4C3E-3C46-96FC-B2560828EB4D}" destId="{5228B5F3-3250-EC44-931D-08BE4348A036}" srcOrd="0" destOrd="0" presId="urn:microsoft.com/office/officeart/2005/8/layout/hList1"/>
    <dgm:cxn modelId="{65B266F2-001B-DF4D-9BDA-F182EE46E95F}" type="presParOf" srcId="{4EA5187A-5E75-5341-907F-EDA01B3719B7}" destId="{70304AA7-7926-F74A-A300-8CC95941ECDE}" srcOrd="0" destOrd="0" presId="urn:microsoft.com/office/officeart/2005/8/layout/hList1"/>
    <dgm:cxn modelId="{AC8CA96D-D40A-D741-A7CF-9F2491F9934E}" type="presParOf" srcId="{70304AA7-7926-F74A-A300-8CC95941ECDE}" destId="{A6DF2CDC-7441-8D42-8661-E3AB014D7D27}" srcOrd="0" destOrd="0" presId="urn:microsoft.com/office/officeart/2005/8/layout/hList1"/>
    <dgm:cxn modelId="{D0F83B53-C97F-ED45-A9CC-EE7125234D95}" type="presParOf" srcId="{70304AA7-7926-F74A-A300-8CC95941ECDE}" destId="{5228B5F3-3250-EC44-931D-08BE4348A036}" srcOrd="1" destOrd="0" presId="urn:microsoft.com/office/officeart/2005/8/layout/hList1"/>
    <dgm:cxn modelId="{01C947AA-35B9-C94B-829B-59B3A109FE94}" type="presParOf" srcId="{4EA5187A-5E75-5341-907F-EDA01B3719B7}" destId="{06121B01-ABFB-834B-8A14-DEBDB598EDFD}" srcOrd="1" destOrd="0" presId="urn:microsoft.com/office/officeart/2005/8/layout/hList1"/>
    <dgm:cxn modelId="{FD9C1C6D-7405-564E-9CD2-EA69BCAF63A9}" type="presParOf" srcId="{4EA5187A-5E75-5341-907F-EDA01B3719B7}" destId="{983AC31B-BF5A-D24C-9D4E-81CD080230CB}" srcOrd="2" destOrd="0" presId="urn:microsoft.com/office/officeart/2005/8/layout/hList1"/>
    <dgm:cxn modelId="{AAD7BEE4-BCD6-1B43-A503-EBD944C66F10}" type="presParOf" srcId="{983AC31B-BF5A-D24C-9D4E-81CD080230CB}" destId="{D6AAEF33-7938-0D49-B69D-F6D374B93151}" srcOrd="0" destOrd="0" presId="urn:microsoft.com/office/officeart/2005/8/layout/hList1"/>
    <dgm:cxn modelId="{4F60ED6D-17E6-1A4E-AB55-33098116A312}" type="presParOf" srcId="{983AC31B-BF5A-D24C-9D4E-81CD080230CB}" destId="{DA8D7C36-87FF-534D-A790-EDF726948B0E}" srcOrd="1" destOrd="0" presId="urn:microsoft.com/office/officeart/2005/8/layout/hList1"/>
    <dgm:cxn modelId="{DD787172-47CA-B340-BCFA-021504BABEDF}" type="presParOf" srcId="{4EA5187A-5E75-5341-907F-EDA01B3719B7}" destId="{7A3DD411-F4B2-CC49-AF41-5B800CBF3ECF}" srcOrd="3" destOrd="0" presId="urn:microsoft.com/office/officeart/2005/8/layout/hList1"/>
    <dgm:cxn modelId="{79DDCDB9-B725-5B47-9EED-2E2217F7AFF9}" type="presParOf" srcId="{4EA5187A-5E75-5341-907F-EDA01B3719B7}" destId="{A0DB3B76-31A2-D144-B811-228103B3D040}" srcOrd="4" destOrd="0" presId="urn:microsoft.com/office/officeart/2005/8/layout/hList1"/>
    <dgm:cxn modelId="{783C799C-055B-764E-B8F7-6422A498021F}" type="presParOf" srcId="{A0DB3B76-31A2-D144-B811-228103B3D040}" destId="{2BDA07E1-CB8B-494C-81B7-C12D35A4D164}" srcOrd="0" destOrd="0" presId="urn:microsoft.com/office/officeart/2005/8/layout/hList1"/>
    <dgm:cxn modelId="{DB7F56B9-6415-8845-B81A-A0D71BBB10DA}" type="presParOf" srcId="{A0DB3B76-31A2-D144-B811-228103B3D040}" destId="{DF26B135-E805-3B4A-B5F9-72891DE61F1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831274-3EEF-854C-AAD5-339DD7B70776}" type="doc">
      <dgm:prSet loTypeId="urn:microsoft.com/office/officeart/2005/8/layout/chevron2" loCatId="process" qsTypeId="urn:microsoft.com/office/officeart/2005/8/quickstyle/simple1" qsCatId="simple" csTypeId="urn:microsoft.com/office/officeart/2005/8/colors/colorful3" csCatId="colorful" phldr="1"/>
      <dgm:spPr/>
      <dgm:t>
        <a:bodyPr/>
        <a:lstStyle/>
        <a:p>
          <a:endParaRPr lang="en-GB"/>
        </a:p>
      </dgm:t>
    </dgm:pt>
    <dgm:pt modelId="{9CD83F18-A66F-FE49-AE14-FD6938152302}">
      <dgm:prSet/>
      <dgm:spPr/>
      <dgm:t>
        <a:bodyPr/>
        <a:lstStyle/>
        <a:p>
          <a:r>
            <a:rPr lang="en-IE" b="0" i="0" dirty="0"/>
            <a:t>1</a:t>
          </a:r>
          <a:endParaRPr lang="en-IE" dirty="0"/>
        </a:p>
      </dgm:t>
    </dgm:pt>
    <dgm:pt modelId="{151CB32D-969A-C149-8F4D-F4BD4E4533AC}" type="parTrans" cxnId="{2D0CF078-0028-1140-9DB5-ED2408B9D08E}">
      <dgm:prSet/>
      <dgm:spPr/>
      <dgm:t>
        <a:bodyPr/>
        <a:lstStyle/>
        <a:p>
          <a:endParaRPr lang="en-GB"/>
        </a:p>
      </dgm:t>
    </dgm:pt>
    <dgm:pt modelId="{7E79E1F8-68FC-F145-A635-AE0A344DDAAE}" type="sibTrans" cxnId="{2D0CF078-0028-1140-9DB5-ED2408B9D08E}">
      <dgm:prSet/>
      <dgm:spPr/>
      <dgm:t>
        <a:bodyPr/>
        <a:lstStyle/>
        <a:p>
          <a:endParaRPr lang="en-GB"/>
        </a:p>
      </dgm:t>
    </dgm:pt>
    <dgm:pt modelId="{993485E9-1A7E-B64F-89B6-69347966860C}">
      <dgm:prSet/>
      <dgm:spPr/>
      <dgm:t>
        <a:bodyPr/>
        <a:lstStyle/>
        <a:p>
          <a:r>
            <a:rPr lang="en-IE" b="0" i="0" dirty="0"/>
            <a:t>2</a:t>
          </a:r>
          <a:endParaRPr lang="en-IE" dirty="0"/>
        </a:p>
      </dgm:t>
    </dgm:pt>
    <dgm:pt modelId="{1616A6A4-EF27-CC4C-90CE-9267FEDC40E2}" type="parTrans" cxnId="{F6545395-ED8E-2D49-9C5C-66D3903D0A1C}">
      <dgm:prSet/>
      <dgm:spPr/>
      <dgm:t>
        <a:bodyPr/>
        <a:lstStyle/>
        <a:p>
          <a:endParaRPr lang="en-GB"/>
        </a:p>
      </dgm:t>
    </dgm:pt>
    <dgm:pt modelId="{34938EBF-E666-FF4F-B264-E631E4176A69}" type="sibTrans" cxnId="{F6545395-ED8E-2D49-9C5C-66D3903D0A1C}">
      <dgm:prSet/>
      <dgm:spPr/>
      <dgm:t>
        <a:bodyPr/>
        <a:lstStyle/>
        <a:p>
          <a:endParaRPr lang="en-GB"/>
        </a:p>
      </dgm:t>
    </dgm:pt>
    <dgm:pt modelId="{12ED299C-BE75-D545-AB1A-985AF600DF98}">
      <dgm:prSet/>
      <dgm:spPr/>
      <dgm:t>
        <a:bodyPr/>
        <a:lstStyle/>
        <a:p>
          <a:r>
            <a:rPr lang="en-IE" b="0" i="0" dirty="0"/>
            <a:t>3</a:t>
          </a:r>
          <a:endParaRPr lang="en-IE" dirty="0"/>
        </a:p>
      </dgm:t>
    </dgm:pt>
    <dgm:pt modelId="{A6E64E54-1B83-434C-A01E-E70862FC74F8}" type="parTrans" cxnId="{F991872B-06D0-2F49-9BBF-4AFECFB7D3B2}">
      <dgm:prSet/>
      <dgm:spPr/>
      <dgm:t>
        <a:bodyPr/>
        <a:lstStyle/>
        <a:p>
          <a:endParaRPr lang="en-GB"/>
        </a:p>
      </dgm:t>
    </dgm:pt>
    <dgm:pt modelId="{6E349825-F70D-ED4C-8359-49711A6A5DB2}" type="sibTrans" cxnId="{F991872B-06D0-2F49-9BBF-4AFECFB7D3B2}">
      <dgm:prSet/>
      <dgm:spPr/>
      <dgm:t>
        <a:bodyPr/>
        <a:lstStyle/>
        <a:p>
          <a:endParaRPr lang="en-GB"/>
        </a:p>
      </dgm:t>
    </dgm:pt>
    <dgm:pt modelId="{BD2ED598-2CDC-3F43-A902-85BF5F42DCB2}">
      <dgm:prSet/>
      <dgm:spPr/>
      <dgm:t>
        <a:bodyPr/>
        <a:lstStyle/>
        <a:p>
          <a:r>
            <a:rPr lang="en-IE" b="0" i="0" dirty="0"/>
            <a:t>4</a:t>
          </a:r>
          <a:endParaRPr lang="en-IE" dirty="0"/>
        </a:p>
      </dgm:t>
    </dgm:pt>
    <dgm:pt modelId="{03D3C9EE-F0F4-6C49-9E70-AF185B631694}" type="parTrans" cxnId="{31CB99B8-B522-D94C-AA77-18C24D79F992}">
      <dgm:prSet/>
      <dgm:spPr/>
      <dgm:t>
        <a:bodyPr/>
        <a:lstStyle/>
        <a:p>
          <a:endParaRPr lang="en-GB"/>
        </a:p>
      </dgm:t>
    </dgm:pt>
    <dgm:pt modelId="{AFF92241-1BCF-2745-AE64-D3A59D00434D}" type="sibTrans" cxnId="{31CB99B8-B522-D94C-AA77-18C24D79F992}">
      <dgm:prSet/>
      <dgm:spPr/>
      <dgm:t>
        <a:bodyPr/>
        <a:lstStyle/>
        <a:p>
          <a:endParaRPr lang="en-GB"/>
        </a:p>
      </dgm:t>
    </dgm:pt>
    <dgm:pt modelId="{DF57FB3D-32E0-BF41-9A79-E3DE17301026}">
      <dgm:prSet/>
      <dgm:spPr/>
      <dgm:t>
        <a:bodyPr/>
        <a:lstStyle/>
        <a:p>
          <a:r>
            <a:rPr lang="en-IE" b="0" i="0" dirty="0"/>
            <a:t>5</a:t>
          </a:r>
          <a:endParaRPr lang="en-IE" dirty="0"/>
        </a:p>
      </dgm:t>
    </dgm:pt>
    <dgm:pt modelId="{3B13A5F8-79C1-FB4A-BA86-FA9CF603F05F}" type="parTrans" cxnId="{45371269-66DC-C748-ADFE-3A31D3832557}">
      <dgm:prSet/>
      <dgm:spPr/>
      <dgm:t>
        <a:bodyPr/>
        <a:lstStyle/>
        <a:p>
          <a:endParaRPr lang="en-GB"/>
        </a:p>
      </dgm:t>
    </dgm:pt>
    <dgm:pt modelId="{60F2625A-E6C2-6049-887E-1853747C2267}" type="sibTrans" cxnId="{45371269-66DC-C748-ADFE-3A31D3832557}">
      <dgm:prSet/>
      <dgm:spPr/>
      <dgm:t>
        <a:bodyPr/>
        <a:lstStyle/>
        <a:p>
          <a:endParaRPr lang="en-GB"/>
        </a:p>
      </dgm:t>
    </dgm:pt>
    <dgm:pt modelId="{54DA27A9-E425-9744-A11A-30B4292A263F}">
      <dgm:prSet/>
      <dgm:spPr/>
      <dgm:t>
        <a:bodyPr/>
        <a:lstStyle/>
        <a:p>
          <a:r>
            <a:rPr lang="en-IE" b="0" i="0" dirty="0"/>
            <a:t>Does it use nature/natural processes?</a:t>
          </a:r>
          <a:endParaRPr lang="en-IE" dirty="0"/>
        </a:p>
      </dgm:t>
    </dgm:pt>
    <dgm:pt modelId="{63D58720-1C71-C442-9901-C224AEF03AF8}" type="parTrans" cxnId="{CD3C7A79-9643-F440-80A4-97C203E1D966}">
      <dgm:prSet/>
      <dgm:spPr/>
      <dgm:t>
        <a:bodyPr/>
        <a:lstStyle/>
        <a:p>
          <a:endParaRPr lang="en-GB"/>
        </a:p>
      </dgm:t>
    </dgm:pt>
    <dgm:pt modelId="{39979DB9-DB00-5947-8D55-C534146919AC}" type="sibTrans" cxnId="{CD3C7A79-9643-F440-80A4-97C203E1D966}">
      <dgm:prSet/>
      <dgm:spPr/>
      <dgm:t>
        <a:bodyPr/>
        <a:lstStyle/>
        <a:p>
          <a:endParaRPr lang="en-GB"/>
        </a:p>
      </dgm:t>
    </dgm:pt>
    <dgm:pt modelId="{7C5CEB6C-CA81-CD4D-8A90-648EB3448F05}">
      <dgm:prSet/>
      <dgm:spPr/>
      <dgm:t>
        <a:bodyPr/>
        <a:lstStyle/>
        <a:p>
          <a:r>
            <a:rPr lang="en-IE" b="0" i="0" dirty="0"/>
            <a:t>Does it provide/improve </a:t>
          </a:r>
          <a:r>
            <a:rPr lang="en-IE" b="1" i="0" dirty="0"/>
            <a:t>social</a:t>
          </a:r>
          <a:r>
            <a:rPr lang="en-IE" b="0" i="0" dirty="0"/>
            <a:t> benefits?</a:t>
          </a:r>
          <a:endParaRPr lang="en-IE" dirty="0"/>
        </a:p>
      </dgm:t>
    </dgm:pt>
    <dgm:pt modelId="{3D143AB4-6625-1E47-A634-883B5EBBD2CD}" type="parTrans" cxnId="{01F90B2D-2EF7-854F-B2CC-AFAB72F8AF3E}">
      <dgm:prSet/>
      <dgm:spPr/>
      <dgm:t>
        <a:bodyPr/>
        <a:lstStyle/>
        <a:p>
          <a:endParaRPr lang="en-GB"/>
        </a:p>
      </dgm:t>
    </dgm:pt>
    <dgm:pt modelId="{054BB8D6-A7D2-8041-9C13-03CD43A3A567}" type="sibTrans" cxnId="{01F90B2D-2EF7-854F-B2CC-AFAB72F8AF3E}">
      <dgm:prSet/>
      <dgm:spPr/>
      <dgm:t>
        <a:bodyPr/>
        <a:lstStyle/>
        <a:p>
          <a:endParaRPr lang="en-GB"/>
        </a:p>
      </dgm:t>
    </dgm:pt>
    <dgm:pt modelId="{73988FD5-E4D8-6943-9295-000D2BC6AEF1}">
      <dgm:prSet/>
      <dgm:spPr/>
      <dgm:t>
        <a:bodyPr/>
        <a:lstStyle/>
        <a:p>
          <a:r>
            <a:rPr lang="en-IE" b="0" i="0" dirty="0"/>
            <a:t>Does it provide/improve </a:t>
          </a:r>
          <a:r>
            <a:rPr lang="en-IE" b="1" i="0" dirty="0"/>
            <a:t>economic</a:t>
          </a:r>
          <a:r>
            <a:rPr lang="en-IE" b="0" i="0" dirty="0"/>
            <a:t> benefits?</a:t>
          </a:r>
          <a:endParaRPr lang="en-IE" dirty="0"/>
        </a:p>
      </dgm:t>
    </dgm:pt>
    <dgm:pt modelId="{904A914D-59CD-B340-BDAD-365D25B56964}" type="parTrans" cxnId="{0FB2B581-286D-4446-B6E7-E893A505B9AF}">
      <dgm:prSet/>
      <dgm:spPr/>
      <dgm:t>
        <a:bodyPr/>
        <a:lstStyle/>
        <a:p>
          <a:endParaRPr lang="en-GB"/>
        </a:p>
      </dgm:t>
    </dgm:pt>
    <dgm:pt modelId="{95A990E0-7B9F-AB46-8397-06623EEDB467}" type="sibTrans" cxnId="{0FB2B581-286D-4446-B6E7-E893A505B9AF}">
      <dgm:prSet/>
      <dgm:spPr/>
      <dgm:t>
        <a:bodyPr/>
        <a:lstStyle/>
        <a:p>
          <a:endParaRPr lang="en-GB"/>
        </a:p>
      </dgm:t>
    </dgm:pt>
    <dgm:pt modelId="{E9718E8B-5CA3-864E-819E-809FFB4FD1FE}">
      <dgm:prSet/>
      <dgm:spPr/>
      <dgm:t>
        <a:bodyPr/>
        <a:lstStyle/>
        <a:p>
          <a:r>
            <a:rPr lang="en-IE" b="0" i="0" dirty="0"/>
            <a:t>Does it provide/improve </a:t>
          </a:r>
          <a:r>
            <a:rPr lang="en-IE" b="1" i="0" dirty="0"/>
            <a:t>environmental</a:t>
          </a:r>
          <a:r>
            <a:rPr lang="en-IE" b="0" i="0" dirty="0"/>
            <a:t> benefits?</a:t>
          </a:r>
          <a:endParaRPr lang="en-IE" dirty="0"/>
        </a:p>
      </dgm:t>
    </dgm:pt>
    <dgm:pt modelId="{353B50CE-6AA8-D84C-81C3-A111FF152BE0}" type="parTrans" cxnId="{8C64EBBA-C136-2B42-896A-8062983DB66A}">
      <dgm:prSet/>
      <dgm:spPr/>
      <dgm:t>
        <a:bodyPr/>
        <a:lstStyle/>
        <a:p>
          <a:endParaRPr lang="en-GB"/>
        </a:p>
      </dgm:t>
    </dgm:pt>
    <dgm:pt modelId="{694CBDA2-9398-4144-B832-82CDD9A8DF4A}" type="sibTrans" cxnId="{8C64EBBA-C136-2B42-896A-8062983DB66A}">
      <dgm:prSet/>
      <dgm:spPr/>
      <dgm:t>
        <a:bodyPr/>
        <a:lstStyle/>
        <a:p>
          <a:endParaRPr lang="en-GB"/>
        </a:p>
      </dgm:t>
    </dgm:pt>
    <dgm:pt modelId="{73DD0994-62FF-CB4E-8FB1-311A75FA72B9}">
      <dgm:prSet/>
      <dgm:spPr/>
      <dgm:t>
        <a:bodyPr/>
        <a:lstStyle/>
        <a:p>
          <a:r>
            <a:rPr lang="en-IE" b="0" i="0" dirty="0"/>
            <a:t>Does it have a net-benefit on biodiversity?</a:t>
          </a:r>
          <a:endParaRPr lang="en-IE" dirty="0"/>
        </a:p>
      </dgm:t>
    </dgm:pt>
    <dgm:pt modelId="{234D21E8-8176-B343-8DCB-5126B5D34454}" type="parTrans" cxnId="{893A571C-23F9-6E48-A7DE-9BB032E0961F}">
      <dgm:prSet/>
      <dgm:spPr/>
      <dgm:t>
        <a:bodyPr/>
        <a:lstStyle/>
        <a:p>
          <a:endParaRPr lang="en-GB"/>
        </a:p>
      </dgm:t>
    </dgm:pt>
    <dgm:pt modelId="{046EE75E-5710-314C-BE30-F7B6BF8ECD61}" type="sibTrans" cxnId="{893A571C-23F9-6E48-A7DE-9BB032E0961F}">
      <dgm:prSet/>
      <dgm:spPr/>
      <dgm:t>
        <a:bodyPr/>
        <a:lstStyle/>
        <a:p>
          <a:endParaRPr lang="en-GB"/>
        </a:p>
      </dgm:t>
    </dgm:pt>
    <dgm:pt modelId="{515E6973-121C-0F4D-8361-CCF92385413B}" type="pres">
      <dgm:prSet presAssocID="{8B831274-3EEF-854C-AAD5-339DD7B70776}" presName="linearFlow" presStyleCnt="0">
        <dgm:presLayoutVars>
          <dgm:dir/>
          <dgm:animLvl val="lvl"/>
          <dgm:resizeHandles val="exact"/>
        </dgm:presLayoutVars>
      </dgm:prSet>
      <dgm:spPr/>
    </dgm:pt>
    <dgm:pt modelId="{53D39750-5A7A-1F47-9719-98A1406166C1}" type="pres">
      <dgm:prSet presAssocID="{9CD83F18-A66F-FE49-AE14-FD6938152302}" presName="composite" presStyleCnt="0"/>
      <dgm:spPr/>
    </dgm:pt>
    <dgm:pt modelId="{B4D56A44-6BC2-F94E-B50B-5A6C504EE18F}" type="pres">
      <dgm:prSet presAssocID="{9CD83F18-A66F-FE49-AE14-FD6938152302}" presName="parentText" presStyleLbl="alignNode1" presStyleIdx="0" presStyleCnt="5">
        <dgm:presLayoutVars>
          <dgm:chMax val="1"/>
          <dgm:bulletEnabled val="1"/>
        </dgm:presLayoutVars>
      </dgm:prSet>
      <dgm:spPr/>
    </dgm:pt>
    <dgm:pt modelId="{5B0D83E0-FB2A-204D-839D-25CBDE9D9203}" type="pres">
      <dgm:prSet presAssocID="{9CD83F18-A66F-FE49-AE14-FD6938152302}" presName="descendantText" presStyleLbl="alignAcc1" presStyleIdx="0" presStyleCnt="5">
        <dgm:presLayoutVars>
          <dgm:bulletEnabled val="1"/>
        </dgm:presLayoutVars>
      </dgm:prSet>
      <dgm:spPr/>
    </dgm:pt>
    <dgm:pt modelId="{2823BD08-EA4B-4A4F-B5CA-1A315E548EAE}" type="pres">
      <dgm:prSet presAssocID="{7E79E1F8-68FC-F145-A635-AE0A344DDAAE}" presName="sp" presStyleCnt="0"/>
      <dgm:spPr/>
    </dgm:pt>
    <dgm:pt modelId="{67D542AA-C233-C94E-B006-8100E0240AFB}" type="pres">
      <dgm:prSet presAssocID="{993485E9-1A7E-B64F-89B6-69347966860C}" presName="composite" presStyleCnt="0"/>
      <dgm:spPr/>
    </dgm:pt>
    <dgm:pt modelId="{6E1D5EFD-CFAE-A540-BAC5-5EAB4C38C010}" type="pres">
      <dgm:prSet presAssocID="{993485E9-1A7E-B64F-89B6-69347966860C}" presName="parentText" presStyleLbl="alignNode1" presStyleIdx="1" presStyleCnt="5">
        <dgm:presLayoutVars>
          <dgm:chMax val="1"/>
          <dgm:bulletEnabled val="1"/>
        </dgm:presLayoutVars>
      </dgm:prSet>
      <dgm:spPr/>
    </dgm:pt>
    <dgm:pt modelId="{EEE11939-BDC8-2943-ABE5-D1C5AB8BF543}" type="pres">
      <dgm:prSet presAssocID="{993485E9-1A7E-B64F-89B6-69347966860C}" presName="descendantText" presStyleLbl="alignAcc1" presStyleIdx="1" presStyleCnt="5">
        <dgm:presLayoutVars>
          <dgm:bulletEnabled val="1"/>
        </dgm:presLayoutVars>
      </dgm:prSet>
      <dgm:spPr/>
    </dgm:pt>
    <dgm:pt modelId="{A745EEE7-79B0-D343-930B-6BF22E1BA918}" type="pres">
      <dgm:prSet presAssocID="{34938EBF-E666-FF4F-B264-E631E4176A69}" presName="sp" presStyleCnt="0"/>
      <dgm:spPr/>
    </dgm:pt>
    <dgm:pt modelId="{A5F28EC4-0C50-6746-A459-820BC1EE6335}" type="pres">
      <dgm:prSet presAssocID="{12ED299C-BE75-D545-AB1A-985AF600DF98}" presName="composite" presStyleCnt="0"/>
      <dgm:spPr/>
    </dgm:pt>
    <dgm:pt modelId="{7B3E2647-B44C-FC47-A198-8D1093638DBF}" type="pres">
      <dgm:prSet presAssocID="{12ED299C-BE75-D545-AB1A-985AF600DF98}" presName="parentText" presStyleLbl="alignNode1" presStyleIdx="2" presStyleCnt="5">
        <dgm:presLayoutVars>
          <dgm:chMax val="1"/>
          <dgm:bulletEnabled val="1"/>
        </dgm:presLayoutVars>
      </dgm:prSet>
      <dgm:spPr/>
    </dgm:pt>
    <dgm:pt modelId="{426B1244-17CF-A144-B84B-4E65C089CD79}" type="pres">
      <dgm:prSet presAssocID="{12ED299C-BE75-D545-AB1A-985AF600DF98}" presName="descendantText" presStyleLbl="alignAcc1" presStyleIdx="2" presStyleCnt="5">
        <dgm:presLayoutVars>
          <dgm:bulletEnabled val="1"/>
        </dgm:presLayoutVars>
      </dgm:prSet>
      <dgm:spPr/>
    </dgm:pt>
    <dgm:pt modelId="{D87CA12F-4A01-AC43-AE34-2312D46D8C79}" type="pres">
      <dgm:prSet presAssocID="{6E349825-F70D-ED4C-8359-49711A6A5DB2}" presName="sp" presStyleCnt="0"/>
      <dgm:spPr/>
    </dgm:pt>
    <dgm:pt modelId="{D114EE00-7BD0-7B49-BFAB-CC73E1C9BBE3}" type="pres">
      <dgm:prSet presAssocID="{BD2ED598-2CDC-3F43-A902-85BF5F42DCB2}" presName="composite" presStyleCnt="0"/>
      <dgm:spPr/>
    </dgm:pt>
    <dgm:pt modelId="{820547DC-B172-E846-AF30-72F7948E311A}" type="pres">
      <dgm:prSet presAssocID="{BD2ED598-2CDC-3F43-A902-85BF5F42DCB2}" presName="parentText" presStyleLbl="alignNode1" presStyleIdx="3" presStyleCnt="5">
        <dgm:presLayoutVars>
          <dgm:chMax val="1"/>
          <dgm:bulletEnabled val="1"/>
        </dgm:presLayoutVars>
      </dgm:prSet>
      <dgm:spPr/>
    </dgm:pt>
    <dgm:pt modelId="{47693559-7645-9440-8C6D-50E3D28BB7AA}" type="pres">
      <dgm:prSet presAssocID="{BD2ED598-2CDC-3F43-A902-85BF5F42DCB2}" presName="descendantText" presStyleLbl="alignAcc1" presStyleIdx="3" presStyleCnt="5">
        <dgm:presLayoutVars>
          <dgm:bulletEnabled val="1"/>
        </dgm:presLayoutVars>
      </dgm:prSet>
      <dgm:spPr/>
    </dgm:pt>
    <dgm:pt modelId="{C120DF80-D0AC-5A47-8F1D-6F1A98FAC4F8}" type="pres">
      <dgm:prSet presAssocID="{AFF92241-1BCF-2745-AE64-D3A59D00434D}" presName="sp" presStyleCnt="0"/>
      <dgm:spPr/>
    </dgm:pt>
    <dgm:pt modelId="{38DAA3D5-7A87-3348-AE56-EB55F1C62A32}" type="pres">
      <dgm:prSet presAssocID="{DF57FB3D-32E0-BF41-9A79-E3DE17301026}" presName="composite" presStyleCnt="0"/>
      <dgm:spPr/>
    </dgm:pt>
    <dgm:pt modelId="{9947F5E1-0901-6946-9AC9-88296C393704}" type="pres">
      <dgm:prSet presAssocID="{DF57FB3D-32E0-BF41-9A79-E3DE17301026}" presName="parentText" presStyleLbl="alignNode1" presStyleIdx="4" presStyleCnt="5">
        <dgm:presLayoutVars>
          <dgm:chMax val="1"/>
          <dgm:bulletEnabled val="1"/>
        </dgm:presLayoutVars>
      </dgm:prSet>
      <dgm:spPr/>
    </dgm:pt>
    <dgm:pt modelId="{047C8C20-BD3E-174A-A3E4-270FB1923DEF}" type="pres">
      <dgm:prSet presAssocID="{DF57FB3D-32E0-BF41-9A79-E3DE17301026}" presName="descendantText" presStyleLbl="alignAcc1" presStyleIdx="4" presStyleCnt="5">
        <dgm:presLayoutVars>
          <dgm:bulletEnabled val="1"/>
        </dgm:presLayoutVars>
      </dgm:prSet>
      <dgm:spPr/>
    </dgm:pt>
  </dgm:ptLst>
  <dgm:cxnLst>
    <dgm:cxn modelId="{893A571C-23F9-6E48-A7DE-9BB032E0961F}" srcId="{DF57FB3D-32E0-BF41-9A79-E3DE17301026}" destId="{73DD0994-62FF-CB4E-8FB1-311A75FA72B9}" srcOrd="0" destOrd="0" parTransId="{234D21E8-8176-B343-8DCB-5126B5D34454}" sibTransId="{046EE75E-5710-314C-BE30-F7B6BF8ECD61}"/>
    <dgm:cxn modelId="{F991872B-06D0-2F49-9BBF-4AFECFB7D3B2}" srcId="{8B831274-3EEF-854C-AAD5-339DD7B70776}" destId="{12ED299C-BE75-D545-AB1A-985AF600DF98}" srcOrd="2" destOrd="0" parTransId="{A6E64E54-1B83-434C-A01E-E70862FC74F8}" sibTransId="{6E349825-F70D-ED4C-8359-49711A6A5DB2}"/>
    <dgm:cxn modelId="{01F90B2D-2EF7-854F-B2CC-AFAB72F8AF3E}" srcId="{993485E9-1A7E-B64F-89B6-69347966860C}" destId="{7C5CEB6C-CA81-CD4D-8A90-648EB3448F05}" srcOrd="0" destOrd="0" parTransId="{3D143AB4-6625-1E47-A634-883B5EBBD2CD}" sibTransId="{054BB8D6-A7D2-8041-9C13-03CD43A3A567}"/>
    <dgm:cxn modelId="{967A4C3E-F9EB-A44B-8802-84B33C6C0BCB}" type="presOf" srcId="{DF57FB3D-32E0-BF41-9A79-E3DE17301026}" destId="{9947F5E1-0901-6946-9AC9-88296C393704}" srcOrd="0" destOrd="0" presId="urn:microsoft.com/office/officeart/2005/8/layout/chevron2"/>
    <dgm:cxn modelId="{DA2DB953-4278-2D4D-9482-95BB53335BEF}" type="presOf" srcId="{BD2ED598-2CDC-3F43-A902-85BF5F42DCB2}" destId="{820547DC-B172-E846-AF30-72F7948E311A}" srcOrd="0" destOrd="0" presId="urn:microsoft.com/office/officeart/2005/8/layout/chevron2"/>
    <dgm:cxn modelId="{2227C154-1E66-FE4E-9391-D6A81500DB58}" type="presOf" srcId="{73DD0994-62FF-CB4E-8FB1-311A75FA72B9}" destId="{047C8C20-BD3E-174A-A3E4-270FB1923DEF}" srcOrd="0" destOrd="0" presId="urn:microsoft.com/office/officeart/2005/8/layout/chevron2"/>
    <dgm:cxn modelId="{45371269-66DC-C748-ADFE-3A31D3832557}" srcId="{8B831274-3EEF-854C-AAD5-339DD7B70776}" destId="{DF57FB3D-32E0-BF41-9A79-E3DE17301026}" srcOrd="4" destOrd="0" parTransId="{3B13A5F8-79C1-FB4A-BA86-FA9CF603F05F}" sibTransId="{60F2625A-E6C2-6049-887E-1853747C2267}"/>
    <dgm:cxn modelId="{2D0CF078-0028-1140-9DB5-ED2408B9D08E}" srcId="{8B831274-3EEF-854C-AAD5-339DD7B70776}" destId="{9CD83F18-A66F-FE49-AE14-FD6938152302}" srcOrd="0" destOrd="0" parTransId="{151CB32D-969A-C149-8F4D-F4BD4E4533AC}" sibTransId="{7E79E1F8-68FC-F145-A635-AE0A344DDAAE}"/>
    <dgm:cxn modelId="{CD3C7A79-9643-F440-80A4-97C203E1D966}" srcId="{9CD83F18-A66F-FE49-AE14-FD6938152302}" destId="{54DA27A9-E425-9744-A11A-30B4292A263F}" srcOrd="0" destOrd="0" parTransId="{63D58720-1C71-C442-9901-C224AEF03AF8}" sibTransId="{39979DB9-DB00-5947-8D55-C534146919AC}"/>
    <dgm:cxn modelId="{0FB2B581-286D-4446-B6E7-E893A505B9AF}" srcId="{12ED299C-BE75-D545-AB1A-985AF600DF98}" destId="{73988FD5-E4D8-6943-9295-000D2BC6AEF1}" srcOrd="0" destOrd="0" parTransId="{904A914D-59CD-B340-BDAD-365D25B56964}" sibTransId="{95A990E0-7B9F-AB46-8397-06623EEDB467}"/>
    <dgm:cxn modelId="{F6545395-ED8E-2D49-9C5C-66D3903D0A1C}" srcId="{8B831274-3EEF-854C-AAD5-339DD7B70776}" destId="{993485E9-1A7E-B64F-89B6-69347966860C}" srcOrd="1" destOrd="0" parTransId="{1616A6A4-EF27-CC4C-90CE-9267FEDC40E2}" sibTransId="{34938EBF-E666-FF4F-B264-E631E4176A69}"/>
    <dgm:cxn modelId="{C0A2BE9C-FE9C-9E4F-9123-936E9F4F00D0}" type="presOf" srcId="{8B831274-3EEF-854C-AAD5-339DD7B70776}" destId="{515E6973-121C-0F4D-8361-CCF92385413B}" srcOrd="0" destOrd="0" presId="urn:microsoft.com/office/officeart/2005/8/layout/chevron2"/>
    <dgm:cxn modelId="{1BFF1DA6-DFAB-6741-9AA5-C69A4422C3CA}" type="presOf" srcId="{9CD83F18-A66F-FE49-AE14-FD6938152302}" destId="{B4D56A44-6BC2-F94E-B50B-5A6C504EE18F}" srcOrd="0" destOrd="0" presId="urn:microsoft.com/office/officeart/2005/8/layout/chevron2"/>
    <dgm:cxn modelId="{A6572AB1-6396-994D-A81F-56C490C5A1C3}" type="presOf" srcId="{E9718E8B-5CA3-864E-819E-809FFB4FD1FE}" destId="{47693559-7645-9440-8C6D-50E3D28BB7AA}" srcOrd="0" destOrd="0" presId="urn:microsoft.com/office/officeart/2005/8/layout/chevron2"/>
    <dgm:cxn modelId="{31CB99B8-B522-D94C-AA77-18C24D79F992}" srcId="{8B831274-3EEF-854C-AAD5-339DD7B70776}" destId="{BD2ED598-2CDC-3F43-A902-85BF5F42DCB2}" srcOrd="3" destOrd="0" parTransId="{03D3C9EE-F0F4-6C49-9E70-AF185B631694}" sibTransId="{AFF92241-1BCF-2745-AE64-D3A59D00434D}"/>
    <dgm:cxn modelId="{8C64EBBA-C136-2B42-896A-8062983DB66A}" srcId="{BD2ED598-2CDC-3F43-A902-85BF5F42DCB2}" destId="{E9718E8B-5CA3-864E-819E-809FFB4FD1FE}" srcOrd="0" destOrd="0" parTransId="{353B50CE-6AA8-D84C-81C3-A111FF152BE0}" sibTransId="{694CBDA2-9398-4144-B832-82CDD9A8DF4A}"/>
    <dgm:cxn modelId="{369AAFBD-7DFE-6E4A-85B4-0E9BEC8A6446}" type="presOf" srcId="{73988FD5-E4D8-6943-9295-000D2BC6AEF1}" destId="{426B1244-17CF-A144-B84B-4E65C089CD79}" srcOrd="0" destOrd="0" presId="urn:microsoft.com/office/officeart/2005/8/layout/chevron2"/>
    <dgm:cxn modelId="{8A5596C1-2E0E-AA4C-86E6-CD6291036731}" type="presOf" srcId="{7C5CEB6C-CA81-CD4D-8A90-648EB3448F05}" destId="{EEE11939-BDC8-2943-ABE5-D1C5AB8BF543}" srcOrd="0" destOrd="0" presId="urn:microsoft.com/office/officeart/2005/8/layout/chevron2"/>
    <dgm:cxn modelId="{0375D5C5-0682-AF44-A231-5F55744A955A}" type="presOf" srcId="{54DA27A9-E425-9744-A11A-30B4292A263F}" destId="{5B0D83E0-FB2A-204D-839D-25CBDE9D9203}" srcOrd="0" destOrd="0" presId="urn:microsoft.com/office/officeart/2005/8/layout/chevron2"/>
    <dgm:cxn modelId="{2924D4CF-6466-CC47-93A5-6566058AC84D}" type="presOf" srcId="{12ED299C-BE75-D545-AB1A-985AF600DF98}" destId="{7B3E2647-B44C-FC47-A198-8D1093638DBF}" srcOrd="0" destOrd="0" presId="urn:microsoft.com/office/officeart/2005/8/layout/chevron2"/>
    <dgm:cxn modelId="{83251ED6-5432-994E-8188-CE2EF9DCEBF2}" type="presOf" srcId="{993485E9-1A7E-B64F-89B6-69347966860C}" destId="{6E1D5EFD-CFAE-A540-BAC5-5EAB4C38C010}" srcOrd="0" destOrd="0" presId="urn:microsoft.com/office/officeart/2005/8/layout/chevron2"/>
    <dgm:cxn modelId="{1449A6B0-9335-2345-A844-A9915F4B3AB7}" type="presParOf" srcId="{515E6973-121C-0F4D-8361-CCF92385413B}" destId="{53D39750-5A7A-1F47-9719-98A1406166C1}" srcOrd="0" destOrd="0" presId="urn:microsoft.com/office/officeart/2005/8/layout/chevron2"/>
    <dgm:cxn modelId="{D525A45E-BCB1-6D47-90C6-A989769EBBAA}" type="presParOf" srcId="{53D39750-5A7A-1F47-9719-98A1406166C1}" destId="{B4D56A44-6BC2-F94E-B50B-5A6C504EE18F}" srcOrd="0" destOrd="0" presId="urn:microsoft.com/office/officeart/2005/8/layout/chevron2"/>
    <dgm:cxn modelId="{EDCB0632-6C2A-B94F-AF48-5C9DBE9F9DF2}" type="presParOf" srcId="{53D39750-5A7A-1F47-9719-98A1406166C1}" destId="{5B0D83E0-FB2A-204D-839D-25CBDE9D9203}" srcOrd="1" destOrd="0" presId="urn:microsoft.com/office/officeart/2005/8/layout/chevron2"/>
    <dgm:cxn modelId="{E820E5D8-B34A-954B-858C-FB46472D5CEB}" type="presParOf" srcId="{515E6973-121C-0F4D-8361-CCF92385413B}" destId="{2823BD08-EA4B-4A4F-B5CA-1A315E548EAE}" srcOrd="1" destOrd="0" presId="urn:microsoft.com/office/officeart/2005/8/layout/chevron2"/>
    <dgm:cxn modelId="{93B95BCC-006C-5A46-8331-BBDCFD940479}" type="presParOf" srcId="{515E6973-121C-0F4D-8361-CCF92385413B}" destId="{67D542AA-C233-C94E-B006-8100E0240AFB}" srcOrd="2" destOrd="0" presId="urn:microsoft.com/office/officeart/2005/8/layout/chevron2"/>
    <dgm:cxn modelId="{161B402B-5DAB-E044-828C-284EF959163E}" type="presParOf" srcId="{67D542AA-C233-C94E-B006-8100E0240AFB}" destId="{6E1D5EFD-CFAE-A540-BAC5-5EAB4C38C010}" srcOrd="0" destOrd="0" presId="urn:microsoft.com/office/officeart/2005/8/layout/chevron2"/>
    <dgm:cxn modelId="{1A6FBD8D-8142-3E4C-B3A1-229FEAAF134A}" type="presParOf" srcId="{67D542AA-C233-C94E-B006-8100E0240AFB}" destId="{EEE11939-BDC8-2943-ABE5-D1C5AB8BF543}" srcOrd="1" destOrd="0" presId="urn:microsoft.com/office/officeart/2005/8/layout/chevron2"/>
    <dgm:cxn modelId="{E8D8663C-59DC-5541-B5CC-1A238628812E}" type="presParOf" srcId="{515E6973-121C-0F4D-8361-CCF92385413B}" destId="{A745EEE7-79B0-D343-930B-6BF22E1BA918}" srcOrd="3" destOrd="0" presId="urn:microsoft.com/office/officeart/2005/8/layout/chevron2"/>
    <dgm:cxn modelId="{9052B478-8EDE-6847-9886-4BFDD68B24F9}" type="presParOf" srcId="{515E6973-121C-0F4D-8361-CCF92385413B}" destId="{A5F28EC4-0C50-6746-A459-820BC1EE6335}" srcOrd="4" destOrd="0" presId="urn:microsoft.com/office/officeart/2005/8/layout/chevron2"/>
    <dgm:cxn modelId="{40916CDD-06F6-9043-BB93-931EB47F33A7}" type="presParOf" srcId="{A5F28EC4-0C50-6746-A459-820BC1EE6335}" destId="{7B3E2647-B44C-FC47-A198-8D1093638DBF}" srcOrd="0" destOrd="0" presId="urn:microsoft.com/office/officeart/2005/8/layout/chevron2"/>
    <dgm:cxn modelId="{6FB7BFB0-0575-0F4D-AEDC-9E832C0517B9}" type="presParOf" srcId="{A5F28EC4-0C50-6746-A459-820BC1EE6335}" destId="{426B1244-17CF-A144-B84B-4E65C089CD79}" srcOrd="1" destOrd="0" presId="urn:microsoft.com/office/officeart/2005/8/layout/chevron2"/>
    <dgm:cxn modelId="{2C054EA7-839B-044C-8C95-DB34CF8F1DF0}" type="presParOf" srcId="{515E6973-121C-0F4D-8361-CCF92385413B}" destId="{D87CA12F-4A01-AC43-AE34-2312D46D8C79}" srcOrd="5" destOrd="0" presId="urn:microsoft.com/office/officeart/2005/8/layout/chevron2"/>
    <dgm:cxn modelId="{FCFC44CF-BC38-6042-8CE2-4B381F2D5EEE}" type="presParOf" srcId="{515E6973-121C-0F4D-8361-CCF92385413B}" destId="{D114EE00-7BD0-7B49-BFAB-CC73E1C9BBE3}" srcOrd="6" destOrd="0" presId="urn:microsoft.com/office/officeart/2005/8/layout/chevron2"/>
    <dgm:cxn modelId="{01347B3F-ABEF-AB44-8DFF-427BC5BA8110}" type="presParOf" srcId="{D114EE00-7BD0-7B49-BFAB-CC73E1C9BBE3}" destId="{820547DC-B172-E846-AF30-72F7948E311A}" srcOrd="0" destOrd="0" presId="urn:microsoft.com/office/officeart/2005/8/layout/chevron2"/>
    <dgm:cxn modelId="{41B4228E-92D3-254B-999C-B208E79825A7}" type="presParOf" srcId="{D114EE00-7BD0-7B49-BFAB-CC73E1C9BBE3}" destId="{47693559-7645-9440-8C6D-50E3D28BB7AA}" srcOrd="1" destOrd="0" presId="urn:microsoft.com/office/officeart/2005/8/layout/chevron2"/>
    <dgm:cxn modelId="{DC09CB48-33DE-2F42-B352-7DDDF3A75B01}" type="presParOf" srcId="{515E6973-121C-0F4D-8361-CCF92385413B}" destId="{C120DF80-D0AC-5A47-8F1D-6F1A98FAC4F8}" srcOrd="7" destOrd="0" presId="urn:microsoft.com/office/officeart/2005/8/layout/chevron2"/>
    <dgm:cxn modelId="{F8009433-D15E-DF4E-9F6E-291342BD9F74}" type="presParOf" srcId="{515E6973-121C-0F4D-8361-CCF92385413B}" destId="{38DAA3D5-7A87-3348-AE56-EB55F1C62A32}" srcOrd="8" destOrd="0" presId="urn:microsoft.com/office/officeart/2005/8/layout/chevron2"/>
    <dgm:cxn modelId="{3EF638FB-3AE5-064C-8ED5-7D057E23E02B}" type="presParOf" srcId="{38DAA3D5-7A87-3348-AE56-EB55F1C62A32}" destId="{9947F5E1-0901-6946-9AC9-88296C393704}" srcOrd="0" destOrd="0" presId="urn:microsoft.com/office/officeart/2005/8/layout/chevron2"/>
    <dgm:cxn modelId="{46FD3715-3C5A-424A-A1B8-40703FDB47B8}" type="presParOf" srcId="{38DAA3D5-7A87-3348-AE56-EB55F1C62A32}" destId="{047C8C20-BD3E-174A-A3E4-270FB1923DE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FCA895-A4EB-4FE9-B242-C75E4A509C4B}"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IE"/>
        </a:p>
      </dgm:t>
    </dgm:pt>
    <dgm:pt modelId="{0D98A018-9730-4FA7-B456-2245403B4B0A}">
      <dgm:prSet phldrT="[Text]"/>
      <dgm:spPr/>
      <dgm:t>
        <a:bodyPr/>
        <a:lstStyle/>
        <a:p>
          <a:r>
            <a:rPr lang="en-IE" dirty="0"/>
            <a:t>Understanding sustainable development principles</a:t>
          </a:r>
        </a:p>
      </dgm:t>
    </dgm:pt>
    <dgm:pt modelId="{4E758679-C547-43FD-8B63-4D2CB62D7727}" type="parTrans" cxnId="{1A318CE4-D5CD-4D06-AFF9-7F8C0FEED604}">
      <dgm:prSet/>
      <dgm:spPr/>
      <dgm:t>
        <a:bodyPr/>
        <a:lstStyle/>
        <a:p>
          <a:endParaRPr lang="en-IE"/>
        </a:p>
      </dgm:t>
    </dgm:pt>
    <dgm:pt modelId="{74AEFA9A-9CD8-4BA1-83A9-1C9C656987A5}" type="sibTrans" cxnId="{1A318CE4-D5CD-4D06-AFF9-7F8C0FEED604}">
      <dgm:prSet/>
      <dgm:spPr/>
      <dgm:t>
        <a:bodyPr/>
        <a:lstStyle/>
        <a:p>
          <a:endParaRPr lang="en-IE"/>
        </a:p>
      </dgm:t>
    </dgm:pt>
    <dgm:pt modelId="{0A822EEC-AFC4-4166-BAEA-79C8B6826962}">
      <dgm:prSet/>
      <dgm:spPr/>
      <dgm:t>
        <a:bodyPr/>
        <a:lstStyle/>
        <a:p>
          <a:r>
            <a:rPr lang="en-IE" dirty="0"/>
            <a:t>Assessing environmental impacts</a:t>
          </a:r>
        </a:p>
      </dgm:t>
    </dgm:pt>
    <dgm:pt modelId="{C0907DB1-5BEC-4CE0-B052-70FECAC16EA2}" type="parTrans" cxnId="{043AD54D-A433-427B-A868-F0B32D9CE52F}">
      <dgm:prSet/>
      <dgm:spPr/>
      <dgm:t>
        <a:bodyPr/>
        <a:lstStyle/>
        <a:p>
          <a:endParaRPr lang="en-IE"/>
        </a:p>
      </dgm:t>
    </dgm:pt>
    <dgm:pt modelId="{C47BAFA6-DF73-42CD-9A15-D06D11DA9032}" type="sibTrans" cxnId="{043AD54D-A433-427B-A868-F0B32D9CE52F}">
      <dgm:prSet/>
      <dgm:spPr/>
      <dgm:t>
        <a:bodyPr/>
        <a:lstStyle/>
        <a:p>
          <a:endParaRPr lang="en-IE"/>
        </a:p>
      </dgm:t>
    </dgm:pt>
    <dgm:pt modelId="{2E6146E9-E0F6-4C56-8844-49ACDA11DD6E}">
      <dgm:prSet/>
      <dgm:spPr/>
      <dgm:t>
        <a:bodyPr/>
        <a:lstStyle/>
        <a:p>
          <a:r>
            <a:rPr lang="en-IE" dirty="0"/>
            <a:t>Implementing eco-friendly practices</a:t>
          </a:r>
        </a:p>
      </dgm:t>
    </dgm:pt>
    <dgm:pt modelId="{0723AF61-C608-4357-B325-107740B1AB84}" type="parTrans" cxnId="{83140418-A364-46B6-9692-3859E83BA887}">
      <dgm:prSet/>
      <dgm:spPr/>
      <dgm:t>
        <a:bodyPr/>
        <a:lstStyle/>
        <a:p>
          <a:endParaRPr lang="en-IE"/>
        </a:p>
      </dgm:t>
    </dgm:pt>
    <dgm:pt modelId="{94238EF5-02CE-4552-A540-89123DBE5B31}" type="sibTrans" cxnId="{83140418-A364-46B6-9692-3859E83BA887}">
      <dgm:prSet/>
      <dgm:spPr/>
      <dgm:t>
        <a:bodyPr/>
        <a:lstStyle/>
        <a:p>
          <a:endParaRPr lang="en-IE"/>
        </a:p>
      </dgm:t>
    </dgm:pt>
    <dgm:pt modelId="{64028568-C0E3-4301-B8DB-7F0F07239840}">
      <dgm:prSet/>
      <dgm:spPr/>
      <dgm:t>
        <a:bodyPr/>
        <a:lstStyle/>
        <a:p>
          <a:r>
            <a:rPr lang="en-IE" dirty="0"/>
            <a:t>Promoting circular economy models</a:t>
          </a:r>
        </a:p>
      </dgm:t>
    </dgm:pt>
    <dgm:pt modelId="{80285E8C-7ABD-4012-BA43-DD7D50B6E134}" type="parTrans" cxnId="{5EE782C9-F46B-4B5B-BED1-6F7B8F90AAFD}">
      <dgm:prSet/>
      <dgm:spPr/>
      <dgm:t>
        <a:bodyPr/>
        <a:lstStyle/>
        <a:p>
          <a:endParaRPr lang="en-IE"/>
        </a:p>
      </dgm:t>
    </dgm:pt>
    <dgm:pt modelId="{628A0919-1D6F-4F80-8A91-55B88BCB226B}" type="sibTrans" cxnId="{5EE782C9-F46B-4B5B-BED1-6F7B8F90AAFD}">
      <dgm:prSet/>
      <dgm:spPr/>
      <dgm:t>
        <a:bodyPr/>
        <a:lstStyle/>
        <a:p>
          <a:endParaRPr lang="en-IE"/>
        </a:p>
      </dgm:t>
    </dgm:pt>
    <dgm:pt modelId="{5BF823BC-1118-47A1-9A9E-6054C9E69A5E}">
      <dgm:prSet/>
      <dgm:spPr/>
      <dgm:t>
        <a:bodyPr/>
        <a:lstStyle/>
        <a:p>
          <a:r>
            <a:rPr lang="en-IE" dirty="0"/>
            <a:t>Utilising renewable energy sources</a:t>
          </a:r>
        </a:p>
      </dgm:t>
    </dgm:pt>
    <dgm:pt modelId="{40135B61-59C9-4640-922E-65ABC9D0C982}" type="parTrans" cxnId="{E92AA0A1-23B5-453C-9369-7D0CEED32796}">
      <dgm:prSet/>
      <dgm:spPr/>
      <dgm:t>
        <a:bodyPr/>
        <a:lstStyle/>
        <a:p>
          <a:endParaRPr lang="en-IE"/>
        </a:p>
      </dgm:t>
    </dgm:pt>
    <dgm:pt modelId="{830DE8B3-A514-4951-9CDC-C14C282A6AB4}" type="sibTrans" cxnId="{E92AA0A1-23B5-453C-9369-7D0CEED32796}">
      <dgm:prSet/>
      <dgm:spPr/>
      <dgm:t>
        <a:bodyPr/>
        <a:lstStyle/>
        <a:p>
          <a:endParaRPr lang="en-IE"/>
        </a:p>
      </dgm:t>
    </dgm:pt>
    <dgm:pt modelId="{EAF3BB46-D04B-4EFF-AA58-6F96811D3B5C}">
      <dgm:prSet/>
      <dgm:spPr/>
      <dgm:t>
        <a:bodyPr/>
        <a:lstStyle/>
        <a:p>
          <a:r>
            <a:rPr lang="en-IE" dirty="0"/>
            <a:t>Developing innovative solutions </a:t>
          </a:r>
        </a:p>
      </dgm:t>
    </dgm:pt>
    <dgm:pt modelId="{A852651B-5035-4974-ABE9-CA640355DC7A}" type="parTrans" cxnId="{38519837-9A1F-4899-8786-600E6C76C017}">
      <dgm:prSet/>
      <dgm:spPr/>
      <dgm:t>
        <a:bodyPr/>
        <a:lstStyle/>
        <a:p>
          <a:endParaRPr lang="en-IE"/>
        </a:p>
      </dgm:t>
    </dgm:pt>
    <dgm:pt modelId="{E63A18D4-FD87-43B3-9D8E-537DD9ED81EA}" type="sibTrans" cxnId="{38519837-9A1F-4899-8786-600E6C76C017}">
      <dgm:prSet/>
      <dgm:spPr/>
      <dgm:t>
        <a:bodyPr/>
        <a:lstStyle/>
        <a:p>
          <a:endParaRPr lang="en-IE"/>
        </a:p>
      </dgm:t>
    </dgm:pt>
    <dgm:pt modelId="{ED9E2722-4C1E-4920-8E1B-E5750FFE5750}" type="pres">
      <dgm:prSet presAssocID="{97FCA895-A4EB-4FE9-B242-C75E4A509C4B}" presName="cycle" presStyleCnt="0">
        <dgm:presLayoutVars>
          <dgm:dir/>
          <dgm:resizeHandles val="exact"/>
        </dgm:presLayoutVars>
      </dgm:prSet>
      <dgm:spPr/>
    </dgm:pt>
    <dgm:pt modelId="{D3688A42-EF6E-4796-8773-B1005E9FF6B9}" type="pres">
      <dgm:prSet presAssocID="{0D98A018-9730-4FA7-B456-2245403B4B0A}" presName="node" presStyleLbl="node1" presStyleIdx="0" presStyleCnt="6">
        <dgm:presLayoutVars>
          <dgm:bulletEnabled val="1"/>
        </dgm:presLayoutVars>
      </dgm:prSet>
      <dgm:spPr/>
    </dgm:pt>
    <dgm:pt modelId="{2905782C-9E43-4ED6-B68B-60C5C8B7A6D1}" type="pres">
      <dgm:prSet presAssocID="{0D98A018-9730-4FA7-B456-2245403B4B0A}" presName="spNode" presStyleCnt="0"/>
      <dgm:spPr/>
    </dgm:pt>
    <dgm:pt modelId="{4D0032D4-0FA2-4D0F-92F5-1DFC0715E54D}" type="pres">
      <dgm:prSet presAssocID="{74AEFA9A-9CD8-4BA1-83A9-1C9C656987A5}" presName="sibTrans" presStyleLbl="sibTrans1D1" presStyleIdx="0" presStyleCnt="6"/>
      <dgm:spPr/>
    </dgm:pt>
    <dgm:pt modelId="{EB420799-0735-4E61-AEA5-9BCB598A2BB2}" type="pres">
      <dgm:prSet presAssocID="{0A822EEC-AFC4-4166-BAEA-79C8B6826962}" presName="node" presStyleLbl="node1" presStyleIdx="1" presStyleCnt="6">
        <dgm:presLayoutVars>
          <dgm:bulletEnabled val="1"/>
        </dgm:presLayoutVars>
      </dgm:prSet>
      <dgm:spPr/>
    </dgm:pt>
    <dgm:pt modelId="{A6B0C42F-05DA-494F-8ED0-E0036DB93792}" type="pres">
      <dgm:prSet presAssocID="{0A822EEC-AFC4-4166-BAEA-79C8B6826962}" presName="spNode" presStyleCnt="0"/>
      <dgm:spPr/>
    </dgm:pt>
    <dgm:pt modelId="{24C89850-6D76-4379-9DC4-7452FB89DB9C}" type="pres">
      <dgm:prSet presAssocID="{C47BAFA6-DF73-42CD-9A15-D06D11DA9032}" presName="sibTrans" presStyleLbl="sibTrans1D1" presStyleIdx="1" presStyleCnt="6"/>
      <dgm:spPr/>
    </dgm:pt>
    <dgm:pt modelId="{E7759206-9E1D-4308-8A72-3494D6E0519F}" type="pres">
      <dgm:prSet presAssocID="{2E6146E9-E0F6-4C56-8844-49ACDA11DD6E}" presName="node" presStyleLbl="node1" presStyleIdx="2" presStyleCnt="6">
        <dgm:presLayoutVars>
          <dgm:bulletEnabled val="1"/>
        </dgm:presLayoutVars>
      </dgm:prSet>
      <dgm:spPr/>
    </dgm:pt>
    <dgm:pt modelId="{D4638801-CA1A-4F61-86AE-077ECB302619}" type="pres">
      <dgm:prSet presAssocID="{2E6146E9-E0F6-4C56-8844-49ACDA11DD6E}" presName="spNode" presStyleCnt="0"/>
      <dgm:spPr/>
    </dgm:pt>
    <dgm:pt modelId="{F5219446-64AF-4A0B-80DD-A3075236029C}" type="pres">
      <dgm:prSet presAssocID="{94238EF5-02CE-4552-A540-89123DBE5B31}" presName="sibTrans" presStyleLbl="sibTrans1D1" presStyleIdx="2" presStyleCnt="6"/>
      <dgm:spPr/>
    </dgm:pt>
    <dgm:pt modelId="{677B6CB6-2844-4683-96A3-2FD7490D7571}" type="pres">
      <dgm:prSet presAssocID="{64028568-C0E3-4301-B8DB-7F0F07239840}" presName="node" presStyleLbl="node1" presStyleIdx="3" presStyleCnt="6">
        <dgm:presLayoutVars>
          <dgm:bulletEnabled val="1"/>
        </dgm:presLayoutVars>
      </dgm:prSet>
      <dgm:spPr/>
    </dgm:pt>
    <dgm:pt modelId="{98E1090C-11BE-4544-89E8-D59C15B68DA6}" type="pres">
      <dgm:prSet presAssocID="{64028568-C0E3-4301-B8DB-7F0F07239840}" presName="spNode" presStyleCnt="0"/>
      <dgm:spPr/>
    </dgm:pt>
    <dgm:pt modelId="{79C3E2BD-5E49-419A-A427-BD079AC7CA60}" type="pres">
      <dgm:prSet presAssocID="{628A0919-1D6F-4F80-8A91-55B88BCB226B}" presName="sibTrans" presStyleLbl="sibTrans1D1" presStyleIdx="3" presStyleCnt="6"/>
      <dgm:spPr/>
    </dgm:pt>
    <dgm:pt modelId="{95E67F83-6BF2-4CA6-8476-0F5EC7843054}" type="pres">
      <dgm:prSet presAssocID="{5BF823BC-1118-47A1-9A9E-6054C9E69A5E}" presName="node" presStyleLbl="node1" presStyleIdx="4" presStyleCnt="6">
        <dgm:presLayoutVars>
          <dgm:bulletEnabled val="1"/>
        </dgm:presLayoutVars>
      </dgm:prSet>
      <dgm:spPr/>
    </dgm:pt>
    <dgm:pt modelId="{C5110414-33A7-4FE3-BA8E-28603B5882AF}" type="pres">
      <dgm:prSet presAssocID="{5BF823BC-1118-47A1-9A9E-6054C9E69A5E}" presName="spNode" presStyleCnt="0"/>
      <dgm:spPr/>
    </dgm:pt>
    <dgm:pt modelId="{50B06908-5081-43AE-ACAF-D585F68F76E9}" type="pres">
      <dgm:prSet presAssocID="{830DE8B3-A514-4951-9CDC-C14C282A6AB4}" presName="sibTrans" presStyleLbl="sibTrans1D1" presStyleIdx="4" presStyleCnt="6"/>
      <dgm:spPr/>
    </dgm:pt>
    <dgm:pt modelId="{790A4D59-56EC-4A1D-992D-F64C4B040B25}" type="pres">
      <dgm:prSet presAssocID="{EAF3BB46-D04B-4EFF-AA58-6F96811D3B5C}" presName="node" presStyleLbl="node1" presStyleIdx="5" presStyleCnt="6">
        <dgm:presLayoutVars>
          <dgm:bulletEnabled val="1"/>
        </dgm:presLayoutVars>
      </dgm:prSet>
      <dgm:spPr/>
    </dgm:pt>
    <dgm:pt modelId="{E1FD50DB-F631-4F35-8DC1-73AF161188C6}" type="pres">
      <dgm:prSet presAssocID="{EAF3BB46-D04B-4EFF-AA58-6F96811D3B5C}" presName="spNode" presStyleCnt="0"/>
      <dgm:spPr/>
    </dgm:pt>
    <dgm:pt modelId="{44F08F80-219F-47F4-BA7E-A3DCBBA597E8}" type="pres">
      <dgm:prSet presAssocID="{E63A18D4-FD87-43B3-9D8E-537DD9ED81EA}" presName="sibTrans" presStyleLbl="sibTrans1D1" presStyleIdx="5" presStyleCnt="6"/>
      <dgm:spPr/>
    </dgm:pt>
  </dgm:ptLst>
  <dgm:cxnLst>
    <dgm:cxn modelId="{EA6D8700-5846-4153-88E2-8289ECD6B0E0}" type="presOf" srcId="{97FCA895-A4EB-4FE9-B242-C75E4A509C4B}" destId="{ED9E2722-4C1E-4920-8E1B-E5750FFE5750}" srcOrd="0" destOrd="0" presId="urn:microsoft.com/office/officeart/2005/8/layout/cycle6"/>
    <dgm:cxn modelId="{53ECC500-356F-4B81-B485-4DD1F185EDD3}" type="presOf" srcId="{0D98A018-9730-4FA7-B456-2245403B4B0A}" destId="{D3688A42-EF6E-4796-8773-B1005E9FF6B9}" srcOrd="0" destOrd="0" presId="urn:microsoft.com/office/officeart/2005/8/layout/cycle6"/>
    <dgm:cxn modelId="{0F0C9B05-F6D9-493B-9C47-A90585B81E68}" type="presOf" srcId="{C47BAFA6-DF73-42CD-9A15-D06D11DA9032}" destId="{24C89850-6D76-4379-9DC4-7452FB89DB9C}" srcOrd="0" destOrd="0" presId="urn:microsoft.com/office/officeart/2005/8/layout/cycle6"/>
    <dgm:cxn modelId="{DBEA3C11-E90A-4C0D-89D1-600C3C06BB5D}" type="presOf" srcId="{830DE8B3-A514-4951-9CDC-C14C282A6AB4}" destId="{50B06908-5081-43AE-ACAF-D585F68F76E9}" srcOrd="0" destOrd="0" presId="urn:microsoft.com/office/officeart/2005/8/layout/cycle6"/>
    <dgm:cxn modelId="{83140418-A364-46B6-9692-3859E83BA887}" srcId="{97FCA895-A4EB-4FE9-B242-C75E4A509C4B}" destId="{2E6146E9-E0F6-4C56-8844-49ACDA11DD6E}" srcOrd="2" destOrd="0" parTransId="{0723AF61-C608-4357-B325-107740B1AB84}" sibTransId="{94238EF5-02CE-4552-A540-89123DBE5B31}"/>
    <dgm:cxn modelId="{8563B119-9D28-4444-8187-F184E3DFCB2D}" type="presOf" srcId="{EAF3BB46-D04B-4EFF-AA58-6F96811D3B5C}" destId="{790A4D59-56EC-4A1D-992D-F64C4B040B25}" srcOrd="0" destOrd="0" presId="urn:microsoft.com/office/officeart/2005/8/layout/cycle6"/>
    <dgm:cxn modelId="{38519837-9A1F-4899-8786-600E6C76C017}" srcId="{97FCA895-A4EB-4FE9-B242-C75E4A509C4B}" destId="{EAF3BB46-D04B-4EFF-AA58-6F96811D3B5C}" srcOrd="5" destOrd="0" parTransId="{A852651B-5035-4974-ABE9-CA640355DC7A}" sibTransId="{E63A18D4-FD87-43B3-9D8E-537DD9ED81EA}"/>
    <dgm:cxn modelId="{143A684A-41C8-493B-8E2A-4F88F757DE5F}" type="presOf" srcId="{628A0919-1D6F-4F80-8A91-55B88BCB226B}" destId="{79C3E2BD-5E49-419A-A427-BD079AC7CA60}" srcOrd="0" destOrd="0" presId="urn:microsoft.com/office/officeart/2005/8/layout/cycle6"/>
    <dgm:cxn modelId="{043AD54D-A433-427B-A868-F0B32D9CE52F}" srcId="{97FCA895-A4EB-4FE9-B242-C75E4A509C4B}" destId="{0A822EEC-AFC4-4166-BAEA-79C8B6826962}" srcOrd="1" destOrd="0" parTransId="{C0907DB1-5BEC-4CE0-B052-70FECAC16EA2}" sibTransId="{C47BAFA6-DF73-42CD-9A15-D06D11DA9032}"/>
    <dgm:cxn modelId="{DB13565B-215A-438F-8F33-840506C00496}" type="presOf" srcId="{2E6146E9-E0F6-4C56-8844-49ACDA11DD6E}" destId="{E7759206-9E1D-4308-8A72-3494D6E0519F}" srcOrd="0" destOrd="0" presId="urn:microsoft.com/office/officeart/2005/8/layout/cycle6"/>
    <dgm:cxn modelId="{CF3A219F-325C-4D95-9F46-823B7A14A568}" type="presOf" srcId="{E63A18D4-FD87-43B3-9D8E-537DD9ED81EA}" destId="{44F08F80-219F-47F4-BA7E-A3DCBBA597E8}" srcOrd="0" destOrd="0" presId="urn:microsoft.com/office/officeart/2005/8/layout/cycle6"/>
    <dgm:cxn modelId="{E92AA0A1-23B5-453C-9369-7D0CEED32796}" srcId="{97FCA895-A4EB-4FE9-B242-C75E4A509C4B}" destId="{5BF823BC-1118-47A1-9A9E-6054C9E69A5E}" srcOrd="4" destOrd="0" parTransId="{40135B61-59C9-4640-922E-65ABC9D0C982}" sibTransId="{830DE8B3-A514-4951-9CDC-C14C282A6AB4}"/>
    <dgm:cxn modelId="{413EE9A4-0A01-43F6-A7A0-93C7A713F856}" type="presOf" srcId="{64028568-C0E3-4301-B8DB-7F0F07239840}" destId="{677B6CB6-2844-4683-96A3-2FD7490D7571}" srcOrd="0" destOrd="0" presId="urn:microsoft.com/office/officeart/2005/8/layout/cycle6"/>
    <dgm:cxn modelId="{9DFDF7A8-8EE8-41AD-A3C3-EDF2928D927B}" type="presOf" srcId="{74AEFA9A-9CD8-4BA1-83A9-1C9C656987A5}" destId="{4D0032D4-0FA2-4D0F-92F5-1DFC0715E54D}" srcOrd="0" destOrd="0" presId="urn:microsoft.com/office/officeart/2005/8/layout/cycle6"/>
    <dgm:cxn modelId="{57EDA6B3-D507-4FF1-AE02-0140F9B691A3}" type="presOf" srcId="{94238EF5-02CE-4552-A540-89123DBE5B31}" destId="{F5219446-64AF-4A0B-80DD-A3075236029C}" srcOrd="0" destOrd="0" presId="urn:microsoft.com/office/officeart/2005/8/layout/cycle6"/>
    <dgm:cxn modelId="{F23BFEC0-703A-4EAB-8033-FC625CAC5D90}" type="presOf" srcId="{0A822EEC-AFC4-4166-BAEA-79C8B6826962}" destId="{EB420799-0735-4E61-AEA5-9BCB598A2BB2}" srcOrd="0" destOrd="0" presId="urn:microsoft.com/office/officeart/2005/8/layout/cycle6"/>
    <dgm:cxn modelId="{5EE782C9-F46B-4B5B-BED1-6F7B8F90AAFD}" srcId="{97FCA895-A4EB-4FE9-B242-C75E4A509C4B}" destId="{64028568-C0E3-4301-B8DB-7F0F07239840}" srcOrd="3" destOrd="0" parTransId="{80285E8C-7ABD-4012-BA43-DD7D50B6E134}" sibTransId="{628A0919-1D6F-4F80-8A91-55B88BCB226B}"/>
    <dgm:cxn modelId="{1A318CE4-D5CD-4D06-AFF9-7F8C0FEED604}" srcId="{97FCA895-A4EB-4FE9-B242-C75E4A509C4B}" destId="{0D98A018-9730-4FA7-B456-2245403B4B0A}" srcOrd="0" destOrd="0" parTransId="{4E758679-C547-43FD-8B63-4D2CB62D7727}" sibTransId="{74AEFA9A-9CD8-4BA1-83A9-1C9C656987A5}"/>
    <dgm:cxn modelId="{BE5286FE-FD00-4B70-BE82-AE26ED16E7F0}" type="presOf" srcId="{5BF823BC-1118-47A1-9A9E-6054C9E69A5E}" destId="{95E67F83-6BF2-4CA6-8476-0F5EC7843054}" srcOrd="0" destOrd="0" presId="urn:microsoft.com/office/officeart/2005/8/layout/cycle6"/>
    <dgm:cxn modelId="{91FF2925-FE36-4609-90F0-0E5E8E6B9C7C}" type="presParOf" srcId="{ED9E2722-4C1E-4920-8E1B-E5750FFE5750}" destId="{D3688A42-EF6E-4796-8773-B1005E9FF6B9}" srcOrd="0" destOrd="0" presId="urn:microsoft.com/office/officeart/2005/8/layout/cycle6"/>
    <dgm:cxn modelId="{DD76CE74-42EB-4835-872F-F90AB958ECBE}" type="presParOf" srcId="{ED9E2722-4C1E-4920-8E1B-E5750FFE5750}" destId="{2905782C-9E43-4ED6-B68B-60C5C8B7A6D1}" srcOrd="1" destOrd="0" presId="urn:microsoft.com/office/officeart/2005/8/layout/cycle6"/>
    <dgm:cxn modelId="{13207B75-CDE5-4CBA-B24F-F2480F78FD57}" type="presParOf" srcId="{ED9E2722-4C1E-4920-8E1B-E5750FFE5750}" destId="{4D0032D4-0FA2-4D0F-92F5-1DFC0715E54D}" srcOrd="2" destOrd="0" presId="urn:microsoft.com/office/officeart/2005/8/layout/cycle6"/>
    <dgm:cxn modelId="{90653F9E-571C-42FB-A5E0-BEEDBD8835B0}" type="presParOf" srcId="{ED9E2722-4C1E-4920-8E1B-E5750FFE5750}" destId="{EB420799-0735-4E61-AEA5-9BCB598A2BB2}" srcOrd="3" destOrd="0" presId="urn:microsoft.com/office/officeart/2005/8/layout/cycle6"/>
    <dgm:cxn modelId="{754B1F7F-951A-4B76-B839-6E943518D253}" type="presParOf" srcId="{ED9E2722-4C1E-4920-8E1B-E5750FFE5750}" destId="{A6B0C42F-05DA-494F-8ED0-E0036DB93792}" srcOrd="4" destOrd="0" presId="urn:microsoft.com/office/officeart/2005/8/layout/cycle6"/>
    <dgm:cxn modelId="{2E31911C-21E2-43BE-9C40-C024BA1A2890}" type="presParOf" srcId="{ED9E2722-4C1E-4920-8E1B-E5750FFE5750}" destId="{24C89850-6D76-4379-9DC4-7452FB89DB9C}" srcOrd="5" destOrd="0" presId="urn:microsoft.com/office/officeart/2005/8/layout/cycle6"/>
    <dgm:cxn modelId="{D4E2DD54-B032-47A0-9C56-9F200C88BF12}" type="presParOf" srcId="{ED9E2722-4C1E-4920-8E1B-E5750FFE5750}" destId="{E7759206-9E1D-4308-8A72-3494D6E0519F}" srcOrd="6" destOrd="0" presId="urn:microsoft.com/office/officeart/2005/8/layout/cycle6"/>
    <dgm:cxn modelId="{89860812-4582-499D-8823-44D0A134B117}" type="presParOf" srcId="{ED9E2722-4C1E-4920-8E1B-E5750FFE5750}" destId="{D4638801-CA1A-4F61-86AE-077ECB302619}" srcOrd="7" destOrd="0" presId="urn:microsoft.com/office/officeart/2005/8/layout/cycle6"/>
    <dgm:cxn modelId="{BF9BFDDB-CF9C-4C93-9DDA-EBAF1760B49C}" type="presParOf" srcId="{ED9E2722-4C1E-4920-8E1B-E5750FFE5750}" destId="{F5219446-64AF-4A0B-80DD-A3075236029C}" srcOrd="8" destOrd="0" presId="urn:microsoft.com/office/officeart/2005/8/layout/cycle6"/>
    <dgm:cxn modelId="{AA7DE61C-4C6D-4A05-AC04-3D585EA2F262}" type="presParOf" srcId="{ED9E2722-4C1E-4920-8E1B-E5750FFE5750}" destId="{677B6CB6-2844-4683-96A3-2FD7490D7571}" srcOrd="9" destOrd="0" presId="urn:microsoft.com/office/officeart/2005/8/layout/cycle6"/>
    <dgm:cxn modelId="{97DF3B42-9EF7-4F91-BDC2-BC825AAFE09F}" type="presParOf" srcId="{ED9E2722-4C1E-4920-8E1B-E5750FFE5750}" destId="{98E1090C-11BE-4544-89E8-D59C15B68DA6}" srcOrd="10" destOrd="0" presId="urn:microsoft.com/office/officeart/2005/8/layout/cycle6"/>
    <dgm:cxn modelId="{8C400919-7713-431A-B9C9-01626C08B70E}" type="presParOf" srcId="{ED9E2722-4C1E-4920-8E1B-E5750FFE5750}" destId="{79C3E2BD-5E49-419A-A427-BD079AC7CA60}" srcOrd="11" destOrd="0" presId="urn:microsoft.com/office/officeart/2005/8/layout/cycle6"/>
    <dgm:cxn modelId="{44438B20-30A8-4EC0-AD88-988DAF123BD4}" type="presParOf" srcId="{ED9E2722-4C1E-4920-8E1B-E5750FFE5750}" destId="{95E67F83-6BF2-4CA6-8476-0F5EC7843054}" srcOrd="12" destOrd="0" presId="urn:microsoft.com/office/officeart/2005/8/layout/cycle6"/>
    <dgm:cxn modelId="{38BF52F2-6B45-41DA-B5D3-9D05165A200D}" type="presParOf" srcId="{ED9E2722-4C1E-4920-8E1B-E5750FFE5750}" destId="{C5110414-33A7-4FE3-BA8E-28603B5882AF}" srcOrd="13" destOrd="0" presId="urn:microsoft.com/office/officeart/2005/8/layout/cycle6"/>
    <dgm:cxn modelId="{E1877EF0-9941-4599-AF59-41DD3B54B6A2}" type="presParOf" srcId="{ED9E2722-4C1E-4920-8E1B-E5750FFE5750}" destId="{50B06908-5081-43AE-ACAF-D585F68F76E9}" srcOrd="14" destOrd="0" presId="urn:microsoft.com/office/officeart/2005/8/layout/cycle6"/>
    <dgm:cxn modelId="{170CCD4D-DDF8-4DBB-B944-A95DF7B67059}" type="presParOf" srcId="{ED9E2722-4C1E-4920-8E1B-E5750FFE5750}" destId="{790A4D59-56EC-4A1D-992D-F64C4B040B25}" srcOrd="15" destOrd="0" presId="urn:microsoft.com/office/officeart/2005/8/layout/cycle6"/>
    <dgm:cxn modelId="{4DA76B4C-6562-4020-8D8B-CBE75FA1DFC1}" type="presParOf" srcId="{ED9E2722-4C1E-4920-8E1B-E5750FFE5750}" destId="{E1FD50DB-F631-4F35-8DC1-73AF161188C6}" srcOrd="16" destOrd="0" presId="urn:microsoft.com/office/officeart/2005/8/layout/cycle6"/>
    <dgm:cxn modelId="{97AD0D9C-2767-4B1F-951D-81F5A8DFA714}" type="presParOf" srcId="{ED9E2722-4C1E-4920-8E1B-E5750FFE5750}" destId="{44F08F80-219F-47F4-BA7E-A3DCBBA597E8}"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F2CDC-7441-8D42-8661-E3AB014D7D27}">
      <dsp:nvSpPr>
        <dsp:cNvPr id="0" name=""/>
        <dsp:cNvSpPr/>
      </dsp:nvSpPr>
      <dsp:spPr>
        <a:xfrm>
          <a:off x="2405" y="101240"/>
          <a:ext cx="2345788" cy="565256"/>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IE" sz="1600" b="1" i="0" kern="1200" dirty="0"/>
            <a:t>1. Environmental Benefits</a:t>
          </a:r>
          <a:r>
            <a:rPr lang="en-IE" sz="1600" b="0" i="0" kern="1200" dirty="0"/>
            <a:t>:</a:t>
          </a:r>
          <a:endParaRPr lang="en-IE" sz="1600" kern="1200" dirty="0"/>
        </a:p>
      </dsp:txBody>
      <dsp:txXfrm>
        <a:off x="2405" y="101240"/>
        <a:ext cx="2345788" cy="565256"/>
      </dsp:txXfrm>
    </dsp:sp>
    <dsp:sp modelId="{5228B5F3-3250-EC44-931D-08BE4348A036}">
      <dsp:nvSpPr>
        <dsp:cNvPr id="0" name=""/>
        <dsp:cNvSpPr/>
      </dsp:nvSpPr>
      <dsp:spPr>
        <a:xfrm>
          <a:off x="2405" y="666496"/>
          <a:ext cx="2345788" cy="219600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IE" sz="1600" b="0" i="0" kern="1200" dirty="0"/>
            <a:t>Climate change mitigation and adaptation.</a:t>
          </a:r>
          <a:endParaRPr lang="en-IE" sz="1600" kern="1200" dirty="0"/>
        </a:p>
        <a:p>
          <a:pPr marL="171450" lvl="1" indent="-171450" algn="l" defTabSz="711200">
            <a:lnSpc>
              <a:spcPct val="90000"/>
            </a:lnSpc>
            <a:spcBef>
              <a:spcPct val="0"/>
            </a:spcBef>
            <a:spcAft>
              <a:spcPct val="15000"/>
            </a:spcAft>
            <a:buChar char="•"/>
          </a:pPr>
          <a:r>
            <a:rPr lang="en-IE" sz="1600" b="1" i="0" kern="1200" dirty="0"/>
            <a:t>Biodiversity restoration</a:t>
          </a:r>
          <a:r>
            <a:rPr lang="en-IE" sz="1600" b="0" i="0" kern="1200" dirty="0"/>
            <a:t> through green infrastructure.</a:t>
          </a:r>
          <a:endParaRPr lang="en-IE" sz="1600" kern="1200" dirty="0"/>
        </a:p>
        <a:p>
          <a:pPr marL="171450" lvl="1" indent="-171450" algn="l" defTabSz="711200">
            <a:lnSpc>
              <a:spcPct val="90000"/>
            </a:lnSpc>
            <a:spcBef>
              <a:spcPct val="0"/>
            </a:spcBef>
            <a:spcAft>
              <a:spcPct val="15000"/>
            </a:spcAft>
            <a:buChar char="•"/>
          </a:pPr>
          <a:r>
            <a:rPr lang="en-IE" sz="1600" b="1" i="0" kern="1200" dirty="0"/>
            <a:t>Flood reduction</a:t>
          </a:r>
          <a:r>
            <a:rPr lang="en-IE" sz="1600" b="0" i="0" kern="1200" dirty="0"/>
            <a:t> and water quality improvement.</a:t>
          </a:r>
          <a:endParaRPr lang="en-IE" sz="1600" kern="1200" dirty="0"/>
        </a:p>
      </dsp:txBody>
      <dsp:txXfrm>
        <a:off x="2405" y="666496"/>
        <a:ext cx="2345788" cy="2196000"/>
      </dsp:txXfrm>
    </dsp:sp>
    <dsp:sp modelId="{D6AAEF33-7938-0D49-B69D-F6D374B93151}">
      <dsp:nvSpPr>
        <dsp:cNvPr id="0" name=""/>
        <dsp:cNvSpPr/>
      </dsp:nvSpPr>
      <dsp:spPr>
        <a:xfrm>
          <a:off x="2676604" y="101240"/>
          <a:ext cx="2345788" cy="565256"/>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IE" sz="1600" b="1" i="0" kern="1200" dirty="0"/>
            <a:t>2. Social Benefits</a:t>
          </a:r>
          <a:r>
            <a:rPr lang="en-IE" sz="1600" b="0" i="0" kern="1200" dirty="0"/>
            <a:t>:</a:t>
          </a:r>
          <a:endParaRPr lang="en-IE" sz="1600" kern="1200" dirty="0"/>
        </a:p>
      </dsp:txBody>
      <dsp:txXfrm>
        <a:off x="2676604" y="101240"/>
        <a:ext cx="2345788" cy="565256"/>
      </dsp:txXfrm>
    </dsp:sp>
    <dsp:sp modelId="{DA8D7C36-87FF-534D-A790-EDF726948B0E}">
      <dsp:nvSpPr>
        <dsp:cNvPr id="0" name=""/>
        <dsp:cNvSpPr/>
      </dsp:nvSpPr>
      <dsp:spPr>
        <a:xfrm>
          <a:off x="2676604" y="666496"/>
          <a:ext cx="2345788" cy="219600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IE" sz="1600" b="0" i="0" kern="1200"/>
            <a:t>Healthier communities with improved access to green spaces.</a:t>
          </a:r>
          <a:endParaRPr lang="en-IE" sz="1600" kern="1200"/>
        </a:p>
        <a:p>
          <a:pPr marL="171450" lvl="1" indent="-171450" algn="l" defTabSz="711200">
            <a:lnSpc>
              <a:spcPct val="90000"/>
            </a:lnSpc>
            <a:spcBef>
              <a:spcPct val="0"/>
            </a:spcBef>
            <a:spcAft>
              <a:spcPct val="15000"/>
            </a:spcAft>
            <a:buChar char="•"/>
          </a:pPr>
          <a:r>
            <a:rPr lang="en-IE" sz="1600" b="0" i="0" kern="1200" dirty="0"/>
            <a:t>Social cohesion and community engagement in </a:t>
          </a:r>
          <a:r>
            <a:rPr lang="en-IE" sz="1600" b="0" i="0" kern="1200" dirty="0" err="1"/>
            <a:t>NbS</a:t>
          </a:r>
          <a:r>
            <a:rPr lang="en-IE" sz="1600" b="0" i="0" kern="1200" dirty="0"/>
            <a:t> projects.</a:t>
          </a:r>
          <a:endParaRPr lang="en-IE" sz="1600" kern="1200" dirty="0"/>
        </a:p>
      </dsp:txBody>
      <dsp:txXfrm>
        <a:off x="2676604" y="666496"/>
        <a:ext cx="2345788" cy="2196000"/>
      </dsp:txXfrm>
    </dsp:sp>
    <dsp:sp modelId="{2BDA07E1-CB8B-494C-81B7-C12D35A4D164}">
      <dsp:nvSpPr>
        <dsp:cNvPr id="0" name=""/>
        <dsp:cNvSpPr/>
      </dsp:nvSpPr>
      <dsp:spPr>
        <a:xfrm>
          <a:off x="5350803" y="101240"/>
          <a:ext cx="2345788" cy="565256"/>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IE" sz="1600" b="1" i="0" kern="1200" dirty="0"/>
            <a:t>3. Economic Benefits</a:t>
          </a:r>
          <a:r>
            <a:rPr lang="en-IE" sz="1600" b="0" i="0" kern="1200" dirty="0"/>
            <a:t>:</a:t>
          </a:r>
          <a:endParaRPr lang="en-IE" sz="1600" kern="1200" dirty="0"/>
        </a:p>
      </dsp:txBody>
      <dsp:txXfrm>
        <a:off x="5350803" y="101240"/>
        <a:ext cx="2345788" cy="565256"/>
      </dsp:txXfrm>
    </dsp:sp>
    <dsp:sp modelId="{DF26B135-E805-3B4A-B5F9-72891DE61F1B}">
      <dsp:nvSpPr>
        <dsp:cNvPr id="0" name=""/>
        <dsp:cNvSpPr/>
      </dsp:nvSpPr>
      <dsp:spPr>
        <a:xfrm>
          <a:off x="5350803" y="666496"/>
          <a:ext cx="2345788" cy="219600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IE" sz="1600" b="1" i="0" kern="1200"/>
            <a:t>Cost savings</a:t>
          </a:r>
          <a:r>
            <a:rPr lang="en-IE" sz="1600" b="0" i="0" kern="1200"/>
            <a:t> in stormwater management, flood prevention, and energy use.</a:t>
          </a:r>
          <a:endParaRPr lang="en-IE" sz="1600" kern="1200"/>
        </a:p>
        <a:p>
          <a:pPr marL="171450" lvl="1" indent="-171450" algn="l" defTabSz="711200">
            <a:lnSpc>
              <a:spcPct val="90000"/>
            </a:lnSpc>
            <a:spcBef>
              <a:spcPct val="0"/>
            </a:spcBef>
            <a:spcAft>
              <a:spcPct val="15000"/>
            </a:spcAft>
            <a:buChar char="•"/>
          </a:pPr>
          <a:r>
            <a:rPr lang="en-IE" sz="1600" b="0" i="0" kern="1200"/>
            <a:t>Job creation in green sectors, such as urban gardening and landscape design.</a:t>
          </a:r>
          <a:endParaRPr lang="en-IE" sz="1600" kern="1200"/>
        </a:p>
      </dsp:txBody>
      <dsp:txXfrm>
        <a:off x="5350803" y="666496"/>
        <a:ext cx="2345788" cy="2196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D56A44-6BC2-F94E-B50B-5A6C504EE18F}">
      <dsp:nvSpPr>
        <dsp:cNvPr id="0" name=""/>
        <dsp:cNvSpPr/>
      </dsp:nvSpPr>
      <dsp:spPr>
        <a:xfrm rot="5400000">
          <a:off x="-113868" y="114352"/>
          <a:ext cx="759123" cy="531386"/>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IE" sz="1500" b="0" i="0" kern="1200" dirty="0"/>
            <a:t>1</a:t>
          </a:r>
          <a:endParaRPr lang="en-IE" sz="1500" kern="1200" dirty="0"/>
        </a:p>
      </dsp:txBody>
      <dsp:txXfrm rot="-5400000">
        <a:off x="1" y="266176"/>
        <a:ext cx="531386" cy="227737"/>
      </dsp:txXfrm>
    </dsp:sp>
    <dsp:sp modelId="{5B0D83E0-FB2A-204D-839D-25CBDE9D9203}">
      <dsp:nvSpPr>
        <dsp:cNvPr id="0" name=""/>
        <dsp:cNvSpPr/>
      </dsp:nvSpPr>
      <dsp:spPr>
        <a:xfrm rot="5400000">
          <a:off x="5160704" y="-4628833"/>
          <a:ext cx="493430" cy="9752065"/>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IE" sz="3000" b="0" i="0" kern="1200" dirty="0"/>
            <a:t>Does it use nature/natural processes?</a:t>
          </a:r>
          <a:endParaRPr lang="en-IE" sz="3000" kern="1200" dirty="0"/>
        </a:p>
      </dsp:txBody>
      <dsp:txXfrm rot="-5400000">
        <a:off x="531387" y="24571"/>
        <a:ext cx="9727978" cy="445256"/>
      </dsp:txXfrm>
    </dsp:sp>
    <dsp:sp modelId="{6E1D5EFD-CFAE-A540-BAC5-5EAB4C38C010}">
      <dsp:nvSpPr>
        <dsp:cNvPr id="0" name=""/>
        <dsp:cNvSpPr/>
      </dsp:nvSpPr>
      <dsp:spPr>
        <a:xfrm rot="5400000">
          <a:off x="-113868" y="750411"/>
          <a:ext cx="759123" cy="531386"/>
        </a:xfrm>
        <a:prstGeom prst="chevron">
          <a:avLst/>
        </a:prstGeom>
        <a:solidFill>
          <a:schemeClr val="accent3">
            <a:hueOff val="-1534407"/>
            <a:satOff val="12402"/>
            <a:lumOff val="245"/>
            <a:alphaOff val="0"/>
          </a:schemeClr>
        </a:solidFill>
        <a:ln w="25400" cap="flat" cmpd="sng" algn="ctr">
          <a:solidFill>
            <a:schemeClr val="accent3">
              <a:hueOff val="-1534407"/>
              <a:satOff val="12402"/>
              <a:lumOff val="2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IE" sz="1500" b="0" i="0" kern="1200" dirty="0"/>
            <a:t>2</a:t>
          </a:r>
          <a:endParaRPr lang="en-IE" sz="1500" kern="1200" dirty="0"/>
        </a:p>
      </dsp:txBody>
      <dsp:txXfrm rot="-5400000">
        <a:off x="1" y="902235"/>
        <a:ext cx="531386" cy="227737"/>
      </dsp:txXfrm>
    </dsp:sp>
    <dsp:sp modelId="{EEE11939-BDC8-2943-ABE5-D1C5AB8BF543}">
      <dsp:nvSpPr>
        <dsp:cNvPr id="0" name=""/>
        <dsp:cNvSpPr/>
      </dsp:nvSpPr>
      <dsp:spPr>
        <a:xfrm rot="5400000">
          <a:off x="5160704" y="-3992774"/>
          <a:ext cx="493430" cy="9752065"/>
        </a:xfrm>
        <a:prstGeom prst="round2SameRect">
          <a:avLst/>
        </a:prstGeom>
        <a:solidFill>
          <a:schemeClr val="lt1">
            <a:alpha val="90000"/>
            <a:hueOff val="0"/>
            <a:satOff val="0"/>
            <a:lumOff val="0"/>
            <a:alphaOff val="0"/>
          </a:schemeClr>
        </a:solidFill>
        <a:ln w="25400" cap="flat" cmpd="sng" algn="ctr">
          <a:solidFill>
            <a:schemeClr val="accent3">
              <a:hueOff val="-1534407"/>
              <a:satOff val="12402"/>
              <a:lumOff val="2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IE" sz="3000" b="0" i="0" kern="1200" dirty="0"/>
            <a:t>Does it provide/improve </a:t>
          </a:r>
          <a:r>
            <a:rPr lang="en-IE" sz="3000" b="1" i="0" kern="1200" dirty="0"/>
            <a:t>social</a:t>
          </a:r>
          <a:r>
            <a:rPr lang="en-IE" sz="3000" b="0" i="0" kern="1200" dirty="0"/>
            <a:t> benefits?</a:t>
          </a:r>
          <a:endParaRPr lang="en-IE" sz="3000" kern="1200" dirty="0"/>
        </a:p>
      </dsp:txBody>
      <dsp:txXfrm rot="-5400000">
        <a:off x="531387" y="660630"/>
        <a:ext cx="9727978" cy="445256"/>
      </dsp:txXfrm>
    </dsp:sp>
    <dsp:sp modelId="{7B3E2647-B44C-FC47-A198-8D1093638DBF}">
      <dsp:nvSpPr>
        <dsp:cNvPr id="0" name=""/>
        <dsp:cNvSpPr/>
      </dsp:nvSpPr>
      <dsp:spPr>
        <a:xfrm rot="5400000">
          <a:off x="-113868" y="1386470"/>
          <a:ext cx="759123" cy="531386"/>
        </a:xfrm>
        <a:prstGeom prst="chevron">
          <a:avLst/>
        </a:prstGeom>
        <a:solidFill>
          <a:schemeClr val="accent3">
            <a:hueOff val="-3068815"/>
            <a:satOff val="24804"/>
            <a:lumOff val="490"/>
            <a:alphaOff val="0"/>
          </a:schemeClr>
        </a:solidFill>
        <a:ln w="25400" cap="flat" cmpd="sng" algn="ctr">
          <a:solidFill>
            <a:schemeClr val="accent3">
              <a:hueOff val="-3068815"/>
              <a:satOff val="24804"/>
              <a:lumOff val="49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IE" sz="1500" b="0" i="0" kern="1200" dirty="0"/>
            <a:t>3</a:t>
          </a:r>
          <a:endParaRPr lang="en-IE" sz="1500" kern="1200" dirty="0"/>
        </a:p>
      </dsp:txBody>
      <dsp:txXfrm rot="-5400000">
        <a:off x="1" y="1538294"/>
        <a:ext cx="531386" cy="227737"/>
      </dsp:txXfrm>
    </dsp:sp>
    <dsp:sp modelId="{426B1244-17CF-A144-B84B-4E65C089CD79}">
      <dsp:nvSpPr>
        <dsp:cNvPr id="0" name=""/>
        <dsp:cNvSpPr/>
      </dsp:nvSpPr>
      <dsp:spPr>
        <a:xfrm rot="5400000">
          <a:off x="5160704" y="-3356715"/>
          <a:ext cx="493430" cy="9752065"/>
        </a:xfrm>
        <a:prstGeom prst="round2SameRect">
          <a:avLst/>
        </a:prstGeom>
        <a:solidFill>
          <a:schemeClr val="lt1">
            <a:alpha val="90000"/>
            <a:hueOff val="0"/>
            <a:satOff val="0"/>
            <a:lumOff val="0"/>
            <a:alphaOff val="0"/>
          </a:schemeClr>
        </a:solidFill>
        <a:ln w="25400" cap="flat" cmpd="sng" algn="ctr">
          <a:solidFill>
            <a:schemeClr val="accent3">
              <a:hueOff val="-3068815"/>
              <a:satOff val="24804"/>
              <a:lumOff val="4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IE" sz="3000" b="0" i="0" kern="1200" dirty="0"/>
            <a:t>Does it provide/improve </a:t>
          </a:r>
          <a:r>
            <a:rPr lang="en-IE" sz="3000" b="1" i="0" kern="1200" dirty="0"/>
            <a:t>economic</a:t>
          </a:r>
          <a:r>
            <a:rPr lang="en-IE" sz="3000" b="0" i="0" kern="1200" dirty="0"/>
            <a:t> benefits?</a:t>
          </a:r>
          <a:endParaRPr lang="en-IE" sz="3000" kern="1200" dirty="0"/>
        </a:p>
      </dsp:txBody>
      <dsp:txXfrm rot="-5400000">
        <a:off x="531387" y="1296689"/>
        <a:ext cx="9727978" cy="445256"/>
      </dsp:txXfrm>
    </dsp:sp>
    <dsp:sp modelId="{820547DC-B172-E846-AF30-72F7948E311A}">
      <dsp:nvSpPr>
        <dsp:cNvPr id="0" name=""/>
        <dsp:cNvSpPr/>
      </dsp:nvSpPr>
      <dsp:spPr>
        <a:xfrm rot="5400000">
          <a:off x="-113868" y="2022528"/>
          <a:ext cx="759123" cy="531386"/>
        </a:xfrm>
        <a:prstGeom prst="chevron">
          <a:avLst/>
        </a:prstGeom>
        <a:solidFill>
          <a:schemeClr val="accent3">
            <a:hueOff val="-4603222"/>
            <a:satOff val="37207"/>
            <a:lumOff val="736"/>
            <a:alphaOff val="0"/>
          </a:schemeClr>
        </a:solidFill>
        <a:ln w="25400" cap="flat" cmpd="sng" algn="ctr">
          <a:solidFill>
            <a:schemeClr val="accent3">
              <a:hueOff val="-4603222"/>
              <a:satOff val="37207"/>
              <a:lumOff val="73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IE" sz="1500" b="0" i="0" kern="1200" dirty="0"/>
            <a:t>4</a:t>
          </a:r>
          <a:endParaRPr lang="en-IE" sz="1500" kern="1200" dirty="0"/>
        </a:p>
      </dsp:txBody>
      <dsp:txXfrm rot="-5400000">
        <a:off x="1" y="2174352"/>
        <a:ext cx="531386" cy="227737"/>
      </dsp:txXfrm>
    </dsp:sp>
    <dsp:sp modelId="{47693559-7645-9440-8C6D-50E3D28BB7AA}">
      <dsp:nvSpPr>
        <dsp:cNvPr id="0" name=""/>
        <dsp:cNvSpPr/>
      </dsp:nvSpPr>
      <dsp:spPr>
        <a:xfrm rot="5400000">
          <a:off x="5160704" y="-2720657"/>
          <a:ext cx="493430" cy="9752065"/>
        </a:xfrm>
        <a:prstGeom prst="round2SameRect">
          <a:avLst/>
        </a:prstGeom>
        <a:solidFill>
          <a:schemeClr val="lt1">
            <a:alpha val="90000"/>
            <a:hueOff val="0"/>
            <a:satOff val="0"/>
            <a:lumOff val="0"/>
            <a:alphaOff val="0"/>
          </a:schemeClr>
        </a:solidFill>
        <a:ln w="25400" cap="flat" cmpd="sng" algn="ctr">
          <a:solidFill>
            <a:schemeClr val="accent3">
              <a:hueOff val="-4603222"/>
              <a:satOff val="37207"/>
              <a:lumOff val="7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IE" sz="3000" b="0" i="0" kern="1200" dirty="0"/>
            <a:t>Does it provide/improve </a:t>
          </a:r>
          <a:r>
            <a:rPr lang="en-IE" sz="3000" b="1" i="0" kern="1200" dirty="0"/>
            <a:t>environmental</a:t>
          </a:r>
          <a:r>
            <a:rPr lang="en-IE" sz="3000" b="0" i="0" kern="1200" dirty="0"/>
            <a:t> benefits?</a:t>
          </a:r>
          <a:endParaRPr lang="en-IE" sz="3000" kern="1200" dirty="0"/>
        </a:p>
      </dsp:txBody>
      <dsp:txXfrm rot="-5400000">
        <a:off x="531387" y="1932747"/>
        <a:ext cx="9727978" cy="445256"/>
      </dsp:txXfrm>
    </dsp:sp>
    <dsp:sp modelId="{9947F5E1-0901-6946-9AC9-88296C393704}">
      <dsp:nvSpPr>
        <dsp:cNvPr id="0" name=""/>
        <dsp:cNvSpPr/>
      </dsp:nvSpPr>
      <dsp:spPr>
        <a:xfrm rot="5400000">
          <a:off x="-113868" y="2658587"/>
          <a:ext cx="759123" cy="531386"/>
        </a:xfrm>
        <a:prstGeom prst="chevron">
          <a:avLst/>
        </a:prstGeom>
        <a:solidFill>
          <a:schemeClr val="accent3">
            <a:hueOff val="-6137629"/>
            <a:satOff val="49609"/>
            <a:lumOff val="981"/>
            <a:alphaOff val="0"/>
          </a:schemeClr>
        </a:solidFill>
        <a:ln w="25400" cap="flat" cmpd="sng" algn="ctr">
          <a:solidFill>
            <a:schemeClr val="accent3">
              <a:hueOff val="-6137629"/>
              <a:satOff val="49609"/>
              <a:lumOff val="98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IE" sz="1500" b="0" i="0" kern="1200" dirty="0"/>
            <a:t>5</a:t>
          </a:r>
          <a:endParaRPr lang="en-IE" sz="1500" kern="1200" dirty="0"/>
        </a:p>
      </dsp:txBody>
      <dsp:txXfrm rot="-5400000">
        <a:off x="1" y="2810411"/>
        <a:ext cx="531386" cy="227737"/>
      </dsp:txXfrm>
    </dsp:sp>
    <dsp:sp modelId="{047C8C20-BD3E-174A-A3E4-270FB1923DEF}">
      <dsp:nvSpPr>
        <dsp:cNvPr id="0" name=""/>
        <dsp:cNvSpPr/>
      </dsp:nvSpPr>
      <dsp:spPr>
        <a:xfrm rot="5400000">
          <a:off x="5160704" y="-2084598"/>
          <a:ext cx="493430" cy="9752065"/>
        </a:xfrm>
        <a:prstGeom prst="round2SameRect">
          <a:avLst/>
        </a:prstGeom>
        <a:solidFill>
          <a:schemeClr val="lt1">
            <a:alpha val="90000"/>
            <a:hueOff val="0"/>
            <a:satOff val="0"/>
            <a:lumOff val="0"/>
            <a:alphaOff val="0"/>
          </a:schemeClr>
        </a:solidFill>
        <a:ln w="25400" cap="flat" cmpd="sng" algn="ctr">
          <a:solidFill>
            <a:schemeClr val="accent3">
              <a:hueOff val="-6137629"/>
              <a:satOff val="49609"/>
              <a:lumOff val="9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IE" sz="3000" b="0" i="0" kern="1200" dirty="0"/>
            <a:t>Does it have a net-benefit on biodiversity?</a:t>
          </a:r>
          <a:endParaRPr lang="en-IE" sz="3000" kern="1200" dirty="0"/>
        </a:p>
      </dsp:txBody>
      <dsp:txXfrm rot="-5400000">
        <a:off x="531387" y="2568806"/>
        <a:ext cx="9727978" cy="4452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88A42-EF6E-4796-8773-B1005E9FF6B9}">
      <dsp:nvSpPr>
        <dsp:cNvPr id="0" name=""/>
        <dsp:cNvSpPr/>
      </dsp:nvSpPr>
      <dsp:spPr>
        <a:xfrm>
          <a:off x="3203176" y="264"/>
          <a:ext cx="1421935" cy="9242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IE" sz="1300" kern="1200" dirty="0"/>
            <a:t>Understanding sustainable development principles</a:t>
          </a:r>
        </a:p>
      </dsp:txBody>
      <dsp:txXfrm>
        <a:off x="3248295" y="45383"/>
        <a:ext cx="1331697" cy="834019"/>
      </dsp:txXfrm>
    </dsp:sp>
    <dsp:sp modelId="{4D0032D4-0FA2-4D0F-92F5-1DFC0715E54D}">
      <dsp:nvSpPr>
        <dsp:cNvPr id="0" name=""/>
        <dsp:cNvSpPr/>
      </dsp:nvSpPr>
      <dsp:spPr>
        <a:xfrm>
          <a:off x="1734290" y="462393"/>
          <a:ext cx="4359707" cy="4359707"/>
        </a:xfrm>
        <a:custGeom>
          <a:avLst/>
          <a:gdLst/>
          <a:ahLst/>
          <a:cxnLst/>
          <a:rect l="0" t="0" r="0" b="0"/>
          <a:pathLst>
            <a:path>
              <a:moveTo>
                <a:pt x="2899933" y="122367"/>
              </a:moveTo>
              <a:arcTo wR="2179853" hR="2179853" stAng="17357343" swAng="150357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B420799-0735-4E61-AEA5-9BCB598A2BB2}">
      <dsp:nvSpPr>
        <dsp:cNvPr id="0" name=""/>
        <dsp:cNvSpPr/>
      </dsp:nvSpPr>
      <dsp:spPr>
        <a:xfrm>
          <a:off x="5090985" y="1090191"/>
          <a:ext cx="1421935" cy="9242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IE" sz="1300" kern="1200" dirty="0"/>
            <a:t>Assessing environmental impacts</a:t>
          </a:r>
        </a:p>
      </dsp:txBody>
      <dsp:txXfrm>
        <a:off x="5136104" y="1135310"/>
        <a:ext cx="1331697" cy="834019"/>
      </dsp:txXfrm>
    </dsp:sp>
    <dsp:sp modelId="{24C89850-6D76-4379-9DC4-7452FB89DB9C}">
      <dsp:nvSpPr>
        <dsp:cNvPr id="0" name=""/>
        <dsp:cNvSpPr/>
      </dsp:nvSpPr>
      <dsp:spPr>
        <a:xfrm>
          <a:off x="1734290" y="462393"/>
          <a:ext cx="4359707" cy="4359707"/>
        </a:xfrm>
        <a:custGeom>
          <a:avLst/>
          <a:gdLst/>
          <a:ahLst/>
          <a:cxnLst/>
          <a:rect l="0" t="0" r="0" b="0"/>
          <a:pathLst>
            <a:path>
              <a:moveTo>
                <a:pt x="4270929" y="1564090"/>
              </a:moveTo>
              <a:arcTo wR="2179853" hR="2179853" stAng="20615506" swAng="196898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7759206-9E1D-4308-8A72-3494D6E0519F}">
      <dsp:nvSpPr>
        <dsp:cNvPr id="0" name=""/>
        <dsp:cNvSpPr/>
      </dsp:nvSpPr>
      <dsp:spPr>
        <a:xfrm>
          <a:off x="5090985" y="3270044"/>
          <a:ext cx="1421935" cy="9242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IE" sz="1300" kern="1200" dirty="0"/>
            <a:t>Implementing eco-friendly practices</a:t>
          </a:r>
        </a:p>
      </dsp:txBody>
      <dsp:txXfrm>
        <a:off x="5136104" y="3315163"/>
        <a:ext cx="1331697" cy="834019"/>
      </dsp:txXfrm>
    </dsp:sp>
    <dsp:sp modelId="{F5219446-64AF-4A0B-80DD-A3075236029C}">
      <dsp:nvSpPr>
        <dsp:cNvPr id="0" name=""/>
        <dsp:cNvSpPr/>
      </dsp:nvSpPr>
      <dsp:spPr>
        <a:xfrm>
          <a:off x="1734290" y="462393"/>
          <a:ext cx="4359707" cy="4359707"/>
        </a:xfrm>
        <a:custGeom>
          <a:avLst/>
          <a:gdLst/>
          <a:ahLst/>
          <a:cxnLst/>
          <a:rect l="0" t="0" r="0" b="0"/>
          <a:pathLst>
            <a:path>
              <a:moveTo>
                <a:pt x="3703618" y="3738667"/>
              </a:moveTo>
              <a:arcTo wR="2179853" hR="2179853" stAng="2739085" swAng="150357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77B6CB6-2844-4683-96A3-2FD7490D7571}">
      <dsp:nvSpPr>
        <dsp:cNvPr id="0" name=""/>
        <dsp:cNvSpPr/>
      </dsp:nvSpPr>
      <dsp:spPr>
        <a:xfrm>
          <a:off x="3203176" y="4359971"/>
          <a:ext cx="1421935" cy="9242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IE" sz="1300" kern="1200" dirty="0"/>
            <a:t>Promoting circular economy models</a:t>
          </a:r>
        </a:p>
      </dsp:txBody>
      <dsp:txXfrm>
        <a:off x="3248295" y="4405090"/>
        <a:ext cx="1331697" cy="834019"/>
      </dsp:txXfrm>
    </dsp:sp>
    <dsp:sp modelId="{79C3E2BD-5E49-419A-A427-BD079AC7CA60}">
      <dsp:nvSpPr>
        <dsp:cNvPr id="0" name=""/>
        <dsp:cNvSpPr/>
      </dsp:nvSpPr>
      <dsp:spPr>
        <a:xfrm>
          <a:off x="1734290" y="462393"/>
          <a:ext cx="4359707" cy="4359707"/>
        </a:xfrm>
        <a:custGeom>
          <a:avLst/>
          <a:gdLst/>
          <a:ahLst/>
          <a:cxnLst/>
          <a:rect l="0" t="0" r="0" b="0"/>
          <a:pathLst>
            <a:path>
              <a:moveTo>
                <a:pt x="1459774" y="4237339"/>
              </a:moveTo>
              <a:arcTo wR="2179853" hR="2179853" stAng="6557343" swAng="150357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5E67F83-6BF2-4CA6-8476-0F5EC7843054}">
      <dsp:nvSpPr>
        <dsp:cNvPr id="0" name=""/>
        <dsp:cNvSpPr/>
      </dsp:nvSpPr>
      <dsp:spPr>
        <a:xfrm>
          <a:off x="1315368" y="3270044"/>
          <a:ext cx="1421935" cy="9242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IE" sz="1300" kern="1200" dirty="0"/>
            <a:t>Utilising renewable energy sources</a:t>
          </a:r>
        </a:p>
      </dsp:txBody>
      <dsp:txXfrm>
        <a:off x="1360487" y="3315163"/>
        <a:ext cx="1331697" cy="834019"/>
      </dsp:txXfrm>
    </dsp:sp>
    <dsp:sp modelId="{50B06908-5081-43AE-ACAF-D585F68F76E9}">
      <dsp:nvSpPr>
        <dsp:cNvPr id="0" name=""/>
        <dsp:cNvSpPr/>
      </dsp:nvSpPr>
      <dsp:spPr>
        <a:xfrm>
          <a:off x="1734290" y="462393"/>
          <a:ext cx="4359707" cy="4359707"/>
        </a:xfrm>
        <a:custGeom>
          <a:avLst/>
          <a:gdLst/>
          <a:ahLst/>
          <a:cxnLst/>
          <a:rect l="0" t="0" r="0" b="0"/>
          <a:pathLst>
            <a:path>
              <a:moveTo>
                <a:pt x="88778" y="2795617"/>
              </a:moveTo>
              <a:arcTo wR="2179853" hR="2179853" stAng="9815506" swAng="196898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90A4D59-56EC-4A1D-992D-F64C4B040B25}">
      <dsp:nvSpPr>
        <dsp:cNvPr id="0" name=""/>
        <dsp:cNvSpPr/>
      </dsp:nvSpPr>
      <dsp:spPr>
        <a:xfrm>
          <a:off x="1315368" y="1090191"/>
          <a:ext cx="1421935" cy="9242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IE" sz="1300" kern="1200" dirty="0"/>
            <a:t>Developing innovative solutions </a:t>
          </a:r>
        </a:p>
      </dsp:txBody>
      <dsp:txXfrm>
        <a:off x="1360487" y="1135310"/>
        <a:ext cx="1331697" cy="834019"/>
      </dsp:txXfrm>
    </dsp:sp>
    <dsp:sp modelId="{44F08F80-219F-47F4-BA7E-A3DCBBA597E8}">
      <dsp:nvSpPr>
        <dsp:cNvPr id="0" name=""/>
        <dsp:cNvSpPr/>
      </dsp:nvSpPr>
      <dsp:spPr>
        <a:xfrm>
          <a:off x="1734290" y="462393"/>
          <a:ext cx="4359707" cy="4359707"/>
        </a:xfrm>
        <a:custGeom>
          <a:avLst/>
          <a:gdLst/>
          <a:ahLst/>
          <a:cxnLst/>
          <a:rect l="0" t="0" r="0" b="0"/>
          <a:pathLst>
            <a:path>
              <a:moveTo>
                <a:pt x="656088" y="621039"/>
              </a:moveTo>
              <a:arcTo wR="2179853" hR="2179853" stAng="13539085" swAng="150357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ortals.iucn.org/library/sites/library/files/documents/2016-036.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b="1" dirty="0"/>
              <a:t>Objective</a:t>
            </a:r>
            <a:r>
              <a:rPr lang="en-IE" dirty="0"/>
              <a:t>: The deck introduces the </a:t>
            </a:r>
            <a:r>
              <a:rPr lang="en-IE" b="1" dirty="0"/>
              <a:t>concepts of </a:t>
            </a:r>
            <a:r>
              <a:rPr lang="en-IE" b="1" dirty="0" err="1"/>
              <a:t>NBbS</a:t>
            </a:r>
            <a:r>
              <a:rPr lang="en-IE" dirty="0"/>
              <a:t>, their </a:t>
            </a:r>
            <a:r>
              <a:rPr lang="en-IE" b="1" dirty="0"/>
              <a:t>impacts</a:t>
            </a:r>
            <a:r>
              <a:rPr lang="en-IE" dirty="0"/>
              <a:t>, how </a:t>
            </a:r>
            <a:r>
              <a:rPr lang="en-IE" b="1" dirty="0"/>
              <a:t>local governments</a:t>
            </a:r>
            <a:r>
              <a:rPr lang="en-IE" dirty="0"/>
              <a:t> can get involved, and includes </a:t>
            </a:r>
            <a:r>
              <a:rPr lang="en-IE" b="1" dirty="0"/>
              <a:t>business and community perspectives</a:t>
            </a:r>
            <a:r>
              <a:rPr lang="en-IE" dirty="0"/>
              <a:t>.</a:t>
            </a:r>
          </a:p>
          <a:p>
            <a:pPr marL="0" lvl="0" indent="0" algn="l" rtl="0">
              <a:spcBef>
                <a:spcPts val="0"/>
              </a:spcBef>
              <a:spcAft>
                <a:spcPts val="0"/>
              </a:spcAft>
              <a:buNone/>
            </a:pPr>
            <a:endParaRPr lang="en-IE" dirty="0"/>
          </a:p>
        </p:txBody>
      </p:sp>
      <p:sp>
        <p:nvSpPr>
          <p:cNvPr id="212" name="Google Shape;21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extLst>
      <p:ext uri="{BB962C8B-B14F-4D97-AF65-F5344CB8AC3E}">
        <p14:creationId xmlns:p14="http://schemas.microsoft.com/office/powerpoint/2010/main" val="3336799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extLst>
      <p:ext uri="{BB962C8B-B14F-4D97-AF65-F5344CB8AC3E}">
        <p14:creationId xmlns:p14="http://schemas.microsoft.com/office/powerpoint/2010/main" val="3135114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F2FFB998-4C43-E042-B91D-972826E29327}"/>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CE75D30E-836C-CEE1-4F20-DCFFDE1743D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5F5091C8-CD91-6B5D-9C6B-2D030DE94BE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rgbClr val="3D3D3D"/>
              </a:buClr>
              <a:buSzPts val="1200"/>
              <a:buFont typeface="Arial"/>
              <a:buChar char="•"/>
              <a:tabLst/>
              <a:defRPr/>
            </a:pPr>
            <a:r>
              <a:rPr lang="en-IE" sz="1200" dirty="0"/>
              <a:t>For a list of Nature Based Enterprises check out the </a:t>
            </a:r>
            <a:r>
              <a:rPr lang="en-IE" sz="1200" b="1" dirty="0">
                <a:solidFill>
                  <a:schemeClr val="accent2"/>
                </a:solidFill>
              </a:rPr>
              <a:t>‘Connecting Nature Enterprise Platform’: </a:t>
            </a:r>
            <a:r>
              <a:rPr lang="en-IE" sz="1200" dirty="0"/>
              <a:t>https://</a:t>
            </a:r>
            <a:r>
              <a:rPr lang="en-IE" sz="1200" dirty="0" err="1"/>
              <a:t>www.horizonnua.eu</a:t>
            </a:r>
            <a:r>
              <a:rPr lang="en-IE" sz="1200" dirty="0"/>
              <a:t>/</a:t>
            </a:r>
            <a:r>
              <a:rPr lang="en-IE" sz="1200" dirty="0" err="1"/>
              <a:t>cnep</a:t>
            </a:r>
            <a:endParaRPr lang="en-IE" sz="1200" b="1" dirty="0">
              <a:solidFill>
                <a:schemeClr val="accent2"/>
              </a:solidFill>
            </a:endParaRPr>
          </a:p>
          <a:p>
            <a:pPr marL="171450" marR="0" lvl="0" indent="-171450" algn="l" defTabSz="914400" rtl="0" eaLnBrk="1" fontAlgn="auto" latinLnBrk="0" hangingPunct="1">
              <a:lnSpc>
                <a:spcPct val="100000"/>
              </a:lnSpc>
              <a:spcBef>
                <a:spcPts val="0"/>
              </a:spcBef>
              <a:spcAft>
                <a:spcPts val="0"/>
              </a:spcAft>
              <a:buClr>
                <a:srgbClr val="3D3D3D"/>
              </a:buClr>
              <a:buSzPts val="1200"/>
              <a:buFont typeface="Arial"/>
              <a:buChar char="•"/>
              <a:tabLst/>
              <a:defRPr/>
            </a:pPr>
            <a:endParaRPr lang="en-IE" sz="1200" b="1" dirty="0">
              <a:solidFill>
                <a:schemeClr val="accent2"/>
              </a:solidFill>
            </a:endParaRPr>
          </a:p>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a:extLst>
              <a:ext uri="{FF2B5EF4-FFF2-40B4-BE49-F238E27FC236}">
                <a16:creationId xmlns:a16="http://schemas.microsoft.com/office/drawing/2014/main" id="{A6283E88-E04E-B43E-880A-59E8E571E356}"/>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extLst>
      <p:ext uri="{BB962C8B-B14F-4D97-AF65-F5344CB8AC3E}">
        <p14:creationId xmlns:p14="http://schemas.microsoft.com/office/powerpoint/2010/main" val="1250770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8768C888-D19C-FCAB-C850-EAA219443AE0}"/>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3FFBF6F7-A7F5-A325-B856-3891B3AF36A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99715DD8-0E1E-DD17-6D82-5C353C27DF3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r>
              <a:rPr lang="en-IE" dirty="0"/>
              <a:t>Offaly County Council, Ireland: https://</a:t>
            </a:r>
            <a:r>
              <a:rPr lang="en-IE" dirty="0" err="1"/>
              <a:t>www.offaly.ie</a:t>
            </a:r>
            <a:r>
              <a:rPr lang="en-IE" dirty="0"/>
              <a:t>/</a:t>
            </a:r>
          </a:p>
          <a:p>
            <a:pPr marL="171450" lvl="0" indent="-171450" algn="l" rtl="0">
              <a:spcBef>
                <a:spcPts val="0"/>
              </a:spcBef>
              <a:spcAft>
                <a:spcPts val="0"/>
              </a:spcAft>
              <a:buClr>
                <a:srgbClr val="3D3D3D"/>
              </a:buClr>
              <a:buSzPts val="1200"/>
              <a:buFont typeface="Arial"/>
              <a:buChar char="•"/>
            </a:pPr>
            <a:r>
              <a:rPr lang="en-IE" dirty="0"/>
              <a:t>Almada, Portugal: https://</a:t>
            </a:r>
            <a:r>
              <a:rPr lang="en-IE" dirty="0" err="1"/>
              <a:t>www.cm-almada.pt</a:t>
            </a:r>
            <a:r>
              <a:rPr lang="en-IE" dirty="0"/>
              <a:t>/</a:t>
            </a:r>
            <a:endParaRPr dirty="0"/>
          </a:p>
        </p:txBody>
      </p:sp>
      <p:sp>
        <p:nvSpPr>
          <p:cNvPr id="225" name="Google Shape;225;g2ca2507d12e_0_0:notes">
            <a:extLst>
              <a:ext uri="{FF2B5EF4-FFF2-40B4-BE49-F238E27FC236}">
                <a16:creationId xmlns:a16="http://schemas.microsoft.com/office/drawing/2014/main" id="{EB9F60CB-0EAE-DDC6-043B-012C2A071C0D}"/>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extLst>
      <p:ext uri="{BB962C8B-B14F-4D97-AF65-F5344CB8AC3E}">
        <p14:creationId xmlns:p14="http://schemas.microsoft.com/office/powerpoint/2010/main" val="1957806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85724FEB-163C-04A3-B033-03B30449078C}"/>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84F7CADE-DF9F-5B29-F6B6-C774BFDC844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6E7DF8C8-9B8C-BF2F-AEC6-ED62637FFA5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buFont typeface="Arial" panose="020B0604020202020204" pitchFamily="34" charset="0"/>
              <a:buChar char="•"/>
            </a:pPr>
            <a:r>
              <a:rPr lang="en-IE" b="1" dirty="0"/>
              <a:t>Local Government Actions</a:t>
            </a:r>
            <a:r>
              <a:rPr lang="en-IE" dirty="0"/>
              <a:t>:</a:t>
            </a:r>
          </a:p>
          <a:p>
            <a:pPr marL="742950" lvl="1" indent="-285750">
              <a:buFont typeface="Arial" panose="020B0604020202020204" pitchFamily="34" charset="0"/>
              <a:buChar char="•"/>
            </a:pPr>
            <a:r>
              <a:rPr lang="en-IE" dirty="0"/>
              <a:t>Mandating </a:t>
            </a:r>
            <a:r>
              <a:rPr lang="en-IE" b="1" dirty="0"/>
              <a:t>green roofs</a:t>
            </a:r>
            <a:r>
              <a:rPr lang="en-IE" dirty="0"/>
              <a:t> and </a:t>
            </a:r>
            <a:r>
              <a:rPr lang="en-IE" b="1" dirty="0"/>
              <a:t>rain gardens</a:t>
            </a:r>
            <a:r>
              <a:rPr lang="en-IE" dirty="0"/>
              <a:t> in new developments.</a:t>
            </a:r>
          </a:p>
          <a:p>
            <a:pPr marL="742950" lvl="1" indent="-285750">
              <a:buFont typeface="Arial" panose="020B0604020202020204" pitchFamily="34" charset="0"/>
              <a:buChar char="•"/>
            </a:pPr>
            <a:r>
              <a:rPr lang="en-IE" b="1" dirty="0"/>
              <a:t>Revitalizing public parks</a:t>
            </a:r>
            <a:r>
              <a:rPr lang="en-IE" dirty="0"/>
              <a:t> with sustainable landscaping.</a:t>
            </a:r>
          </a:p>
          <a:p>
            <a:pPr marL="742950" lvl="1" indent="-285750">
              <a:buFont typeface="Arial" panose="020B0604020202020204" pitchFamily="34" charset="0"/>
              <a:buChar char="•"/>
            </a:pPr>
            <a:r>
              <a:rPr lang="en-IE" dirty="0"/>
              <a:t>Incorporating </a:t>
            </a:r>
            <a:r>
              <a:rPr lang="en-IE" b="1" dirty="0"/>
              <a:t>SUDS</a:t>
            </a:r>
            <a:r>
              <a:rPr lang="en-IE" dirty="0"/>
              <a:t> (Sustainable Urban Drainage Systems) to reduce urban flooding</a:t>
            </a:r>
            <a:endParaRPr dirty="0"/>
          </a:p>
        </p:txBody>
      </p:sp>
      <p:sp>
        <p:nvSpPr>
          <p:cNvPr id="225" name="Google Shape;225;g2ca2507d12e_0_0:notes">
            <a:extLst>
              <a:ext uri="{FF2B5EF4-FFF2-40B4-BE49-F238E27FC236}">
                <a16:creationId xmlns:a16="http://schemas.microsoft.com/office/drawing/2014/main" id="{E24CE3B6-1FC3-F54A-2265-D0EEC2062FC7}"/>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extLst>
      <p:ext uri="{BB962C8B-B14F-4D97-AF65-F5344CB8AC3E}">
        <p14:creationId xmlns:p14="http://schemas.microsoft.com/office/powerpoint/2010/main" val="1451675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CBA23-E92D-8109-570A-E8AB350D38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77E75A-1E57-5667-1D30-77AA2446E7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EA9104-729D-3C5E-9690-38C157BD91A4}"/>
              </a:ext>
            </a:extLst>
          </p:cNvPr>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IE" dirty="0"/>
              <a:t>Take 5 minutes to brainstorm in groups, following by a 5 minutes group discussion on the ideas produced</a:t>
            </a:r>
          </a:p>
          <a:p>
            <a:pPr>
              <a:buFont typeface="Arial" panose="020B0604020202020204" pitchFamily="34" charset="0"/>
              <a:buChar char="•"/>
            </a:pPr>
            <a:r>
              <a:rPr lang="en-IE" sz="1200" b="1" dirty="0"/>
              <a:t>Learning Outcome</a:t>
            </a:r>
            <a:r>
              <a:rPr lang="en-IE" sz="1200" dirty="0"/>
              <a:t>: Learn how collaboration can help scale up </a:t>
            </a:r>
            <a:r>
              <a:rPr lang="en-IE" sz="1200" b="1" dirty="0"/>
              <a:t>NBS</a:t>
            </a:r>
            <a:r>
              <a:rPr lang="en-IE" sz="1200" dirty="0"/>
              <a:t> projects and increase their effectiveness.</a:t>
            </a:r>
          </a:p>
          <a:p>
            <a:pPr>
              <a:buFont typeface="Arial" panose="020B0604020202020204" pitchFamily="34" charset="0"/>
              <a:buChar char="•"/>
            </a:pPr>
            <a:r>
              <a:rPr lang="en-IE" b="1" dirty="0"/>
              <a:t>Materials</a:t>
            </a:r>
            <a:r>
              <a:rPr lang="en-IE" dirty="0"/>
              <a:t>: teacher can summarise answers and/or include a summary slide on the projector to capture the discussion</a:t>
            </a:r>
          </a:p>
          <a:p>
            <a:endParaRPr lang="en-US" dirty="0"/>
          </a:p>
        </p:txBody>
      </p:sp>
      <p:sp>
        <p:nvSpPr>
          <p:cNvPr id="4" name="Slide Number Placeholder 3">
            <a:extLst>
              <a:ext uri="{FF2B5EF4-FFF2-40B4-BE49-F238E27FC236}">
                <a16:creationId xmlns:a16="http://schemas.microsoft.com/office/drawing/2014/main" id="{B4C5EA85-680F-50F0-1EB7-26E3A9645637}"/>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9196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8BF66C85-3752-826C-9996-C1665A8C20DD}"/>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B71DD817-FF85-CBDC-427A-8AC3AED0881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FA52ED83-35C1-794A-594D-E1C0522E312B}"/>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r>
              <a:rPr lang="en-IE" dirty="0"/>
              <a:t>Example projects</a:t>
            </a:r>
            <a:endParaRPr dirty="0"/>
          </a:p>
        </p:txBody>
      </p:sp>
      <p:sp>
        <p:nvSpPr>
          <p:cNvPr id="225" name="Google Shape;225;g2ca2507d12e_0_0:notes">
            <a:extLst>
              <a:ext uri="{FF2B5EF4-FFF2-40B4-BE49-F238E27FC236}">
                <a16:creationId xmlns:a16="http://schemas.microsoft.com/office/drawing/2014/main" id="{5CEAEFD9-4FDA-8901-1003-4A4ED2160EE4}"/>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extLst>
      <p:ext uri="{BB962C8B-B14F-4D97-AF65-F5344CB8AC3E}">
        <p14:creationId xmlns:p14="http://schemas.microsoft.com/office/powerpoint/2010/main" val="1257490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09FA8930-6D83-88AE-DAD0-61FB6EFA4DF5}"/>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1710FA8D-245F-3CF6-445F-2797F06CC49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4EADA3B7-7601-285C-DC95-28FEF5B0BB9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r>
              <a:rPr lang="en-IE" dirty="0"/>
              <a:t>Explore the 50 Learning Units to find educational material in any of the learning areas</a:t>
            </a:r>
          </a:p>
          <a:p>
            <a:pPr marL="171450" lvl="0" indent="-171450" algn="l" rtl="0">
              <a:spcBef>
                <a:spcPts val="0"/>
              </a:spcBef>
              <a:spcAft>
                <a:spcPts val="0"/>
              </a:spcAft>
              <a:buClr>
                <a:srgbClr val="3D3D3D"/>
              </a:buClr>
              <a:buSzPts val="1200"/>
              <a:buFont typeface="Arial"/>
              <a:buChar char="•"/>
            </a:pPr>
            <a:r>
              <a:rPr lang="en-IE" dirty="0"/>
              <a:t>The learning units are free to use and edit</a:t>
            </a:r>
          </a:p>
          <a:p>
            <a:pPr marL="171450" lvl="0" indent="-171450" algn="l" rtl="0">
              <a:spcBef>
                <a:spcPts val="0"/>
              </a:spcBef>
              <a:spcAft>
                <a:spcPts val="0"/>
              </a:spcAft>
              <a:buClr>
                <a:srgbClr val="3D3D3D"/>
              </a:buClr>
              <a:buSzPts val="1200"/>
              <a:buFont typeface="Arial"/>
              <a:buChar char="•"/>
            </a:pPr>
            <a:r>
              <a:rPr lang="en-IE" dirty="0"/>
              <a:t>Please give credit to the NBS </a:t>
            </a:r>
            <a:r>
              <a:rPr lang="en-IE" dirty="0" err="1"/>
              <a:t>EduWORLD</a:t>
            </a:r>
            <a:r>
              <a:rPr lang="en-IE" dirty="0"/>
              <a:t> project where learning unit content is used</a:t>
            </a:r>
            <a:endParaRPr dirty="0"/>
          </a:p>
        </p:txBody>
      </p:sp>
      <p:sp>
        <p:nvSpPr>
          <p:cNvPr id="225" name="Google Shape;225;g2ca2507d12e_0_0:notes">
            <a:extLst>
              <a:ext uri="{FF2B5EF4-FFF2-40B4-BE49-F238E27FC236}">
                <a16:creationId xmlns:a16="http://schemas.microsoft.com/office/drawing/2014/main" id="{A31C759D-B509-5D66-A7A9-CB14E4315C1A}"/>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extLst>
      <p:ext uri="{BB962C8B-B14F-4D97-AF65-F5344CB8AC3E}">
        <p14:creationId xmlns:p14="http://schemas.microsoft.com/office/powerpoint/2010/main" val="307657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r>
              <a:rPr lang="en-IE" dirty="0"/>
              <a:t>Think of an example</a:t>
            </a: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extLst>
      <p:ext uri="{BB962C8B-B14F-4D97-AF65-F5344CB8AC3E}">
        <p14:creationId xmlns:p14="http://schemas.microsoft.com/office/powerpoint/2010/main" val="2640782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extLst>
      <p:ext uri="{BB962C8B-B14F-4D97-AF65-F5344CB8AC3E}">
        <p14:creationId xmlns:p14="http://schemas.microsoft.com/office/powerpoint/2010/main" val="3135114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rgbClr val="3D3D3D"/>
              </a:buClr>
              <a:buSzPts val="1200"/>
              <a:buFont typeface="Arial"/>
              <a:buChar char="•"/>
              <a:tabLst/>
              <a:defRPr/>
            </a:pPr>
            <a:r>
              <a:rPr lang="en-US" dirty="0"/>
              <a:t>Must take the Triple Bottom Line into account</a:t>
            </a:r>
          </a:p>
          <a:p>
            <a:pPr marL="171450" marR="0" lvl="0" indent="-171450" algn="l" defTabSz="914400" rtl="0" eaLnBrk="1" fontAlgn="auto" latinLnBrk="0" hangingPunct="1">
              <a:lnSpc>
                <a:spcPct val="100000"/>
              </a:lnSpc>
              <a:spcBef>
                <a:spcPts val="0"/>
              </a:spcBef>
              <a:spcAft>
                <a:spcPts val="0"/>
              </a:spcAft>
              <a:buClr>
                <a:srgbClr val="3D3D3D"/>
              </a:buClr>
              <a:buSzPts val="1200"/>
              <a:buFont typeface="Arial"/>
              <a:buChar char="•"/>
              <a:tabLst/>
              <a:defRPr/>
            </a:pPr>
            <a:r>
              <a:rPr lang="en-IE" dirty="0">
                <a:solidFill>
                  <a:schemeClr val="accent1"/>
                </a:solidFill>
              </a:rPr>
              <a:t>Reference and photo credit: </a:t>
            </a:r>
            <a:r>
              <a:rPr lang="en-IE" dirty="0">
                <a:solidFill>
                  <a:schemeClr val="accent1"/>
                </a:solidFill>
                <a:hlinkClick r:id="rId3">
                  <a:extLst>
                    <a:ext uri="{A12FA001-AC4F-418D-AE19-62706E023703}">
                      <ahyp:hlinkClr xmlns:ahyp="http://schemas.microsoft.com/office/drawing/2018/hyperlinkcolor" val="tx"/>
                    </a:ext>
                  </a:extLst>
                </a:hlinkClick>
              </a:rPr>
              <a:t>International Union for the Conservation of Nature </a:t>
            </a:r>
            <a:r>
              <a:rPr lang="en-IE" dirty="0">
                <a:solidFill>
                  <a:schemeClr val="accent1"/>
                </a:solidFill>
              </a:rPr>
              <a:t> </a:t>
            </a:r>
          </a:p>
          <a:p>
            <a:pPr marL="171450" marR="0" lvl="0" indent="-171450" algn="l" defTabSz="914400" rtl="0" eaLnBrk="1" fontAlgn="auto" latinLnBrk="0" hangingPunct="1">
              <a:lnSpc>
                <a:spcPct val="100000"/>
              </a:lnSpc>
              <a:spcBef>
                <a:spcPts val="0"/>
              </a:spcBef>
              <a:spcAft>
                <a:spcPts val="0"/>
              </a:spcAft>
              <a:buClr>
                <a:srgbClr val="3D3D3D"/>
              </a:buClr>
              <a:buSzPts val="1200"/>
              <a:buFont typeface="Arial"/>
              <a:buChar char="•"/>
              <a:tabLst/>
              <a:defRPr/>
            </a:pPr>
            <a:endParaRPr lang="en-US" dirty="0"/>
          </a:p>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extLst>
      <p:ext uri="{BB962C8B-B14F-4D97-AF65-F5344CB8AC3E}">
        <p14:creationId xmlns:p14="http://schemas.microsoft.com/office/powerpoint/2010/main" val="842654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extLst>
      <p:ext uri="{BB962C8B-B14F-4D97-AF65-F5344CB8AC3E}">
        <p14:creationId xmlns:p14="http://schemas.microsoft.com/office/powerpoint/2010/main" val="1301017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282C6FFA-B9CC-9B8E-3921-418E44226EA6}"/>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46EB443E-4C2A-191E-6190-DF3FBA8EEF0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B36B20F5-9803-2F17-A895-69A2B8126966}"/>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r>
              <a:rPr lang="en-IE" dirty="0"/>
              <a:t>5 questions to help students identify if a solution/intervention should be considered an NBS</a:t>
            </a:r>
          </a:p>
          <a:p>
            <a:pPr marL="171450" lvl="0" indent="-171450" algn="l" rtl="0">
              <a:spcBef>
                <a:spcPts val="0"/>
              </a:spcBef>
              <a:spcAft>
                <a:spcPts val="0"/>
              </a:spcAft>
              <a:buClr>
                <a:srgbClr val="3D3D3D"/>
              </a:buClr>
              <a:buSzPts val="1200"/>
              <a:buFont typeface="Arial"/>
              <a:buChar char="•"/>
            </a:pPr>
            <a:r>
              <a:rPr lang="en-IE" dirty="0"/>
              <a:t>Highlight examples as necessary: pocket parks, green walls/roofs, constructed wetlands etc</a:t>
            </a:r>
          </a:p>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a:extLst>
              <a:ext uri="{FF2B5EF4-FFF2-40B4-BE49-F238E27FC236}">
                <a16:creationId xmlns:a16="http://schemas.microsoft.com/office/drawing/2014/main" id="{BFB75F59-0F5A-4047-A852-970A6C9CEB50}"/>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extLst>
      <p:ext uri="{BB962C8B-B14F-4D97-AF65-F5344CB8AC3E}">
        <p14:creationId xmlns:p14="http://schemas.microsoft.com/office/powerpoint/2010/main" val="3691104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C220D-C774-0F43-1C8E-697315F09C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27DC4-5799-3A2E-419D-9243A9BCB7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379D7C-948C-37FF-66A7-DE524D355ED6}"/>
              </a:ext>
            </a:extLst>
          </p:cNvPr>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IE" dirty="0"/>
              <a:t>Take 5 minutes to brainstorm in groups, following by a 5 minutes group discussion on the ideas produced</a:t>
            </a:r>
          </a:p>
          <a:p>
            <a:pPr>
              <a:buFont typeface="Arial" panose="020B0604020202020204" pitchFamily="34" charset="0"/>
              <a:buChar char="•"/>
            </a:pPr>
            <a:r>
              <a:rPr lang="en-IE" b="1" dirty="0"/>
              <a:t>Learning Outcome</a:t>
            </a:r>
            <a:r>
              <a:rPr lang="en-IE" dirty="0"/>
              <a:t>: Understand the practical aspects of designing and implementing </a:t>
            </a:r>
            <a:r>
              <a:rPr lang="en-IE" b="1" dirty="0"/>
              <a:t>nature-based solutions</a:t>
            </a:r>
            <a:r>
              <a:rPr lang="en-IE" dirty="0"/>
              <a:t> at the local level.</a:t>
            </a:r>
          </a:p>
          <a:p>
            <a:pPr>
              <a:buFont typeface="Arial" panose="020B0604020202020204" pitchFamily="34" charset="0"/>
              <a:buChar char="•"/>
            </a:pPr>
            <a:r>
              <a:rPr lang="en-IE" b="1" dirty="0"/>
              <a:t>Materials</a:t>
            </a:r>
            <a:r>
              <a:rPr lang="en-IE" dirty="0"/>
              <a:t>: teacher can summarise answers and/or include a summary slide on the projector to capture the discussion</a:t>
            </a:r>
          </a:p>
          <a:p>
            <a:endParaRPr lang="en-US" dirty="0"/>
          </a:p>
        </p:txBody>
      </p:sp>
      <p:sp>
        <p:nvSpPr>
          <p:cNvPr id="4" name="Slide Number Placeholder 3">
            <a:extLst>
              <a:ext uri="{FF2B5EF4-FFF2-40B4-BE49-F238E27FC236}">
                <a16:creationId xmlns:a16="http://schemas.microsoft.com/office/drawing/2014/main" id="{DAD33719-A59A-6C6D-0214-A01393BAC78C}"/>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1570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A06BD436-8B27-0D18-38D5-DF0F9332FB57}"/>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7BD6CCCC-0831-117A-CF5E-EDD373B2E2F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754D9F0E-A3EF-472C-D86E-3D0F0DA3D8A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r>
              <a:rPr lang="en-IE" b="0" i="0" dirty="0">
                <a:solidFill>
                  <a:srgbClr val="4D4D4D"/>
                </a:solidFill>
                <a:effectLst/>
                <a:latin typeface="Roboto" panose="02000000000000000000" pitchFamily="2" charset="0"/>
              </a:rPr>
              <a:t>The 17 Sustainable Development Goals (SDGs), which are an urgent call for action by all countries - developed and developing - in a global partnership</a:t>
            </a:r>
          </a:p>
          <a:p>
            <a:pPr marL="171450" lvl="0" indent="-171450" algn="l" rtl="0">
              <a:spcBef>
                <a:spcPts val="0"/>
              </a:spcBef>
              <a:spcAft>
                <a:spcPts val="0"/>
              </a:spcAft>
              <a:buClr>
                <a:srgbClr val="3D3D3D"/>
              </a:buClr>
              <a:buSzPts val="1200"/>
              <a:buFont typeface="Arial"/>
              <a:buChar char="•"/>
            </a:pPr>
            <a:r>
              <a:rPr lang="en-IE" dirty="0"/>
              <a:t>UN Sustainable Development Goals, website: https://</a:t>
            </a:r>
            <a:r>
              <a:rPr lang="en-IE" dirty="0" err="1"/>
              <a:t>sdgs.un.org</a:t>
            </a:r>
            <a:r>
              <a:rPr lang="en-IE" dirty="0"/>
              <a:t>/goals</a:t>
            </a:r>
            <a:endParaRPr dirty="0"/>
          </a:p>
        </p:txBody>
      </p:sp>
      <p:sp>
        <p:nvSpPr>
          <p:cNvPr id="225" name="Google Shape;225;g2ca2507d12e_0_0:notes">
            <a:extLst>
              <a:ext uri="{FF2B5EF4-FFF2-40B4-BE49-F238E27FC236}">
                <a16:creationId xmlns:a16="http://schemas.microsoft.com/office/drawing/2014/main" id="{67B67CA3-DB8C-27C0-B22B-4CB58E6E0C67}"/>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extLst>
      <p:ext uri="{BB962C8B-B14F-4D97-AF65-F5344CB8AC3E}">
        <p14:creationId xmlns:p14="http://schemas.microsoft.com/office/powerpoint/2010/main" val="676447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extLst>
      <p:ext uri="{BB962C8B-B14F-4D97-AF65-F5344CB8AC3E}">
        <p14:creationId xmlns:p14="http://schemas.microsoft.com/office/powerpoint/2010/main" val="27143798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3.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8" Type="http://schemas.openxmlformats.org/officeDocument/2006/relationships/hyperlink" Target="https://www.linkedin.com/company/nbs-eduworld" TargetMode="External"/><Relationship Id="rId13" Type="http://schemas.openxmlformats.org/officeDocument/2006/relationships/image" Target="../media/image3.pn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s://www.facebook.com/profile.php?id=100090218521334" TargetMode="External"/><Relationship Id="rId5" Type="http://schemas.openxmlformats.org/officeDocument/2006/relationships/hyperlink" Target="https://nbseduworld.eu/" TargetMode="External"/><Relationship Id="rId10" Type="http://schemas.openxmlformats.org/officeDocument/2006/relationships/image" Target="../media/image11.png"/><Relationship Id="rId4" Type="http://schemas.openxmlformats.org/officeDocument/2006/relationships/hyperlink" Target="https://twitter.com/NBS_EduWORLD" TargetMode="External"/><Relationship Id="rId9" Type="http://schemas.openxmlformats.org/officeDocument/2006/relationships/hyperlink" Target="mailto:info@nbseduworld.eu"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FEDC1"/>
        </a:solidFill>
        <a:effectLst/>
      </p:bgPr>
    </p:bg>
    <p:spTree>
      <p:nvGrpSpPr>
        <p:cNvPr id="1" name="Shape 13"/>
        <p:cNvGrpSpPr/>
        <p:nvPr/>
      </p:nvGrpSpPr>
      <p:grpSpPr>
        <a:xfrm>
          <a:off x="0" y="0"/>
          <a:ext cx="0" cy="0"/>
          <a:chOff x="0" y="0"/>
          <a:chExt cx="0" cy="0"/>
        </a:xfrm>
      </p:grpSpPr>
      <p:pic>
        <p:nvPicPr>
          <p:cNvPr id="14" name="Google Shape;14;p2"/>
          <p:cNvPicPr preferRelativeResize="0"/>
          <p:nvPr/>
        </p:nvPicPr>
        <p:blipFill rotWithShape="1">
          <a:blip r:embed="rId2">
            <a:alphaModFix/>
          </a:blip>
          <a:srcRect/>
          <a:stretch/>
        </p:blipFill>
        <p:spPr>
          <a:xfrm>
            <a:off x="7345680" y="0"/>
            <a:ext cx="4846320" cy="6858000"/>
          </a:xfrm>
          <a:prstGeom prst="rect">
            <a:avLst/>
          </a:prstGeom>
          <a:noFill/>
          <a:ln>
            <a:noFill/>
          </a:ln>
        </p:spPr>
      </p:pic>
      <p:sp>
        <p:nvSpPr>
          <p:cNvPr id="15" name="Google Shape;15;p2"/>
          <p:cNvSpPr txBox="1">
            <a:spLocks noGrp="1"/>
          </p:cNvSpPr>
          <p:nvPr>
            <p:ph type="ctrTitle"/>
          </p:nvPr>
        </p:nvSpPr>
        <p:spPr>
          <a:xfrm>
            <a:off x="647481" y="1754691"/>
            <a:ext cx="6505409" cy="177171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3600"/>
              <a:buFont typeface="Arial"/>
              <a:buNone/>
              <a:defRPr sz="3600">
                <a:solidFill>
                  <a:srgbClr val="01926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10558300" y="6029781"/>
            <a:ext cx="10164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00ECA4"/>
                </a:solidFill>
                <a:latin typeface="Gill Sans"/>
                <a:ea typeface="Gill Sans"/>
                <a:cs typeface="Gill Sans"/>
                <a:sym typeface="Gill Sans"/>
              </a:defRPr>
            </a:lvl1pPr>
            <a:lvl2pPr marL="0" lvl="1" indent="0" algn="r">
              <a:spcBef>
                <a:spcPts val="0"/>
              </a:spcBef>
              <a:buNone/>
              <a:defRPr sz="900" b="0" i="0" u="none" strike="noStrike" cap="none">
                <a:solidFill>
                  <a:srgbClr val="00ECA4"/>
                </a:solidFill>
                <a:latin typeface="Gill Sans"/>
                <a:ea typeface="Gill Sans"/>
                <a:cs typeface="Gill Sans"/>
                <a:sym typeface="Gill Sans"/>
              </a:defRPr>
            </a:lvl2pPr>
            <a:lvl3pPr marL="0" lvl="2" indent="0" algn="r">
              <a:spcBef>
                <a:spcPts val="0"/>
              </a:spcBef>
              <a:buNone/>
              <a:defRPr sz="900" b="0" i="0" u="none" strike="noStrike" cap="none">
                <a:solidFill>
                  <a:srgbClr val="00ECA4"/>
                </a:solidFill>
                <a:latin typeface="Gill Sans"/>
                <a:ea typeface="Gill Sans"/>
                <a:cs typeface="Gill Sans"/>
                <a:sym typeface="Gill Sans"/>
              </a:defRPr>
            </a:lvl3pPr>
            <a:lvl4pPr marL="0" lvl="3" indent="0" algn="r">
              <a:spcBef>
                <a:spcPts val="0"/>
              </a:spcBef>
              <a:buNone/>
              <a:defRPr sz="900" b="0" i="0" u="none" strike="noStrike" cap="none">
                <a:solidFill>
                  <a:srgbClr val="00ECA4"/>
                </a:solidFill>
                <a:latin typeface="Gill Sans"/>
                <a:ea typeface="Gill Sans"/>
                <a:cs typeface="Gill Sans"/>
                <a:sym typeface="Gill Sans"/>
              </a:defRPr>
            </a:lvl4pPr>
            <a:lvl5pPr marL="0" lvl="4" indent="0" algn="r">
              <a:spcBef>
                <a:spcPts val="0"/>
              </a:spcBef>
              <a:buNone/>
              <a:defRPr sz="900" b="0" i="0" u="none" strike="noStrike" cap="none">
                <a:solidFill>
                  <a:srgbClr val="00ECA4"/>
                </a:solidFill>
                <a:latin typeface="Gill Sans"/>
                <a:ea typeface="Gill Sans"/>
                <a:cs typeface="Gill Sans"/>
                <a:sym typeface="Gill Sans"/>
              </a:defRPr>
            </a:lvl5pPr>
            <a:lvl6pPr marL="0" lvl="5" indent="0" algn="r">
              <a:spcBef>
                <a:spcPts val="0"/>
              </a:spcBef>
              <a:buNone/>
              <a:defRPr sz="900" b="0" i="0" u="none" strike="noStrike" cap="none">
                <a:solidFill>
                  <a:srgbClr val="00ECA4"/>
                </a:solidFill>
                <a:latin typeface="Gill Sans"/>
                <a:ea typeface="Gill Sans"/>
                <a:cs typeface="Gill Sans"/>
                <a:sym typeface="Gill Sans"/>
              </a:defRPr>
            </a:lvl6pPr>
            <a:lvl7pPr marL="0" lvl="6" indent="0" algn="r">
              <a:spcBef>
                <a:spcPts val="0"/>
              </a:spcBef>
              <a:buNone/>
              <a:defRPr sz="900" b="0" i="0" u="none" strike="noStrike" cap="none">
                <a:solidFill>
                  <a:srgbClr val="00ECA4"/>
                </a:solidFill>
                <a:latin typeface="Gill Sans"/>
                <a:ea typeface="Gill Sans"/>
                <a:cs typeface="Gill Sans"/>
                <a:sym typeface="Gill Sans"/>
              </a:defRPr>
            </a:lvl7pPr>
            <a:lvl8pPr marL="0" lvl="7" indent="0" algn="r">
              <a:spcBef>
                <a:spcPts val="0"/>
              </a:spcBef>
              <a:buNone/>
              <a:defRPr sz="900" b="0" i="0" u="none" strike="noStrike" cap="none">
                <a:solidFill>
                  <a:srgbClr val="00ECA4"/>
                </a:solidFill>
                <a:latin typeface="Gill Sans"/>
                <a:ea typeface="Gill Sans"/>
                <a:cs typeface="Gill Sans"/>
                <a:sym typeface="Gill Sans"/>
              </a:defRPr>
            </a:lvl8pPr>
            <a:lvl9pPr marL="0" lvl="8" indent="0" algn="r">
              <a:spcBef>
                <a:spcPts val="0"/>
              </a:spcBef>
              <a:buNone/>
              <a:defRPr sz="900" b="0" i="0" u="none" strike="noStrike" cap="none">
                <a:solidFill>
                  <a:srgbClr val="00ECA4"/>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sp>
        <p:nvSpPr>
          <p:cNvPr id="17" name="Google Shape;17;p2"/>
          <p:cNvSpPr/>
          <p:nvPr/>
        </p:nvSpPr>
        <p:spPr>
          <a:xfrm>
            <a:off x="3553098" y="5886659"/>
            <a:ext cx="8021642" cy="854080"/>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r>
              <a:rPr lang="en-GB" sz="1100" b="0" i="0" u="none" strike="noStrike" cap="none">
                <a:solidFill>
                  <a:srgbClr val="000000"/>
                </a:solidFill>
                <a:latin typeface="Arial"/>
                <a:ea typeface="Arial"/>
                <a:cs typeface="Arial"/>
                <a:sym typeface="Arial"/>
              </a:rPr>
              <a:t>NBS EduWORLD is funded by the European Union (Grant Agreement No. 101060525). Views and opinions expressed are however those of the author(s) only and do not necessarily reflect those of the European Union or the European Commission. Neither the European Union nor the granting authority can be held responsible for them.</a:t>
            </a:r>
            <a:endParaRPr sz="1100" b="0" i="0" u="none" strike="noStrike" cap="none">
              <a:solidFill>
                <a:schemeClr val="dk1"/>
              </a:solidFill>
              <a:latin typeface="Arial"/>
              <a:ea typeface="Arial"/>
              <a:cs typeface="Arial"/>
              <a:sym typeface="Arial"/>
            </a:endParaRPr>
          </a:p>
        </p:txBody>
      </p:sp>
      <p:sp>
        <p:nvSpPr>
          <p:cNvPr id="18" name="Google Shape;18;p2"/>
          <p:cNvSpPr txBox="1">
            <a:spLocks noGrp="1"/>
          </p:cNvSpPr>
          <p:nvPr>
            <p:ph type="body" idx="1"/>
          </p:nvPr>
        </p:nvSpPr>
        <p:spPr>
          <a:xfrm>
            <a:off x="647481" y="4368185"/>
            <a:ext cx="6200128"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360"/>
              </a:spcBef>
              <a:spcAft>
                <a:spcPts val="0"/>
              </a:spcAft>
              <a:buSzPts val="1656"/>
              <a:buNone/>
              <a:defRPr sz="18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spcBef>
                <a:spcPts val="600"/>
              </a:spcBef>
              <a:spcAft>
                <a:spcPts val="0"/>
              </a:spcAft>
              <a:buSzPts val="1472"/>
              <a:buNone/>
              <a:defRPr sz="1600">
                <a:solidFill>
                  <a:srgbClr val="888888"/>
                </a:solidFill>
              </a:defRPr>
            </a:lvl6pPr>
            <a:lvl7pPr marL="3200400" lvl="6" indent="-228600" algn="l">
              <a:spcBef>
                <a:spcPts val="600"/>
              </a:spcBef>
              <a:spcAft>
                <a:spcPts val="0"/>
              </a:spcAft>
              <a:buSzPts val="1472"/>
              <a:buNone/>
              <a:defRPr sz="1600">
                <a:solidFill>
                  <a:srgbClr val="888888"/>
                </a:solidFill>
              </a:defRPr>
            </a:lvl7pPr>
            <a:lvl8pPr marL="3657600" lvl="7" indent="-228600" algn="l">
              <a:spcBef>
                <a:spcPts val="600"/>
              </a:spcBef>
              <a:spcAft>
                <a:spcPts val="0"/>
              </a:spcAft>
              <a:buSzPts val="1472"/>
              <a:buNone/>
              <a:defRPr sz="1600">
                <a:solidFill>
                  <a:srgbClr val="888888"/>
                </a:solidFill>
              </a:defRPr>
            </a:lvl8pPr>
            <a:lvl9pPr marL="4114800" lvl="8" indent="-228600" algn="l">
              <a:spcBef>
                <a:spcPts val="600"/>
              </a:spcBef>
              <a:spcAft>
                <a:spcPts val="600"/>
              </a:spcAft>
              <a:buSzPts val="1472"/>
              <a:buNone/>
              <a:defRPr sz="1600">
                <a:solidFill>
                  <a:srgbClr val="888888"/>
                </a:solidFill>
              </a:defRPr>
            </a:lvl9pPr>
          </a:lstStyle>
          <a:p>
            <a:endParaRPr/>
          </a:p>
        </p:txBody>
      </p:sp>
      <p:sp>
        <p:nvSpPr>
          <p:cNvPr id="19" name="Google Shape;19;p2"/>
          <p:cNvSpPr txBox="1">
            <a:spLocks noGrp="1"/>
          </p:cNvSpPr>
          <p:nvPr>
            <p:ph type="body" idx="2"/>
          </p:nvPr>
        </p:nvSpPr>
        <p:spPr>
          <a:xfrm>
            <a:off x="647481" y="4845828"/>
            <a:ext cx="6200128"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360"/>
              </a:spcBef>
              <a:spcAft>
                <a:spcPts val="0"/>
              </a:spcAft>
              <a:buSzPts val="1656"/>
              <a:buNone/>
              <a:defRPr sz="18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spcBef>
                <a:spcPts val="600"/>
              </a:spcBef>
              <a:spcAft>
                <a:spcPts val="0"/>
              </a:spcAft>
              <a:buSzPts val="1472"/>
              <a:buNone/>
              <a:defRPr sz="1600">
                <a:solidFill>
                  <a:srgbClr val="888888"/>
                </a:solidFill>
              </a:defRPr>
            </a:lvl6pPr>
            <a:lvl7pPr marL="3200400" lvl="6" indent="-228600" algn="l">
              <a:spcBef>
                <a:spcPts val="600"/>
              </a:spcBef>
              <a:spcAft>
                <a:spcPts val="0"/>
              </a:spcAft>
              <a:buSzPts val="1472"/>
              <a:buNone/>
              <a:defRPr sz="1600">
                <a:solidFill>
                  <a:srgbClr val="888888"/>
                </a:solidFill>
              </a:defRPr>
            </a:lvl7pPr>
            <a:lvl8pPr marL="3657600" lvl="7" indent="-228600" algn="l">
              <a:spcBef>
                <a:spcPts val="600"/>
              </a:spcBef>
              <a:spcAft>
                <a:spcPts val="0"/>
              </a:spcAft>
              <a:buSzPts val="1472"/>
              <a:buNone/>
              <a:defRPr sz="1600">
                <a:solidFill>
                  <a:srgbClr val="888888"/>
                </a:solidFill>
              </a:defRPr>
            </a:lvl8pPr>
            <a:lvl9pPr marL="4114800" lvl="8" indent="-228600" algn="l">
              <a:spcBef>
                <a:spcPts val="600"/>
              </a:spcBef>
              <a:spcAft>
                <a:spcPts val="600"/>
              </a:spcAft>
              <a:buSzPts val="1472"/>
              <a:buNone/>
              <a:defRPr sz="1600">
                <a:solidFill>
                  <a:srgbClr val="888888"/>
                </a:solidFill>
              </a:defRPr>
            </a:lvl9pPr>
          </a:lstStyle>
          <a:p>
            <a:endParaRPr/>
          </a:p>
        </p:txBody>
      </p:sp>
      <p:sp>
        <p:nvSpPr>
          <p:cNvPr id="20" name="Google Shape;20;p2"/>
          <p:cNvSpPr txBox="1">
            <a:spLocks noGrp="1"/>
          </p:cNvSpPr>
          <p:nvPr>
            <p:ph type="body" idx="3"/>
          </p:nvPr>
        </p:nvSpPr>
        <p:spPr>
          <a:xfrm>
            <a:off x="647481" y="3902311"/>
            <a:ext cx="6200128" cy="338400"/>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360"/>
              </a:spcBef>
              <a:spcAft>
                <a:spcPts val="0"/>
              </a:spcAft>
              <a:buSzPts val="1656"/>
              <a:buNone/>
              <a:defRPr sz="1800">
                <a:solidFill>
                  <a:schemeClr val="dk1"/>
                </a:solidFill>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228600" algn="l">
              <a:lnSpc>
                <a:spcPct val="150000"/>
              </a:lnSpc>
              <a:spcBef>
                <a:spcPts val="600"/>
              </a:spcBef>
              <a:spcAft>
                <a:spcPts val="0"/>
              </a:spcAft>
              <a:buSzPts val="1104"/>
              <a:buNone/>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pic>
        <p:nvPicPr>
          <p:cNvPr id="21" name="Google Shape;21;p2"/>
          <p:cNvPicPr preferRelativeResize="0"/>
          <p:nvPr/>
        </p:nvPicPr>
        <p:blipFill rotWithShape="1">
          <a:blip r:embed="rId3">
            <a:alphaModFix/>
          </a:blip>
          <a:srcRect/>
          <a:stretch/>
        </p:blipFill>
        <p:spPr>
          <a:xfrm>
            <a:off x="446534" y="292533"/>
            <a:ext cx="3180888" cy="1177200"/>
          </a:xfrm>
          <a:prstGeom prst="rect">
            <a:avLst/>
          </a:prstGeom>
          <a:noFill/>
          <a:ln>
            <a:noFill/>
          </a:ln>
        </p:spPr>
      </p:pic>
      <p:pic>
        <p:nvPicPr>
          <p:cNvPr id="22" name="Google Shape;22;p2"/>
          <p:cNvPicPr preferRelativeResize="0"/>
          <p:nvPr/>
        </p:nvPicPr>
        <p:blipFill rotWithShape="1">
          <a:blip r:embed="rId4">
            <a:alphaModFix/>
          </a:blip>
          <a:srcRect/>
          <a:stretch/>
        </p:blipFill>
        <p:spPr>
          <a:xfrm>
            <a:off x="446534" y="5971699"/>
            <a:ext cx="3260323" cy="684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Comparison">
  <p:cSld name="2_Comparison">
    <p:bg>
      <p:bgPr>
        <a:blipFill>
          <a:blip r:embed="rId2">
            <a:alphaModFix amt="50000"/>
          </a:blip>
          <a:stretch>
            <a:fillRect/>
          </a:stretch>
        </a:blipFill>
        <a:effectLst/>
      </p:bgPr>
    </p:bg>
    <p:spTree>
      <p:nvGrpSpPr>
        <p:cNvPr id="1" name="Shape 122"/>
        <p:cNvGrpSpPr/>
        <p:nvPr/>
      </p:nvGrpSpPr>
      <p:grpSpPr>
        <a:xfrm>
          <a:off x="0" y="0"/>
          <a:ext cx="0" cy="0"/>
          <a:chOff x="0" y="0"/>
          <a:chExt cx="0" cy="0"/>
        </a:xfrm>
      </p:grpSpPr>
      <p:sp>
        <p:nvSpPr>
          <p:cNvPr id="123" name="Google Shape;123;p14"/>
          <p:cNvSpPr txBox="1">
            <a:spLocks noGrp="1"/>
          </p:cNvSpPr>
          <p:nvPr>
            <p:ph type="title"/>
          </p:nvPr>
        </p:nvSpPr>
        <p:spPr>
          <a:xfrm>
            <a:off x="581193" y="1006454"/>
            <a:ext cx="11029616" cy="71153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4"/>
          <p:cNvSpPr txBox="1">
            <a:spLocks noGrp="1"/>
          </p:cNvSpPr>
          <p:nvPr>
            <p:ph type="body" idx="1"/>
          </p:nvPr>
        </p:nvSpPr>
        <p:spPr>
          <a:xfrm>
            <a:off x="887219" y="2250892"/>
            <a:ext cx="5087075" cy="536005"/>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25" name="Google Shape;125;p14"/>
          <p:cNvSpPr txBox="1">
            <a:spLocks noGrp="1"/>
          </p:cNvSpPr>
          <p:nvPr>
            <p:ph type="body" idx="2"/>
          </p:nvPr>
        </p:nvSpPr>
        <p:spPr>
          <a:xfrm>
            <a:off x="581194"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26" name="Google Shape;126;p14"/>
          <p:cNvSpPr txBox="1">
            <a:spLocks noGrp="1"/>
          </p:cNvSpPr>
          <p:nvPr>
            <p:ph type="body" idx="3"/>
          </p:nvPr>
        </p:nvSpPr>
        <p:spPr>
          <a:xfrm>
            <a:off x="6523735" y="2250892"/>
            <a:ext cx="5087073" cy="553373"/>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27" name="Google Shape;127;p14"/>
          <p:cNvSpPr txBox="1">
            <a:spLocks noGrp="1"/>
          </p:cNvSpPr>
          <p:nvPr>
            <p:ph type="body" idx="4"/>
          </p:nvPr>
        </p:nvSpPr>
        <p:spPr>
          <a:xfrm>
            <a:off x="6217709"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28" name="Google Shape;128;p14"/>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29" name="Google Shape;129;p14"/>
          <p:cNvPicPr preferRelativeResize="0"/>
          <p:nvPr/>
        </p:nvPicPr>
        <p:blipFill rotWithShape="1">
          <a:blip r:embed="rId3">
            <a:alphaModFix/>
          </a:blip>
          <a:srcRect/>
          <a:stretch/>
        </p:blipFill>
        <p:spPr>
          <a:xfrm>
            <a:off x="10958382" y="6264800"/>
            <a:ext cx="252343" cy="252343"/>
          </a:xfrm>
          <a:prstGeom prst="rect">
            <a:avLst/>
          </a:prstGeom>
          <a:noFill/>
          <a:ln>
            <a:noFill/>
          </a:ln>
        </p:spPr>
      </p:pic>
      <p:pic>
        <p:nvPicPr>
          <p:cNvPr id="130" name="Google Shape;130;p14"/>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31" name="Google Shape;131;p14"/>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extLst>
      <p:ext uri="{BB962C8B-B14F-4D97-AF65-F5344CB8AC3E}">
        <p14:creationId xmlns:p14="http://schemas.microsoft.com/office/powerpoint/2010/main" val="3872610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blipFill>
          <a:blip r:embed="rId2">
            <a:alphaModFix amt="50000"/>
          </a:blip>
          <a:stretch>
            <a:fillRect/>
          </a:stretch>
        </a:blipFill>
        <a:effectLst/>
      </p:bgPr>
    </p:bg>
    <p:spTree>
      <p:nvGrpSpPr>
        <p:cNvPr id="1" name="Shape 97"/>
        <p:cNvGrpSpPr/>
        <p:nvPr/>
      </p:nvGrpSpPr>
      <p:grpSpPr>
        <a:xfrm>
          <a:off x="0" y="0"/>
          <a:ext cx="0" cy="0"/>
          <a:chOff x="0" y="0"/>
          <a:chExt cx="0" cy="0"/>
        </a:xfrm>
      </p:grpSpPr>
      <p:sp>
        <p:nvSpPr>
          <p:cNvPr id="98" name="Google Shape;98;p11"/>
          <p:cNvSpPr txBox="1">
            <a:spLocks noGrp="1"/>
          </p:cNvSpPr>
          <p:nvPr>
            <p:ph type="title"/>
          </p:nvPr>
        </p:nvSpPr>
        <p:spPr>
          <a:xfrm>
            <a:off x="581193" y="2539571"/>
            <a:ext cx="5415747" cy="149750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3600"/>
              <a:buFont typeface="Arial"/>
              <a:buNone/>
              <a:defRPr sz="3600" b="0" cap="none">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1"/>
          <p:cNvSpPr txBox="1">
            <a:spLocks noGrp="1"/>
          </p:cNvSpPr>
          <p:nvPr>
            <p:ph type="body" idx="1"/>
          </p:nvPr>
        </p:nvSpPr>
        <p:spPr>
          <a:xfrm>
            <a:off x="581193" y="4037078"/>
            <a:ext cx="5415747" cy="600556"/>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360"/>
              </a:spcBef>
              <a:spcAft>
                <a:spcPts val="0"/>
              </a:spcAft>
              <a:buSzPts val="1656"/>
              <a:buNone/>
              <a:defRPr sz="1800" cap="none">
                <a:solidFill>
                  <a:srgbClr val="7F7F7F"/>
                </a:solidFill>
                <a:latin typeface="Arial"/>
                <a:ea typeface="Arial"/>
                <a:cs typeface="Arial"/>
                <a:sym typeface="Arial"/>
              </a:defRPr>
            </a:lvl1pPr>
            <a:lvl2pPr marL="914400" lvl="1" indent="-228600" algn="l">
              <a:lnSpc>
                <a:spcPct val="150000"/>
              </a:lnSpc>
              <a:spcBef>
                <a:spcPts val="600"/>
              </a:spcBef>
              <a:spcAft>
                <a:spcPts val="0"/>
              </a:spcAft>
              <a:buSzPts val="1656"/>
              <a:buNone/>
              <a:defRPr sz="1800">
                <a:solidFill>
                  <a:srgbClr val="888888"/>
                </a:solidFill>
              </a:defRPr>
            </a:lvl2pPr>
            <a:lvl3pPr marL="1371600" lvl="2" indent="-228600" algn="l">
              <a:lnSpc>
                <a:spcPct val="150000"/>
              </a:lnSpc>
              <a:spcBef>
                <a:spcPts val="600"/>
              </a:spcBef>
              <a:spcAft>
                <a:spcPts val="0"/>
              </a:spcAft>
              <a:buSzPts val="1472"/>
              <a:buNone/>
              <a:defRPr sz="1600">
                <a:solidFill>
                  <a:srgbClr val="888888"/>
                </a:solidFill>
              </a:defRPr>
            </a:lvl3pPr>
            <a:lvl4pPr marL="1828800" lvl="3" indent="-228600" algn="l">
              <a:lnSpc>
                <a:spcPct val="150000"/>
              </a:lnSpc>
              <a:spcBef>
                <a:spcPts val="600"/>
              </a:spcBef>
              <a:spcAft>
                <a:spcPts val="0"/>
              </a:spcAft>
              <a:buSzPts val="1288"/>
              <a:buNone/>
              <a:defRPr sz="1400">
                <a:solidFill>
                  <a:srgbClr val="888888"/>
                </a:solidFill>
              </a:defRPr>
            </a:lvl4pPr>
            <a:lvl5pPr marL="2286000" lvl="4" indent="-228600" algn="l">
              <a:lnSpc>
                <a:spcPct val="150000"/>
              </a:lnSpc>
              <a:spcBef>
                <a:spcPts val="600"/>
              </a:spcBef>
              <a:spcAft>
                <a:spcPts val="0"/>
              </a:spcAft>
              <a:buSzPts val="1288"/>
              <a:buNone/>
              <a:defRPr sz="1400">
                <a:solidFill>
                  <a:srgbClr val="888888"/>
                </a:solidFill>
              </a:defRPr>
            </a:lvl5pPr>
            <a:lvl6pPr marL="2743200" lvl="5" indent="-228600" algn="l">
              <a:spcBef>
                <a:spcPts val="600"/>
              </a:spcBef>
              <a:spcAft>
                <a:spcPts val="0"/>
              </a:spcAft>
              <a:buSzPts val="1288"/>
              <a:buNone/>
              <a:defRPr sz="1400">
                <a:solidFill>
                  <a:srgbClr val="888888"/>
                </a:solidFill>
              </a:defRPr>
            </a:lvl6pPr>
            <a:lvl7pPr marL="3200400" lvl="6" indent="-228600" algn="l">
              <a:spcBef>
                <a:spcPts val="600"/>
              </a:spcBef>
              <a:spcAft>
                <a:spcPts val="0"/>
              </a:spcAft>
              <a:buSzPts val="1288"/>
              <a:buNone/>
              <a:defRPr sz="1400">
                <a:solidFill>
                  <a:srgbClr val="888888"/>
                </a:solidFill>
              </a:defRPr>
            </a:lvl7pPr>
            <a:lvl8pPr marL="3657600" lvl="7" indent="-228600" algn="l">
              <a:spcBef>
                <a:spcPts val="600"/>
              </a:spcBef>
              <a:spcAft>
                <a:spcPts val="0"/>
              </a:spcAft>
              <a:buSzPts val="1288"/>
              <a:buNone/>
              <a:defRPr sz="1400">
                <a:solidFill>
                  <a:srgbClr val="888888"/>
                </a:solidFill>
              </a:defRPr>
            </a:lvl8pPr>
            <a:lvl9pPr marL="4114800" lvl="8" indent="-228600" algn="l">
              <a:spcBef>
                <a:spcPts val="600"/>
              </a:spcBef>
              <a:spcAft>
                <a:spcPts val="600"/>
              </a:spcAft>
              <a:buSzPts val="1288"/>
              <a:buNone/>
              <a:defRPr sz="1400">
                <a:solidFill>
                  <a:srgbClr val="888888"/>
                </a:solidFill>
              </a:defRPr>
            </a:lvl9pPr>
          </a:lstStyle>
          <a:p>
            <a:endParaRPr/>
          </a:p>
        </p:txBody>
      </p:sp>
      <p:sp>
        <p:nvSpPr>
          <p:cNvPr id="100" name="Google Shape;100;p11"/>
          <p:cNvSpPr txBox="1">
            <a:spLocks noGrp="1"/>
          </p:cNvSpPr>
          <p:nvPr>
            <p:ph type="sldNum" idx="12"/>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01" name="Google Shape;101;p11"/>
          <p:cNvPicPr preferRelativeResize="0"/>
          <p:nvPr/>
        </p:nvPicPr>
        <p:blipFill rotWithShape="1">
          <a:blip r:embed="rId3">
            <a:alphaModFix/>
          </a:blip>
          <a:srcRect/>
          <a:stretch/>
        </p:blipFill>
        <p:spPr>
          <a:xfrm>
            <a:off x="10958381" y="6264801"/>
            <a:ext cx="252343" cy="252343"/>
          </a:xfrm>
          <a:prstGeom prst="rect">
            <a:avLst/>
          </a:prstGeom>
          <a:noFill/>
          <a:ln>
            <a:noFill/>
          </a:ln>
        </p:spPr>
      </p:pic>
      <p:pic>
        <p:nvPicPr>
          <p:cNvPr id="102" name="Google Shape;102;p11"/>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03" name="Google Shape;103;p11"/>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1"/>
        <p:cNvGrpSpPr/>
        <p:nvPr/>
      </p:nvGrpSpPr>
      <p:grpSpPr>
        <a:xfrm>
          <a:off x="0" y="0"/>
          <a:ext cx="0" cy="0"/>
          <a:chOff x="0" y="0"/>
          <a:chExt cx="0" cy="0"/>
        </a:xfrm>
      </p:grpSpPr>
      <p:sp>
        <p:nvSpPr>
          <p:cNvPr id="112" name="Google Shape;112;p13"/>
          <p:cNvSpPr txBox="1">
            <a:spLocks noGrp="1"/>
          </p:cNvSpPr>
          <p:nvPr>
            <p:ph type="title"/>
          </p:nvPr>
        </p:nvSpPr>
        <p:spPr>
          <a:xfrm>
            <a:off x="581193" y="1006454"/>
            <a:ext cx="11029616" cy="71153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3"/>
          <p:cNvSpPr txBox="1">
            <a:spLocks noGrp="1"/>
          </p:cNvSpPr>
          <p:nvPr>
            <p:ph type="body" idx="1"/>
          </p:nvPr>
        </p:nvSpPr>
        <p:spPr>
          <a:xfrm>
            <a:off x="887219" y="2250892"/>
            <a:ext cx="5087075" cy="536005"/>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14" name="Google Shape;114;p13"/>
          <p:cNvSpPr txBox="1">
            <a:spLocks noGrp="1"/>
          </p:cNvSpPr>
          <p:nvPr>
            <p:ph type="body" idx="2"/>
          </p:nvPr>
        </p:nvSpPr>
        <p:spPr>
          <a:xfrm>
            <a:off x="581194"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15" name="Google Shape;115;p13"/>
          <p:cNvSpPr txBox="1">
            <a:spLocks noGrp="1"/>
          </p:cNvSpPr>
          <p:nvPr>
            <p:ph type="body" idx="3"/>
          </p:nvPr>
        </p:nvSpPr>
        <p:spPr>
          <a:xfrm>
            <a:off x="6523735" y="2250892"/>
            <a:ext cx="5087073" cy="553373"/>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16" name="Google Shape;116;p13"/>
          <p:cNvSpPr txBox="1">
            <a:spLocks noGrp="1"/>
          </p:cNvSpPr>
          <p:nvPr>
            <p:ph type="body" idx="4"/>
          </p:nvPr>
        </p:nvSpPr>
        <p:spPr>
          <a:xfrm>
            <a:off x="6217709"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17" name="Google Shape;117;p13"/>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18" name="Google Shape;118;p13"/>
          <p:cNvPicPr preferRelativeResize="0"/>
          <p:nvPr/>
        </p:nvPicPr>
        <p:blipFill rotWithShape="1">
          <a:blip r:embed="rId2">
            <a:alphaModFix/>
          </a:blip>
          <a:srcRect/>
          <a:stretch/>
        </p:blipFill>
        <p:spPr>
          <a:xfrm>
            <a:off x="10958382" y="6264800"/>
            <a:ext cx="252343" cy="252343"/>
          </a:xfrm>
          <a:prstGeom prst="rect">
            <a:avLst/>
          </a:prstGeom>
          <a:noFill/>
          <a:ln>
            <a:noFill/>
          </a:ln>
        </p:spPr>
      </p:pic>
      <p:pic>
        <p:nvPicPr>
          <p:cNvPr id="119" name="Google Shape;119;p13"/>
          <p:cNvPicPr preferRelativeResize="0"/>
          <p:nvPr/>
        </p:nvPicPr>
        <p:blipFill rotWithShape="1">
          <a:blip r:embed="rId3">
            <a:alphaModFix/>
          </a:blip>
          <a:srcRect/>
          <a:stretch/>
        </p:blipFill>
        <p:spPr>
          <a:xfrm>
            <a:off x="11364000" y="0"/>
            <a:ext cx="828000" cy="828000"/>
          </a:xfrm>
          <a:prstGeom prst="rect">
            <a:avLst/>
          </a:prstGeom>
          <a:noFill/>
          <a:ln>
            <a:noFill/>
          </a:ln>
        </p:spPr>
      </p:pic>
      <p:pic>
        <p:nvPicPr>
          <p:cNvPr id="120" name="Google Shape;120;p13"/>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21" name="Google Shape;121;p13"/>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5"/>
        <p:cNvGrpSpPr/>
        <p:nvPr/>
      </p:nvGrpSpPr>
      <p:grpSpPr>
        <a:xfrm>
          <a:off x="0" y="0"/>
          <a:ext cx="0" cy="0"/>
          <a:chOff x="0" y="0"/>
          <a:chExt cx="0" cy="0"/>
        </a:xfrm>
      </p:grpSpPr>
      <p:sp>
        <p:nvSpPr>
          <p:cNvPr id="166" name="Google Shape;166;p19"/>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Arial"/>
              <a:buNone/>
              <a:defRPr sz="24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19"/>
          <p:cNvSpPr>
            <a:spLocks noGrp="1"/>
          </p:cNvSpPr>
          <p:nvPr>
            <p:ph type="pic" idx="2"/>
          </p:nvPr>
        </p:nvSpPr>
        <p:spPr>
          <a:xfrm>
            <a:off x="447817" y="998021"/>
            <a:ext cx="11290859" cy="3158956"/>
          </a:xfrm>
          <a:prstGeom prst="rect">
            <a:avLst/>
          </a:prstGeom>
          <a:noFill/>
          <a:ln>
            <a:noFill/>
          </a:ln>
        </p:spPr>
      </p:sp>
      <p:sp>
        <p:nvSpPr>
          <p:cNvPr id="168" name="Google Shape;168;p19"/>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240"/>
              </a:spcBef>
              <a:spcAft>
                <a:spcPts val="0"/>
              </a:spcAft>
              <a:buSzPts val="1104"/>
              <a:buNone/>
              <a:defRPr sz="1200"/>
            </a:lvl1pPr>
            <a:lvl2pPr marL="914400" lvl="1" indent="-228600" algn="l">
              <a:lnSpc>
                <a:spcPct val="150000"/>
              </a:lnSpc>
              <a:spcBef>
                <a:spcPts val="600"/>
              </a:spcBef>
              <a:spcAft>
                <a:spcPts val="0"/>
              </a:spcAft>
              <a:buSzPts val="1104"/>
              <a:buNone/>
              <a:defRPr sz="1200"/>
            </a:lvl2pPr>
            <a:lvl3pPr marL="1371600" lvl="2" indent="-228600" algn="l">
              <a:lnSpc>
                <a:spcPct val="150000"/>
              </a:lnSpc>
              <a:spcBef>
                <a:spcPts val="600"/>
              </a:spcBef>
              <a:spcAft>
                <a:spcPts val="0"/>
              </a:spcAft>
              <a:buSzPts val="920"/>
              <a:buNone/>
              <a:defRPr sz="1000"/>
            </a:lvl3pPr>
            <a:lvl4pPr marL="1828800" lvl="3" indent="-228600" algn="l">
              <a:lnSpc>
                <a:spcPct val="150000"/>
              </a:lnSpc>
              <a:spcBef>
                <a:spcPts val="600"/>
              </a:spcBef>
              <a:spcAft>
                <a:spcPts val="0"/>
              </a:spcAft>
              <a:buSzPts val="828"/>
              <a:buNone/>
              <a:defRPr sz="900"/>
            </a:lvl4pPr>
            <a:lvl5pPr marL="2286000" lvl="4" indent="-228600" algn="l">
              <a:lnSpc>
                <a:spcPct val="150000"/>
              </a:lnSpc>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169" name="Google Shape;169;p19"/>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70" name="Google Shape;170;p19"/>
          <p:cNvPicPr preferRelativeResize="0"/>
          <p:nvPr/>
        </p:nvPicPr>
        <p:blipFill rotWithShape="1">
          <a:blip r:embed="rId2">
            <a:alphaModFix/>
          </a:blip>
          <a:srcRect/>
          <a:stretch/>
        </p:blipFill>
        <p:spPr>
          <a:xfrm>
            <a:off x="10958382" y="6289526"/>
            <a:ext cx="252343" cy="252343"/>
          </a:xfrm>
          <a:prstGeom prst="rect">
            <a:avLst/>
          </a:prstGeom>
          <a:noFill/>
          <a:ln>
            <a:noFill/>
          </a:ln>
        </p:spPr>
      </p:pic>
      <p:pic>
        <p:nvPicPr>
          <p:cNvPr id="171" name="Google Shape;171;p19"/>
          <p:cNvPicPr preferRelativeResize="0"/>
          <p:nvPr/>
        </p:nvPicPr>
        <p:blipFill rotWithShape="1">
          <a:blip r:embed="rId3">
            <a:alphaModFix/>
          </a:blip>
          <a:srcRect/>
          <a:stretch/>
        </p:blipFill>
        <p:spPr>
          <a:xfrm>
            <a:off x="11364000" y="0"/>
            <a:ext cx="828000" cy="828000"/>
          </a:xfrm>
          <a:prstGeom prst="rect">
            <a:avLst/>
          </a:prstGeom>
          <a:noFill/>
          <a:ln>
            <a:noFill/>
          </a:ln>
        </p:spPr>
      </p:pic>
      <p:pic>
        <p:nvPicPr>
          <p:cNvPr id="172" name="Google Shape;172;p19"/>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73" name="Google Shape;173;p19"/>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Picture with Caption">
  <p:cSld name="2_Picture with Caption">
    <p:bg>
      <p:bgPr>
        <a:blipFill>
          <a:blip r:embed="rId2">
            <a:alphaModFix amt="50000"/>
          </a:blip>
          <a:stretch>
            <a:fillRect/>
          </a:stretch>
        </a:blipFill>
        <a:effectLst/>
      </p:bgPr>
    </p:bg>
    <p:spTree>
      <p:nvGrpSpPr>
        <p:cNvPr id="1" name="Shape 182"/>
        <p:cNvGrpSpPr/>
        <p:nvPr/>
      </p:nvGrpSpPr>
      <p:grpSpPr>
        <a:xfrm>
          <a:off x="0" y="0"/>
          <a:ext cx="0" cy="0"/>
          <a:chOff x="0" y="0"/>
          <a:chExt cx="0" cy="0"/>
        </a:xfrm>
      </p:grpSpPr>
      <p:sp>
        <p:nvSpPr>
          <p:cNvPr id="183" name="Google Shape;183;p21"/>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Arial"/>
              <a:buNone/>
              <a:defRPr sz="24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21"/>
          <p:cNvSpPr>
            <a:spLocks noGrp="1"/>
          </p:cNvSpPr>
          <p:nvPr>
            <p:ph type="pic" idx="2"/>
          </p:nvPr>
        </p:nvSpPr>
        <p:spPr>
          <a:xfrm>
            <a:off x="447817" y="998021"/>
            <a:ext cx="11290859" cy="3158956"/>
          </a:xfrm>
          <a:prstGeom prst="rect">
            <a:avLst/>
          </a:prstGeom>
          <a:noFill/>
          <a:ln>
            <a:noFill/>
          </a:ln>
        </p:spPr>
      </p:sp>
      <p:sp>
        <p:nvSpPr>
          <p:cNvPr id="185" name="Google Shape;185;p21"/>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240"/>
              </a:spcBef>
              <a:spcAft>
                <a:spcPts val="0"/>
              </a:spcAft>
              <a:buSzPts val="1104"/>
              <a:buNone/>
              <a:defRPr sz="1200"/>
            </a:lvl1pPr>
            <a:lvl2pPr marL="914400" lvl="1" indent="-228600" algn="l">
              <a:lnSpc>
                <a:spcPct val="150000"/>
              </a:lnSpc>
              <a:spcBef>
                <a:spcPts val="600"/>
              </a:spcBef>
              <a:spcAft>
                <a:spcPts val="0"/>
              </a:spcAft>
              <a:buSzPts val="1104"/>
              <a:buNone/>
              <a:defRPr sz="1200"/>
            </a:lvl2pPr>
            <a:lvl3pPr marL="1371600" lvl="2" indent="-228600" algn="l">
              <a:lnSpc>
                <a:spcPct val="150000"/>
              </a:lnSpc>
              <a:spcBef>
                <a:spcPts val="600"/>
              </a:spcBef>
              <a:spcAft>
                <a:spcPts val="0"/>
              </a:spcAft>
              <a:buSzPts val="920"/>
              <a:buNone/>
              <a:defRPr sz="1000"/>
            </a:lvl3pPr>
            <a:lvl4pPr marL="1828800" lvl="3" indent="-228600" algn="l">
              <a:lnSpc>
                <a:spcPct val="150000"/>
              </a:lnSpc>
              <a:spcBef>
                <a:spcPts val="600"/>
              </a:spcBef>
              <a:spcAft>
                <a:spcPts val="0"/>
              </a:spcAft>
              <a:buSzPts val="828"/>
              <a:buNone/>
              <a:defRPr sz="900"/>
            </a:lvl4pPr>
            <a:lvl5pPr marL="2286000" lvl="4" indent="-228600" algn="l">
              <a:lnSpc>
                <a:spcPct val="150000"/>
              </a:lnSpc>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186" name="Google Shape;186;p21"/>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87" name="Google Shape;187;p21"/>
          <p:cNvPicPr preferRelativeResize="0"/>
          <p:nvPr/>
        </p:nvPicPr>
        <p:blipFill rotWithShape="1">
          <a:blip r:embed="rId3">
            <a:alphaModFix/>
          </a:blip>
          <a:srcRect/>
          <a:stretch/>
        </p:blipFill>
        <p:spPr>
          <a:xfrm>
            <a:off x="10958382" y="6289526"/>
            <a:ext cx="252343" cy="252343"/>
          </a:xfrm>
          <a:prstGeom prst="rect">
            <a:avLst/>
          </a:prstGeom>
          <a:noFill/>
          <a:ln>
            <a:noFill/>
          </a:ln>
        </p:spPr>
      </p:pic>
      <p:pic>
        <p:nvPicPr>
          <p:cNvPr id="188" name="Google Shape;188;p21"/>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89" name="Google Shape;189;p21"/>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 cover">
  <p:cSld name="back cover">
    <p:spTree>
      <p:nvGrpSpPr>
        <p:cNvPr id="1" name="Shape 190"/>
        <p:cNvGrpSpPr/>
        <p:nvPr/>
      </p:nvGrpSpPr>
      <p:grpSpPr>
        <a:xfrm>
          <a:off x="0" y="0"/>
          <a:ext cx="0" cy="0"/>
          <a:chOff x="0" y="0"/>
          <a:chExt cx="0" cy="0"/>
        </a:xfrm>
      </p:grpSpPr>
      <p:sp>
        <p:nvSpPr>
          <p:cNvPr id="191" name="Google Shape;191;p22"/>
          <p:cNvSpPr/>
          <p:nvPr/>
        </p:nvSpPr>
        <p:spPr>
          <a:xfrm>
            <a:off x="0" y="0"/>
            <a:ext cx="12209103" cy="2194560"/>
          </a:xfrm>
          <a:prstGeom prst="rect">
            <a:avLst/>
          </a:prstGeom>
          <a:solidFill>
            <a:srgbClr val="0192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Gill Sans"/>
              <a:buNone/>
            </a:pPr>
            <a:endParaRPr sz="1800" b="0" i="0" u="none" strike="noStrike" cap="none">
              <a:solidFill>
                <a:srgbClr val="FFFFFF"/>
              </a:solidFill>
              <a:latin typeface="Arial"/>
              <a:ea typeface="Arial"/>
              <a:cs typeface="Arial"/>
              <a:sym typeface="Arial"/>
            </a:endParaRPr>
          </a:p>
        </p:txBody>
      </p:sp>
      <p:sp>
        <p:nvSpPr>
          <p:cNvPr id="192" name="Google Shape;192;p22"/>
          <p:cNvSpPr txBox="1">
            <a:spLocks noGrp="1"/>
          </p:cNvSpPr>
          <p:nvPr>
            <p:ph type="body" idx="1"/>
          </p:nvPr>
        </p:nvSpPr>
        <p:spPr>
          <a:xfrm>
            <a:off x="4437108" y="3929191"/>
            <a:ext cx="6560572"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400"/>
              </a:spcBef>
              <a:spcAft>
                <a:spcPts val="0"/>
              </a:spcAft>
              <a:buSzPts val="1840"/>
              <a:buNone/>
              <a:defRPr sz="20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spcBef>
                <a:spcPts val="600"/>
              </a:spcBef>
              <a:spcAft>
                <a:spcPts val="0"/>
              </a:spcAft>
              <a:buSzPts val="1472"/>
              <a:buNone/>
              <a:defRPr sz="1600">
                <a:solidFill>
                  <a:srgbClr val="888888"/>
                </a:solidFill>
              </a:defRPr>
            </a:lvl6pPr>
            <a:lvl7pPr marL="3200400" lvl="6" indent="-228600" algn="l">
              <a:spcBef>
                <a:spcPts val="600"/>
              </a:spcBef>
              <a:spcAft>
                <a:spcPts val="0"/>
              </a:spcAft>
              <a:buSzPts val="1472"/>
              <a:buNone/>
              <a:defRPr sz="1600">
                <a:solidFill>
                  <a:srgbClr val="888888"/>
                </a:solidFill>
              </a:defRPr>
            </a:lvl7pPr>
            <a:lvl8pPr marL="3657600" lvl="7" indent="-228600" algn="l">
              <a:spcBef>
                <a:spcPts val="600"/>
              </a:spcBef>
              <a:spcAft>
                <a:spcPts val="0"/>
              </a:spcAft>
              <a:buSzPts val="1472"/>
              <a:buNone/>
              <a:defRPr sz="1600">
                <a:solidFill>
                  <a:srgbClr val="888888"/>
                </a:solidFill>
              </a:defRPr>
            </a:lvl8pPr>
            <a:lvl9pPr marL="4114800" lvl="8" indent="-228600" algn="l">
              <a:spcBef>
                <a:spcPts val="600"/>
              </a:spcBef>
              <a:spcAft>
                <a:spcPts val="600"/>
              </a:spcAft>
              <a:buSzPts val="1472"/>
              <a:buNone/>
              <a:defRPr sz="1600">
                <a:solidFill>
                  <a:srgbClr val="888888"/>
                </a:solidFill>
              </a:defRPr>
            </a:lvl9pPr>
          </a:lstStyle>
          <a:p>
            <a:endParaRPr/>
          </a:p>
        </p:txBody>
      </p:sp>
      <p:sp>
        <p:nvSpPr>
          <p:cNvPr id="193" name="Google Shape;193;p22"/>
          <p:cNvSpPr txBox="1"/>
          <p:nvPr/>
        </p:nvSpPr>
        <p:spPr>
          <a:xfrm>
            <a:off x="4437107" y="3216821"/>
            <a:ext cx="6560572"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19267"/>
              </a:buClr>
              <a:buSzPts val="3200"/>
              <a:buFont typeface="Arial"/>
              <a:buNone/>
            </a:pPr>
            <a:r>
              <a:rPr lang="en-GB" sz="3200" b="1" i="0" u="none" strike="noStrike" cap="none">
                <a:solidFill>
                  <a:srgbClr val="019267"/>
                </a:solidFill>
                <a:latin typeface="Arial"/>
                <a:ea typeface="Arial"/>
                <a:cs typeface="Arial"/>
                <a:sym typeface="Arial"/>
              </a:rPr>
              <a:t>Thank you!</a:t>
            </a:r>
            <a:endParaRPr/>
          </a:p>
        </p:txBody>
      </p:sp>
      <p:cxnSp>
        <p:nvCxnSpPr>
          <p:cNvPr id="194" name="Google Shape;194;p22"/>
          <p:cNvCxnSpPr/>
          <p:nvPr/>
        </p:nvCxnSpPr>
        <p:spPr>
          <a:xfrm>
            <a:off x="4078546" y="2797598"/>
            <a:ext cx="0" cy="3600000"/>
          </a:xfrm>
          <a:prstGeom prst="straightConnector1">
            <a:avLst/>
          </a:prstGeom>
          <a:noFill/>
          <a:ln w="15875" cap="flat" cmpd="sng">
            <a:solidFill>
              <a:srgbClr val="D8D8D8"/>
            </a:solidFill>
            <a:prstDash val="solid"/>
            <a:round/>
            <a:headEnd type="none" w="sm" len="sm"/>
            <a:tailEnd type="none" w="sm" len="sm"/>
          </a:ln>
        </p:spPr>
      </p:cxnSp>
      <p:sp>
        <p:nvSpPr>
          <p:cNvPr id="195" name="Google Shape;195;p22"/>
          <p:cNvSpPr txBox="1"/>
          <p:nvPr/>
        </p:nvSpPr>
        <p:spPr>
          <a:xfrm>
            <a:off x="522381" y="4045360"/>
            <a:ext cx="2953990" cy="2114778"/>
          </a:xfrm>
          <a:prstGeom prst="rect">
            <a:avLst/>
          </a:prstGeom>
          <a:noFill/>
          <a:ln>
            <a:noFill/>
          </a:ln>
        </p:spPr>
        <p:txBody>
          <a:bodyPr spcFirstLastPara="1" wrap="square" lIns="0" tIns="0" rIns="0" bIns="0" anchor="t" anchorCtr="0">
            <a:noAutofit/>
          </a:bodyPr>
          <a:lstStyle/>
          <a:p>
            <a:pPr marL="0" marR="0" lvl="0" indent="0" algn="just" rtl="0">
              <a:lnSpc>
                <a:spcPct val="15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NBS EduWORLD is funded by the European Union (Grant Agreement No. 101060525). Views and opinions expressed are however those of the author(s) only and do not necessarily reflect those of the European Union or the European Commission. Neither the European Union nor the granting authority can be held responsible for them.</a:t>
            </a:r>
            <a:endParaRPr/>
          </a:p>
        </p:txBody>
      </p:sp>
      <p:pic>
        <p:nvPicPr>
          <p:cNvPr id="196" name="Google Shape;196;p22"/>
          <p:cNvPicPr preferRelativeResize="0"/>
          <p:nvPr/>
        </p:nvPicPr>
        <p:blipFill rotWithShape="1">
          <a:blip r:embed="rId2">
            <a:alphaModFix/>
          </a:blip>
          <a:srcRect/>
          <a:stretch/>
        </p:blipFill>
        <p:spPr>
          <a:xfrm>
            <a:off x="4089968" y="368970"/>
            <a:ext cx="3935903" cy="1456620"/>
          </a:xfrm>
          <a:prstGeom prst="rect">
            <a:avLst/>
          </a:prstGeom>
          <a:noFill/>
          <a:ln>
            <a:noFill/>
          </a:ln>
        </p:spPr>
      </p:pic>
      <p:grpSp>
        <p:nvGrpSpPr>
          <p:cNvPr id="197" name="Google Shape;197;p22"/>
          <p:cNvGrpSpPr/>
          <p:nvPr/>
        </p:nvGrpSpPr>
        <p:grpSpPr>
          <a:xfrm>
            <a:off x="4437107" y="4717008"/>
            <a:ext cx="6806117" cy="1443130"/>
            <a:chOff x="613411" y="5159715"/>
            <a:chExt cx="6806117" cy="1443130"/>
          </a:xfrm>
        </p:grpSpPr>
        <p:sp>
          <p:nvSpPr>
            <p:cNvPr id="198" name="Google Shape;198;p22"/>
            <p:cNvSpPr txBox="1"/>
            <p:nvPr/>
          </p:nvSpPr>
          <p:spPr>
            <a:xfrm>
              <a:off x="613411" y="5159715"/>
              <a:ext cx="160401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19267"/>
                </a:buClr>
                <a:buSzPts val="1800"/>
                <a:buFont typeface="Arial"/>
                <a:buNone/>
              </a:pPr>
              <a:r>
                <a:rPr lang="en-GB" sz="1800" b="0" i="0" u="none" strike="noStrike" cap="none">
                  <a:solidFill>
                    <a:srgbClr val="019267"/>
                  </a:solidFill>
                  <a:latin typeface="Arial"/>
                  <a:ea typeface="Arial"/>
                  <a:cs typeface="Arial"/>
                  <a:sym typeface="Arial"/>
                </a:rPr>
                <a:t>Learn more:</a:t>
              </a:r>
              <a:endParaRPr/>
            </a:p>
          </p:txBody>
        </p:sp>
        <p:pic>
          <p:nvPicPr>
            <p:cNvPr id="199" name="Google Shape;199;p22"/>
            <p:cNvPicPr preferRelativeResize="0"/>
            <p:nvPr/>
          </p:nvPicPr>
          <p:blipFill rotWithShape="1">
            <a:blip r:embed="rId3">
              <a:alphaModFix/>
            </a:blip>
            <a:srcRect/>
            <a:stretch/>
          </p:blipFill>
          <p:spPr>
            <a:xfrm>
              <a:off x="4682160" y="5825341"/>
              <a:ext cx="334157" cy="270026"/>
            </a:xfrm>
            <a:prstGeom prst="rect">
              <a:avLst/>
            </a:prstGeom>
            <a:noFill/>
            <a:ln>
              <a:noFill/>
            </a:ln>
          </p:spPr>
        </p:pic>
        <p:sp>
          <p:nvSpPr>
            <p:cNvPr id="200" name="Google Shape;200;p22"/>
            <p:cNvSpPr txBox="1"/>
            <p:nvPr/>
          </p:nvSpPr>
          <p:spPr>
            <a:xfrm>
              <a:off x="4984053" y="5730449"/>
              <a:ext cx="243547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800"/>
                <a:buFont typeface="Arial"/>
                <a:buNone/>
              </a:pPr>
              <a:r>
                <a:rPr lang="en-GB" sz="1800" b="0" i="0" u="sng" strike="noStrike" cap="none">
                  <a:solidFill>
                    <a:schemeClr val="hlink"/>
                  </a:solidFill>
                  <a:latin typeface="Arial"/>
                  <a:ea typeface="Arial"/>
                  <a:cs typeface="Arial"/>
                  <a:sym typeface="Arial"/>
                  <a:hlinkClick r:id="rId4"/>
                </a:rPr>
                <a:t>@NBS_EduWORLD</a:t>
              </a:r>
              <a:endParaRPr sz="1800" b="0" i="0" u="none" strike="noStrike" cap="none">
                <a:solidFill>
                  <a:srgbClr val="7F7F7F"/>
                </a:solidFill>
                <a:latin typeface="Arial"/>
                <a:ea typeface="Arial"/>
                <a:cs typeface="Arial"/>
                <a:sym typeface="Arial"/>
              </a:endParaRPr>
            </a:p>
          </p:txBody>
        </p:sp>
        <p:sp>
          <p:nvSpPr>
            <p:cNvPr id="201" name="Google Shape;201;p22"/>
            <p:cNvSpPr/>
            <p:nvPr/>
          </p:nvSpPr>
          <p:spPr>
            <a:xfrm>
              <a:off x="1115330" y="5620489"/>
              <a:ext cx="2505814"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C897"/>
                </a:buClr>
                <a:buSzPts val="1800"/>
                <a:buFont typeface="Arial"/>
                <a:buNone/>
              </a:pPr>
              <a:r>
                <a:rPr lang="en-GB" sz="1800" b="0" i="0" u="sng" strike="noStrike" cap="none">
                  <a:solidFill>
                    <a:schemeClr val="hlink"/>
                  </a:solidFill>
                  <a:latin typeface="Arial"/>
                  <a:ea typeface="Arial"/>
                  <a:cs typeface="Arial"/>
                  <a:sym typeface="Arial"/>
                  <a:hlinkClick r:id="rId5"/>
                </a:rPr>
                <a:t>https://nbseduworld.eu</a:t>
              </a:r>
              <a:endParaRPr sz="1800" b="0" i="0" u="sng" strike="noStrike" cap="none">
                <a:solidFill>
                  <a:srgbClr val="00C897"/>
                </a:solidFill>
                <a:latin typeface="Arial"/>
                <a:ea typeface="Arial"/>
                <a:cs typeface="Arial"/>
                <a:sym typeface="Arial"/>
              </a:endParaRPr>
            </a:p>
          </p:txBody>
        </p:sp>
        <p:pic>
          <p:nvPicPr>
            <p:cNvPr id="202" name="Google Shape;202;p22"/>
            <p:cNvPicPr preferRelativeResize="0"/>
            <p:nvPr/>
          </p:nvPicPr>
          <p:blipFill rotWithShape="1">
            <a:blip r:embed="rId6">
              <a:alphaModFix/>
            </a:blip>
            <a:srcRect/>
            <a:stretch/>
          </p:blipFill>
          <p:spPr>
            <a:xfrm>
              <a:off x="724023" y="5623961"/>
              <a:ext cx="351584" cy="351584"/>
            </a:xfrm>
            <a:prstGeom prst="rect">
              <a:avLst/>
            </a:prstGeom>
            <a:noFill/>
            <a:ln>
              <a:noFill/>
            </a:ln>
          </p:spPr>
        </p:pic>
        <p:pic>
          <p:nvPicPr>
            <p:cNvPr id="203" name="Google Shape;203;p22"/>
            <p:cNvPicPr preferRelativeResize="0"/>
            <p:nvPr/>
          </p:nvPicPr>
          <p:blipFill rotWithShape="1">
            <a:blip r:embed="rId7">
              <a:alphaModFix/>
            </a:blip>
            <a:srcRect/>
            <a:stretch/>
          </p:blipFill>
          <p:spPr>
            <a:xfrm>
              <a:off x="4649897" y="5274380"/>
              <a:ext cx="369332" cy="369332"/>
            </a:xfrm>
            <a:prstGeom prst="rect">
              <a:avLst/>
            </a:prstGeom>
            <a:noFill/>
            <a:ln>
              <a:noFill/>
            </a:ln>
          </p:spPr>
        </p:pic>
        <p:sp>
          <p:nvSpPr>
            <p:cNvPr id="204" name="Google Shape;204;p22"/>
            <p:cNvSpPr txBox="1"/>
            <p:nvPr/>
          </p:nvSpPr>
          <p:spPr>
            <a:xfrm>
              <a:off x="5019229" y="5276817"/>
              <a:ext cx="207738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800"/>
                <a:buFont typeface="Arial"/>
                <a:buNone/>
              </a:pPr>
              <a:r>
                <a:rPr lang="en-GB" sz="1800" b="0" i="0" u="sng" strike="noStrike" cap="none">
                  <a:solidFill>
                    <a:schemeClr val="hlink"/>
                  </a:solidFill>
                  <a:latin typeface="Arial"/>
                  <a:ea typeface="Arial"/>
                  <a:cs typeface="Arial"/>
                  <a:sym typeface="Arial"/>
                  <a:hlinkClick r:id="rId8"/>
                </a:rPr>
                <a:t>NBS EduWORLD</a:t>
              </a:r>
              <a:endParaRPr sz="1800" b="0" i="0" u="sng" strike="noStrike" cap="none">
                <a:solidFill>
                  <a:srgbClr val="7F7F7F"/>
                </a:solidFill>
                <a:latin typeface="Arial"/>
                <a:ea typeface="Arial"/>
                <a:cs typeface="Arial"/>
                <a:sym typeface="Arial"/>
              </a:endParaRPr>
            </a:p>
          </p:txBody>
        </p:sp>
        <p:sp>
          <p:nvSpPr>
            <p:cNvPr id="205" name="Google Shape;205;p22"/>
            <p:cNvSpPr/>
            <p:nvPr/>
          </p:nvSpPr>
          <p:spPr>
            <a:xfrm>
              <a:off x="1115329" y="6099177"/>
              <a:ext cx="2419252"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4EF5"/>
                </a:buClr>
                <a:buSzPts val="1800"/>
                <a:buFont typeface="Arial"/>
                <a:buNone/>
              </a:pPr>
              <a:r>
                <a:rPr lang="en-GB" sz="1800" b="0" i="0" u="sng" strike="noStrike" cap="none">
                  <a:solidFill>
                    <a:schemeClr val="hlink"/>
                  </a:solidFill>
                  <a:latin typeface="Arial"/>
                  <a:ea typeface="Arial"/>
                  <a:cs typeface="Arial"/>
                  <a:sym typeface="Arial"/>
                  <a:hlinkClick r:id="rId9"/>
                </a:rPr>
                <a:t>info@nbseduworld.eu</a:t>
              </a:r>
              <a:endParaRPr sz="1800" b="0" i="0" u="sng" strike="noStrike" cap="none">
                <a:solidFill>
                  <a:srgbClr val="004EF5"/>
                </a:solidFill>
                <a:latin typeface="Arial"/>
                <a:ea typeface="Arial"/>
                <a:cs typeface="Arial"/>
                <a:sym typeface="Arial"/>
              </a:endParaRPr>
            </a:p>
          </p:txBody>
        </p:sp>
        <p:pic>
          <p:nvPicPr>
            <p:cNvPr id="206" name="Google Shape;206;p22"/>
            <p:cNvPicPr preferRelativeResize="0"/>
            <p:nvPr/>
          </p:nvPicPr>
          <p:blipFill rotWithShape="1">
            <a:blip r:embed="rId10">
              <a:alphaModFix/>
            </a:blip>
            <a:srcRect/>
            <a:stretch/>
          </p:blipFill>
          <p:spPr>
            <a:xfrm>
              <a:off x="713459" y="6122433"/>
              <a:ext cx="362148" cy="362148"/>
            </a:xfrm>
            <a:prstGeom prst="rect">
              <a:avLst/>
            </a:prstGeom>
            <a:noFill/>
            <a:ln>
              <a:noFill/>
            </a:ln>
          </p:spPr>
        </p:pic>
        <p:sp>
          <p:nvSpPr>
            <p:cNvPr id="207" name="Google Shape;207;p22"/>
            <p:cNvSpPr txBox="1"/>
            <p:nvPr/>
          </p:nvSpPr>
          <p:spPr>
            <a:xfrm>
              <a:off x="5019229" y="6233513"/>
              <a:ext cx="207738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800"/>
                <a:buFont typeface="Arial"/>
                <a:buNone/>
              </a:pPr>
              <a:r>
                <a:rPr lang="en-GB" sz="1800" b="0" i="0" u="sng" strike="noStrike" cap="none">
                  <a:solidFill>
                    <a:schemeClr val="hlink"/>
                  </a:solidFill>
                  <a:latin typeface="Arial"/>
                  <a:ea typeface="Arial"/>
                  <a:cs typeface="Arial"/>
                  <a:sym typeface="Arial"/>
                  <a:hlinkClick r:id="rId11"/>
                </a:rPr>
                <a:t>NBS EDUWORLD</a:t>
              </a:r>
              <a:endParaRPr sz="1800" b="0" i="0" u="none" strike="noStrike" cap="none">
                <a:solidFill>
                  <a:srgbClr val="7F7F7F"/>
                </a:solidFill>
                <a:latin typeface="Arial"/>
                <a:ea typeface="Arial"/>
                <a:cs typeface="Arial"/>
                <a:sym typeface="Arial"/>
              </a:endParaRPr>
            </a:p>
          </p:txBody>
        </p:sp>
        <p:pic>
          <p:nvPicPr>
            <p:cNvPr id="208" name="Google Shape;208;p22"/>
            <p:cNvPicPr preferRelativeResize="0"/>
            <p:nvPr/>
          </p:nvPicPr>
          <p:blipFill rotWithShape="1">
            <a:blip r:embed="rId12">
              <a:alphaModFix/>
            </a:blip>
            <a:srcRect/>
            <a:stretch/>
          </p:blipFill>
          <p:spPr>
            <a:xfrm>
              <a:off x="4682160" y="6247962"/>
              <a:ext cx="335887" cy="335887"/>
            </a:xfrm>
            <a:prstGeom prst="rect">
              <a:avLst/>
            </a:prstGeom>
            <a:noFill/>
            <a:ln>
              <a:noFill/>
            </a:ln>
          </p:spPr>
        </p:pic>
      </p:grpSp>
      <p:pic>
        <p:nvPicPr>
          <p:cNvPr id="209" name="Google Shape;209;p22"/>
          <p:cNvPicPr preferRelativeResize="0"/>
          <p:nvPr/>
        </p:nvPicPr>
        <p:blipFill rotWithShape="1">
          <a:blip r:embed="rId13">
            <a:alphaModFix/>
          </a:blip>
          <a:srcRect/>
          <a:stretch/>
        </p:blipFill>
        <p:spPr>
          <a:xfrm>
            <a:off x="520647" y="3216821"/>
            <a:ext cx="3088727" cy="6480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86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bg>
      <p:bgPr>
        <a:blipFill>
          <a:blip r:embed="rId2">
            <a:alphaModFix amt="50000"/>
          </a:blip>
          <a:stretch>
            <a:fillRect/>
          </a:stretch>
        </a:blipFill>
        <a:effectLst/>
      </p:bgPr>
    </p:bg>
    <p:spTree>
      <p:nvGrpSpPr>
        <p:cNvPr id="1" name="Shape 150"/>
        <p:cNvGrpSpPr/>
        <p:nvPr/>
      </p:nvGrpSpPr>
      <p:grpSpPr>
        <a:xfrm>
          <a:off x="0" y="0"/>
          <a:ext cx="0" cy="0"/>
          <a:chOff x="0" y="0"/>
          <a:chExt cx="0" cy="0"/>
        </a:xfrm>
      </p:grpSpPr>
      <p:sp>
        <p:nvSpPr>
          <p:cNvPr id="151" name="Google Shape;151;p17"/>
          <p:cNvSpPr/>
          <p:nvPr/>
        </p:nvSpPr>
        <p:spPr>
          <a:xfrm>
            <a:off x="447817" y="5141973"/>
            <a:ext cx="11298200" cy="1274702"/>
          </a:xfrm>
          <a:prstGeom prst="rect">
            <a:avLst/>
          </a:prstGeom>
          <a:solidFill>
            <a:srgbClr val="019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7"/>
          <p:cNvSpPr txBox="1">
            <a:spLocks noGrp="1"/>
          </p:cNvSpPr>
          <p:nvPr>
            <p:ph type="title"/>
          </p:nvPr>
        </p:nvSpPr>
        <p:spPr>
          <a:xfrm>
            <a:off x="581192" y="5262296"/>
            <a:ext cx="4909445" cy="689514"/>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2000"/>
              <a:buFont typeface="Arial"/>
              <a:buNone/>
              <a:defRPr sz="2000" b="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17"/>
          <p:cNvSpPr txBox="1">
            <a:spLocks noGrp="1"/>
          </p:cNvSpPr>
          <p:nvPr>
            <p:ph type="body" idx="1"/>
          </p:nvPr>
        </p:nvSpPr>
        <p:spPr>
          <a:xfrm>
            <a:off x="447816" y="900682"/>
            <a:ext cx="11292840" cy="3905318"/>
          </a:xfrm>
          <a:prstGeom prst="rect">
            <a:avLst/>
          </a:prstGeom>
          <a:noFill/>
          <a:ln>
            <a:noFill/>
          </a:ln>
        </p:spPr>
        <p:txBody>
          <a:bodyPr spcFirstLastPara="1" wrap="square" lIns="91425" tIns="45700" rIns="91425" bIns="45700" anchor="ctr" anchorCtr="0">
            <a:normAutofit/>
          </a:bodyPr>
          <a:lstStyle>
            <a:lvl1pPr marL="457200" lvl="0" indent="-345440" algn="l">
              <a:lnSpc>
                <a:spcPct val="150000"/>
              </a:lnSpc>
              <a:spcBef>
                <a:spcPts val="400"/>
              </a:spcBef>
              <a:spcAft>
                <a:spcPts val="0"/>
              </a:spcAft>
              <a:buSzPts val="1840"/>
              <a:buChar char="◼"/>
              <a:defRPr sz="2000">
                <a:solidFill>
                  <a:schemeClr val="dk2"/>
                </a:solidFill>
              </a:defRPr>
            </a:lvl1pPr>
            <a:lvl2pPr marL="914400" lvl="1" indent="-333756" algn="l">
              <a:lnSpc>
                <a:spcPct val="150000"/>
              </a:lnSpc>
              <a:spcBef>
                <a:spcPts val="600"/>
              </a:spcBef>
              <a:spcAft>
                <a:spcPts val="0"/>
              </a:spcAft>
              <a:buSzPts val="1656"/>
              <a:buChar char="◼"/>
              <a:defRPr sz="1800">
                <a:solidFill>
                  <a:schemeClr val="dk2"/>
                </a:solidFill>
              </a:defRPr>
            </a:lvl2pPr>
            <a:lvl3pPr marL="1371600" lvl="2" indent="-322072" algn="l">
              <a:lnSpc>
                <a:spcPct val="150000"/>
              </a:lnSpc>
              <a:spcBef>
                <a:spcPts val="600"/>
              </a:spcBef>
              <a:spcAft>
                <a:spcPts val="0"/>
              </a:spcAft>
              <a:buSzPts val="1472"/>
              <a:buChar char="◼"/>
              <a:defRPr sz="1600">
                <a:solidFill>
                  <a:schemeClr val="dk2"/>
                </a:solidFill>
              </a:defRPr>
            </a:lvl3pPr>
            <a:lvl4pPr marL="1828800" lvl="3" indent="-310388" algn="l">
              <a:lnSpc>
                <a:spcPct val="150000"/>
              </a:lnSpc>
              <a:spcBef>
                <a:spcPts val="600"/>
              </a:spcBef>
              <a:spcAft>
                <a:spcPts val="0"/>
              </a:spcAft>
              <a:buSzPts val="1288"/>
              <a:buChar char="◼"/>
              <a:defRPr sz="1400">
                <a:solidFill>
                  <a:schemeClr val="dk2"/>
                </a:solidFill>
              </a:defRPr>
            </a:lvl4pPr>
            <a:lvl5pPr marL="2286000" lvl="4" indent="-310388" algn="l">
              <a:lnSpc>
                <a:spcPct val="150000"/>
              </a:lnSpc>
              <a:spcBef>
                <a:spcPts val="600"/>
              </a:spcBef>
              <a:spcAft>
                <a:spcPts val="0"/>
              </a:spcAft>
              <a:buSzPts val="1288"/>
              <a:buChar char="◼"/>
              <a:defRPr sz="1400">
                <a:solidFill>
                  <a:schemeClr val="dk2"/>
                </a:solidFill>
              </a:defRPr>
            </a:lvl5pPr>
            <a:lvl6pPr marL="2743200" lvl="5" indent="-310388" algn="l">
              <a:spcBef>
                <a:spcPts val="600"/>
              </a:spcBef>
              <a:spcAft>
                <a:spcPts val="0"/>
              </a:spcAft>
              <a:buSzPts val="1288"/>
              <a:buChar char="◼"/>
              <a:defRPr sz="1400">
                <a:solidFill>
                  <a:schemeClr val="dk2"/>
                </a:solidFill>
              </a:defRPr>
            </a:lvl6pPr>
            <a:lvl7pPr marL="3200400" lvl="6" indent="-310388" algn="l">
              <a:spcBef>
                <a:spcPts val="600"/>
              </a:spcBef>
              <a:spcAft>
                <a:spcPts val="0"/>
              </a:spcAft>
              <a:buSzPts val="1288"/>
              <a:buChar char="◼"/>
              <a:defRPr sz="1400">
                <a:solidFill>
                  <a:schemeClr val="dk2"/>
                </a:solidFill>
              </a:defRPr>
            </a:lvl7pPr>
            <a:lvl8pPr marL="3657600" lvl="7" indent="-310388" algn="l">
              <a:spcBef>
                <a:spcPts val="600"/>
              </a:spcBef>
              <a:spcAft>
                <a:spcPts val="0"/>
              </a:spcAft>
              <a:buSzPts val="1288"/>
              <a:buChar char="◼"/>
              <a:defRPr sz="1400">
                <a:solidFill>
                  <a:schemeClr val="dk2"/>
                </a:solidFill>
              </a:defRPr>
            </a:lvl8pPr>
            <a:lvl9pPr marL="4114800" lvl="8" indent="-310388" algn="l">
              <a:spcBef>
                <a:spcPts val="600"/>
              </a:spcBef>
              <a:spcAft>
                <a:spcPts val="600"/>
              </a:spcAft>
              <a:buSzPts val="1288"/>
              <a:buChar char="◼"/>
              <a:defRPr sz="1400">
                <a:solidFill>
                  <a:schemeClr val="dk2"/>
                </a:solidFill>
              </a:defRPr>
            </a:lvl9pPr>
          </a:lstStyle>
          <a:p>
            <a:endParaRPr/>
          </a:p>
        </p:txBody>
      </p:sp>
      <p:sp>
        <p:nvSpPr>
          <p:cNvPr id="154" name="Google Shape;154;p17"/>
          <p:cNvSpPr txBox="1">
            <a:spLocks noGrp="1"/>
          </p:cNvSpPr>
          <p:nvPr>
            <p:ph type="body" idx="2"/>
          </p:nvPr>
        </p:nvSpPr>
        <p:spPr>
          <a:xfrm>
            <a:off x="5740823" y="5262296"/>
            <a:ext cx="5869987" cy="689515"/>
          </a:xfrm>
          <a:prstGeom prst="rect">
            <a:avLst/>
          </a:prstGeom>
          <a:noFill/>
          <a:ln>
            <a:noFill/>
          </a:ln>
        </p:spPr>
        <p:txBody>
          <a:bodyPr spcFirstLastPara="1" wrap="square" lIns="91425" tIns="45700" rIns="91425" bIns="45700" anchor="ctr" anchorCtr="0">
            <a:normAutofit/>
          </a:bodyPr>
          <a:lstStyle>
            <a:lvl1pPr marL="457200" lvl="0" indent="-228600" algn="r">
              <a:lnSpc>
                <a:spcPct val="150000"/>
              </a:lnSpc>
              <a:spcBef>
                <a:spcPts val="220"/>
              </a:spcBef>
              <a:spcAft>
                <a:spcPts val="0"/>
              </a:spcAft>
              <a:buSzPts val="1012"/>
              <a:buNone/>
              <a:defRPr sz="1100">
                <a:solidFill>
                  <a:schemeClr val="lt1"/>
                </a:solidFill>
              </a:defRPr>
            </a:lvl1pPr>
            <a:lvl2pPr marL="914400" lvl="1" indent="-228600" algn="l">
              <a:lnSpc>
                <a:spcPct val="150000"/>
              </a:lnSpc>
              <a:spcBef>
                <a:spcPts val="600"/>
              </a:spcBef>
              <a:spcAft>
                <a:spcPts val="0"/>
              </a:spcAft>
              <a:buSzPts val="1012"/>
              <a:buNone/>
              <a:defRPr sz="1100"/>
            </a:lvl2pPr>
            <a:lvl3pPr marL="1371600" lvl="2" indent="-228600" algn="l">
              <a:lnSpc>
                <a:spcPct val="150000"/>
              </a:lnSpc>
              <a:spcBef>
                <a:spcPts val="600"/>
              </a:spcBef>
              <a:spcAft>
                <a:spcPts val="0"/>
              </a:spcAft>
              <a:buSzPts val="920"/>
              <a:buNone/>
              <a:defRPr sz="1000"/>
            </a:lvl3pPr>
            <a:lvl4pPr marL="1828800" lvl="3" indent="-228600" algn="l">
              <a:lnSpc>
                <a:spcPct val="150000"/>
              </a:lnSpc>
              <a:spcBef>
                <a:spcPts val="600"/>
              </a:spcBef>
              <a:spcAft>
                <a:spcPts val="0"/>
              </a:spcAft>
              <a:buSzPts val="828"/>
              <a:buNone/>
              <a:defRPr sz="900"/>
            </a:lvl4pPr>
            <a:lvl5pPr marL="2286000" lvl="4" indent="-228600" algn="l">
              <a:lnSpc>
                <a:spcPct val="150000"/>
              </a:lnSpc>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155" name="Google Shape;155;p17"/>
          <p:cNvSpPr txBox="1">
            <a:spLocks noGrp="1"/>
          </p:cNvSpPr>
          <p:nvPr>
            <p:ph type="sldNum" idx="12"/>
          </p:nvPr>
        </p:nvSpPr>
        <p:spPr>
          <a:xfrm>
            <a:off x="10558300" y="600168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chemeClr val="lt1"/>
                </a:solidFill>
                <a:latin typeface="Gill Sans"/>
                <a:ea typeface="Gill Sans"/>
                <a:cs typeface="Gill Sans"/>
                <a:sym typeface="Gill Sans"/>
              </a:defRPr>
            </a:lvl1pPr>
            <a:lvl2pPr marL="0" lvl="1" indent="0" algn="r">
              <a:spcBef>
                <a:spcPts val="0"/>
              </a:spcBef>
              <a:buNone/>
              <a:defRPr sz="900">
                <a:solidFill>
                  <a:schemeClr val="lt1"/>
                </a:solidFill>
                <a:latin typeface="Gill Sans"/>
                <a:ea typeface="Gill Sans"/>
                <a:cs typeface="Gill Sans"/>
                <a:sym typeface="Gill Sans"/>
              </a:defRPr>
            </a:lvl2pPr>
            <a:lvl3pPr marL="0" lvl="2" indent="0" algn="r">
              <a:spcBef>
                <a:spcPts val="0"/>
              </a:spcBef>
              <a:buNone/>
              <a:defRPr sz="900">
                <a:solidFill>
                  <a:schemeClr val="lt1"/>
                </a:solidFill>
                <a:latin typeface="Gill Sans"/>
                <a:ea typeface="Gill Sans"/>
                <a:cs typeface="Gill Sans"/>
                <a:sym typeface="Gill Sans"/>
              </a:defRPr>
            </a:lvl3pPr>
            <a:lvl4pPr marL="0" lvl="3" indent="0" algn="r">
              <a:spcBef>
                <a:spcPts val="0"/>
              </a:spcBef>
              <a:buNone/>
              <a:defRPr sz="900">
                <a:solidFill>
                  <a:schemeClr val="lt1"/>
                </a:solidFill>
                <a:latin typeface="Gill Sans"/>
                <a:ea typeface="Gill Sans"/>
                <a:cs typeface="Gill Sans"/>
                <a:sym typeface="Gill Sans"/>
              </a:defRPr>
            </a:lvl4pPr>
            <a:lvl5pPr marL="0" lvl="4" indent="0" algn="r">
              <a:spcBef>
                <a:spcPts val="0"/>
              </a:spcBef>
              <a:buNone/>
              <a:defRPr sz="900">
                <a:solidFill>
                  <a:schemeClr val="lt1"/>
                </a:solidFill>
                <a:latin typeface="Gill Sans"/>
                <a:ea typeface="Gill Sans"/>
                <a:cs typeface="Gill Sans"/>
                <a:sym typeface="Gill Sans"/>
              </a:defRPr>
            </a:lvl5pPr>
            <a:lvl6pPr marL="0" lvl="5" indent="0" algn="r">
              <a:spcBef>
                <a:spcPts val="0"/>
              </a:spcBef>
              <a:buNone/>
              <a:defRPr sz="900">
                <a:solidFill>
                  <a:schemeClr val="lt1"/>
                </a:solidFill>
                <a:latin typeface="Gill Sans"/>
                <a:ea typeface="Gill Sans"/>
                <a:cs typeface="Gill Sans"/>
                <a:sym typeface="Gill Sans"/>
              </a:defRPr>
            </a:lvl6pPr>
            <a:lvl7pPr marL="0" lvl="6" indent="0" algn="r">
              <a:spcBef>
                <a:spcPts val="0"/>
              </a:spcBef>
              <a:buNone/>
              <a:defRPr sz="900">
                <a:solidFill>
                  <a:schemeClr val="lt1"/>
                </a:solidFill>
                <a:latin typeface="Gill Sans"/>
                <a:ea typeface="Gill Sans"/>
                <a:cs typeface="Gill Sans"/>
                <a:sym typeface="Gill Sans"/>
              </a:defRPr>
            </a:lvl7pPr>
            <a:lvl8pPr marL="0" lvl="7" indent="0" algn="r">
              <a:spcBef>
                <a:spcPts val="0"/>
              </a:spcBef>
              <a:buNone/>
              <a:defRPr sz="900">
                <a:solidFill>
                  <a:schemeClr val="lt1"/>
                </a:solidFill>
                <a:latin typeface="Gill Sans"/>
                <a:ea typeface="Gill Sans"/>
                <a:cs typeface="Gill Sans"/>
                <a:sym typeface="Gill Sans"/>
              </a:defRPr>
            </a:lvl8pPr>
            <a:lvl9pPr marL="0" lvl="8" indent="0" algn="r">
              <a:spcBef>
                <a:spcPts val="0"/>
              </a:spcBef>
              <a:buNone/>
              <a:defRPr sz="900">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pic>
        <p:nvPicPr>
          <p:cNvPr id="156" name="Google Shape;156;p17"/>
          <p:cNvPicPr preferRelativeResize="0"/>
          <p:nvPr/>
        </p:nvPicPr>
        <p:blipFill rotWithShape="1">
          <a:blip r:embed="rId3">
            <a:alphaModFix/>
          </a:blip>
          <a:srcRect/>
          <a:stretch/>
        </p:blipFill>
        <p:spPr>
          <a:xfrm>
            <a:off x="446534" y="138953"/>
            <a:ext cx="1945497" cy="720000"/>
          </a:xfrm>
          <a:prstGeom prst="rect">
            <a:avLst/>
          </a:prstGeom>
          <a:noFill/>
          <a:ln>
            <a:noFill/>
          </a:ln>
        </p:spPr>
      </p:pic>
    </p:spTree>
    <p:extLst>
      <p:ext uri="{BB962C8B-B14F-4D97-AF65-F5344CB8AC3E}">
        <p14:creationId xmlns:p14="http://schemas.microsoft.com/office/powerpoint/2010/main" val="2863611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68"/>
        <p:cNvGrpSpPr/>
        <p:nvPr/>
      </p:nvGrpSpPr>
      <p:grpSpPr>
        <a:xfrm>
          <a:off x="0" y="0"/>
          <a:ext cx="0" cy="0"/>
          <a:chOff x="0" y="0"/>
          <a:chExt cx="0" cy="0"/>
        </a:xfrm>
      </p:grpSpPr>
      <p:sp>
        <p:nvSpPr>
          <p:cNvPr id="69" name="Google Shape;69;p8"/>
          <p:cNvSpPr txBox="1">
            <a:spLocks noGrp="1"/>
          </p:cNvSpPr>
          <p:nvPr>
            <p:ph type="title"/>
          </p:nvPr>
        </p:nvSpPr>
        <p:spPr>
          <a:xfrm>
            <a:off x="581192" y="963494"/>
            <a:ext cx="11029616" cy="75246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8"/>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Clr>
                <a:srgbClr val="00C897"/>
              </a:buClr>
              <a:buSzPts val="1656"/>
              <a:buChar char="◼"/>
              <a:defRPr/>
            </a:lvl1pPr>
            <a:lvl2pPr marL="914400" lvl="1" indent="-322072" algn="l">
              <a:lnSpc>
                <a:spcPct val="150000"/>
              </a:lnSpc>
              <a:spcBef>
                <a:spcPts val="600"/>
              </a:spcBef>
              <a:spcAft>
                <a:spcPts val="0"/>
              </a:spcAft>
              <a:buClr>
                <a:srgbClr val="00C897"/>
              </a:buClr>
              <a:buSzPts val="1472"/>
              <a:buChar char="◼"/>
              <a:defRPr/>
            </a:lvl2pPr>
            <a:lvl3pPr marL="1371600" lvl="2" indent="-310388" algn="l">
              <a:lnSpc>
                <a:spcPct val="150000"/>
              </a:lnSpc>
              <a:spcBef>
                <a:spcPts val="600"/>
              </a:spcBef>
              <a:spcAft>
                <a:spcPts val="0"/>
              </a:spcAft>
              <a:buClr>
                <a:srgbClr val="00C897"/>
              </a:buClr>
              <a:buSzPts val="1288"/>
              <a:buChar char="◼"/>
              <a:defRPr/>
            </a:lvl3pPr>
            <a:lvl4pPr marL="1828800" lvl="3" indent="-298703" algn="l">
              <a:lnSpc>
                <a:spcPct val="150000"/>
              </a:lnSpc>
              <a:spcBef>
                <a:spcPts val="600"/>
              </a:spcBef>
              <a:spcAft>
                <a:spcPts val="0"/>
              </a:spcAft>
              <a:buClr>
                <a:srgbClr val="00C897"/>
              </a:buClr>
              <a:buSzPts val="1104"/>
              <a:buChar char="◼"/>
              <a:defRPr/>
            </a:lvl4pPr>
            <a:lvl5pPr marL="2286000" lvl="4" indent="-298704" algn="l">
              <a:lnSpc>
                <a:spcPct val="150000"/>
              </a:lnSpc>
              <a:spcBef>
                <a:spcPts val="600"/>
              </a:spcBef>
              <a:spcAft>
                <a:spcPts val="0"/>
              </a:spcAft>
              <a:buClr>
                <a:srgbClr val="00C897"/>
              </a:buClr>
              <a:buSzPts val="1104"/>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71" name="Google Shape;71;p8"/>
          <p:cNvSpPr txBox="1">
            <a:spLocks noGrp="1"/>
          </p:cNvSpPr>
          <p:nvPr>
            <p:ph type="sldNum" idx="12"/>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72" name="Google Shape;72;p8"/>
          <p:cNvPicPr preferRelativeResize="0"/>
          <p:nvPr/>
        </p:nvPicPr>
        <p:blipFill rotWithShape="1">
          <a:blip r:embed="rId2">
            <a:alphaModFix/>
          </a:blip>
          <a:srcRect/>
          <a:stretch/>
        </p:blipFill>
        <p:spPr>
          <a:xfrm>
            <a:off x="10958381" y="6264801"/>
            <a:ext cx="252343" cy="252343"/>
          </a:xfrm>
          <a:prstGeom prst="rect">
            <a:avLst/>
          </a:prstGeom>
          <a:noFill/>
          <a:ln>
            <a:noFill/>
          </a:ln>
        </p:spPr>
      </p:pic>
      <p:pic>
        <p:nvPicPr>
          <p:cNvPr id="73" name="Google Shape;73;p8"/>
          <p:cNvPicPr preferRelativeResize="0"/>
          <p:nvPr/>
        </p:nvPicPr>
        <p:blipFill rotWithShape="1">
          <a:blip r:embed="rId3">
            <a:alphaModFix/>
          </a:blip>
          <a:srcRect/>
          <a:stretch/>
        </p:blipFill>
        <p:spPr>
          <a:xfrm>
            <a:off x="11364000" y="0"/>
            <a:ext cx="828000" cy="828000"/>
          </a:xfrm>
          <a:prstGeom prst="rect">
            <a:avLst/>
          </a:prstGeom>
          <a:noFill/>
          <a:ln>
            <a:noFill/>
          </a:ln>
        </p:spPr>
      </p:pic>
      <p:pic>
        <p:nvPicPr>
          <p:cNvPr id="74" name="Google Shape;74;p8"/>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75" name="Google Shape;75;p8"/>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extLst>
      <p:ext uri="{BB962C8B-B14F-4D97-AF65-F5344CB8AC3E}">
        <p14:creationId xmlns:p14="http://schemas.microsoft.com/office/powerpoint/2010/main" val="3152631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12/02/2025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9545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81192" y="944676"/>
            <a:ext cx="11029616" cy="950002"/>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rgbClr val="019266"/>
              </a:buClr>
              <a:buSzPts val="2800"/>
              <a:buFont typeface="Arial"/>
              <a:buNone/>
              <a:defRPr sz="2800" b="0" i="0" u="none" strike="noStrike" cap="none">
                <a:solidFill>
                  <a:srgbClr val="019266"/>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 name="Google Shape;11;p1"/>
          <p:cNvSpPr txBox="1">
            <a:spLocks noGrp="1"/>
          </p:cNvSpPr>
          <p:nvPr>
            <p:ph type="body" idx="1"/>
          </p:nvPr>
        </p:nvSpPr>
        <p:spPr>
          <a:xfrm>
            <a:off x="581192" y="2336003"/>
            <a:ext cx="11029616" cy="3522794"/>
          </a:xfrm>
          <a:prstGeom prst="rect">
            <a:avLst/>
          </a:prstGeom>
          <a:noFill/>
          <a:ln>
            <a:noFill/>
          </a:ln>
        </p:spPr>
        <p:txBody>
          <a:bodyPr spcFirstLastPara="1" wrap="square" lIns="91425" tIns="45700" rIns="91425" bIns="45700" anchor="ctr" anchorCtr="0">
            <a:normAutofit/>
          </a:bodyPr>
          <a:lstStyle>
            <a:lvl1pPr marL="457200" marR="0" lvl="0" indent="-333756" algn="l" rtl="0">
              <a:lnSpc>
                <a:spcPct val="150000"/>
              </a:lnSpc>
              <a:spcBef>
                <a:spcPts val="360"/>
              </a:spcBef>
              <a:spcAft>
                <a:spcPts val="0"/>
              </a:spcAft>
              <a:buClr>
                <a:srgbClr val="00C897"/>
              </a:buClr>
              <a:buSzPts val="1656"/>
              <a:buFont typeface="Noto Sans Symbols"/>
              <a:buChar char="◼"/>
              <a:defRPr sz="1800" b="0" i="0" u="none" strike="noStrike" cap="none">
                <a:solidFill>
                  <a:schemeClr val="dk2"/>
                </a:solidFill>
                <a:latin typeface="Arial"/>
                <a:ea typeface="Arial"/>
                <a:cs typeface="Arial"/>
                <a:sym typeface="Arial"/>
              </a:defRPr>
            </a:lvl1pPr>
            <a:lvl2pPr marL="914400" marR="0" lvl="1" indent="-322072" algn="l" rtl="0">
              <a:lnSpc>
                <a:spcPct val="150000"/>
              </a:lnSpc>
              <a:spcBef>
                <a:spcPts val="600"/>
              </a:spcBef>
              <a:spcAft>
                <a:spcPts val="0"/>
              </a:spcAft>
              <a:buClr>
                <a:srgbClr val="00C897"/>
              </a:buClr>
              <a:buSzPts val="1472"/>
              <a:buFont typeface="Noto Sans Symbols"/>
              <a:buChar char="◼"/>
              <a:defRPr sz="1600" b="0" i="0" u="none" strike="noStrike" cap="none">
                <a:solidFill>
                  <a:schemeClr val="dk2"/>
                </a:solidFill>
                <a:latin typeface="Arial"/>
                <a:ea typeface="Arial"/>
                <a:cs typeface="Arial"/>
                <a:sym typeface="Arial"/>
              </a:defRPr>
            </a:lvl2pPr>
            <a:lvl3pPr marL="1371600" marR="0" lvl="2" indent="-310388" algn="l" rtl="0">
              <a:lnSpc>
                <a:spcPct val="150000"/>
              </a:lnSpc>
              <a:spcBef>
                <a:spcPts val="600"/>
              </a:spcBef>
              <a:spcAft>
                <a:spcPts val="0"/>
              </a:spcAft>
              <a:buClr>
                <a:srgbClr val="00C897"/>
              </a:buClr>
              <a:buSzPts val="1288"/>
              <a:buFont typeface="Noto Sans Symbols"/>
              <a:buChar char="◼"/>
              <a:defRPr sz="1400" b="0" i="0" u="none" strike="noStrike" cap="none">
                <a:solidFill>
                  <a:schemeClr val="dk2"/>
                </a:solidFill>
                <a:latin typeface="Arial"/>
                <a:ea typeface="Arial"/>
                <a:cs typeface="Arial"/>
                <a:sym typeface="Arial"/>
              </a:defRPr>
            </a:lvl3pPr>
            <a:lvl4pPr marL="1828800" marR="0" lvl="3" indent="-298703"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4pPr>
            <a:lvl5pPr marL="2286000" marR="0" lvl="4" indent="-298704"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12" name="Google Shape;12;p1"/>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019266"/>
                </a:solidFill>
                <a:latin typeface="Gill Sans"/>
                <a:ea typeface="Gill Sans"/>
                <a:cs typeface="Gill Sans"/>
                <a:sym typeface="Gill Sans"/>
              </a:defRPr>
            </a:lvl1pPr>
            <a:lvl2pPr marL="0" marR="0" lvl="1" indent="0" algn="r" rtl="0">
              <a:spcBef>
                <a:spcPts val="0"/>
              </a:spcBef>
              <a:buNone/>
              <a:defRPr sz="900" b="0" i="0" u="none" strike="noStrike" cap="none">
                <a:solidFill>
                  <a:srgbClr val="019266"/>
                </a:solidFill>
                <a:latin typeface="Gill Sans"/>
                <a:ea typeface="Gill Sans"/>
                <a:cs typeface="Gill Sans"/>
                <a:sym typeface="Gill Sans"/>
              </a:defRPr>
            </a:lvl2pPr>
            <a:lvl3pPr marL="0" marR="0" lvl="2" indent="0" algn="r" rtl="0">
              <a:spcBef>
                <a:spcPts val="0"/>
              </a:spcBef>
              <a:buNone/>
              <a:defRPr sz="900" b="0" i="0" u="none" strike="noStrike" cap="none">
                <a:solidFill>
                  <a:srgbClr val="019266"/>
                </a:solidFill>
                <a:latin typeface="Gill Sans"/>
                <a:ea typeface="Gill Sans"/>
                <a:cs typeface="Gill Sans"/>
                <a:sym typeface="Gill Sans"/>
              </a:defRPr>
            </a:lvl3pPr>
            <a:lvl4pPr marL="0" marR="0" lvl="3" indent="0" algn="r" rtl="0">
              <a:spcBef>
                <a:spcPts val="0"/>
              </a:spcBef>
              <a:buNone/>
              <a:defRPr sz="900" b="0" i="0" u="none" strike="noStrike" cap="none">
                <a:solidFill>
                  <a:srgbClr val="019266"/>
                </a:solidFill>
                <a:latin typeface="Gill Sans"/>
                <a:ea typeface="Gill Sans"/>
                <a:cs typeface="Gill Sans"/>
                <a:sym typeface="Gill Sans"/>
              </a:defRPr>
            </a:lvl4pPr>
            <a:lvl5pPr marL="0" marR="0" lvl="4" indent="0" algn="r" rtl="0">
              <a:spcBef>
                <a:spcPts val="0"/>
              </a:spcBef>
              <a:buNone/>
              <a:defRPr sz="900" b="0" i="0" u="none" strike="noStrike" cap="none">
                <a:solidFill>
                  <a:srgbClr val="019266"/>
                </a:solidFill>
                <a:latin typeface="Gill Sans"/>
                <a:ea typeface="Gill Sans"/>
                <a:cs typeface="Gill Sans"/>
                <a:sym typeface="Gill Sans"/>
              </a:defRPr>
            </a:lvl5pPr>
            <a:lvl6pPr marL="0" marR="0" lvl="5" indent="0" algn="r" rtl="0">
              <a:spcBef>
                <a:spcPts val="0"/>
              </a:spcBef>
              <a:buNone/>
              <a:defRPr sz="900" b="0" i="0" u="none" strike="noStrike" cap="none">
                <a:solidFill>
                  <a:srgbClr val="019266"/>
                </a:solidFill>
                <a:latin typeface="Gill Sans"/>
                <a:ea typeface="Gill Sans"/>
                <a:cs typeface="Gill Sans"/>
                <a:sym typeface="Gill Sans"/>
              </a:defRPr>
            </a:lvl6pPr>
            <a:lvl7pPr marL="0" marR="0" lvl="6" indent="0" algn="r" rtl="0">
              <a:spcBef>
                <a:spcPts val="0"/>
              </a:spcBef>
              <a:buNone/>
              <a:defRPr sz="900" b="0" i="0" u="none" strike="noStrike" cap="none">
                <a:solidFill>
                  <a:srgbClr val="019266"/>
                </a:solidFill>
                <a:latin typeface="Gill Sans"/>
                <a:ea typeface="Gill Sans"/>
                <a:cs typeface="Gill Sans"/>
                <a:sym typeface="Gill Sans"/>
              </a:defRPr>
            </a:lvl7pPr>
            <a:lvl8pPr marL="0" marR="0" lvl="7" indent="0" algn="r" rtl="0">
              <a:spcBef>
                <a:spcPts val="0"/>
              </a:spcBef>
              <a:buNone/>
              <a:defRPr sz="900" b="0" i="0" u="none" strike="noStrike" cap="none">
                <a:solidFill>
                  <a:srgbClr val="019266"/>
                </a:solidFill>
                <a:latin typeface="Gill Sans"/>
                <a:ea typeface="Gill Sans"/>
                <a:cs typeface="Gill Sans"/>
                <a:sym typeface="Gill Sans"/>
              </a:defRPr>
            </a:lvl8pPr>
            <a:lvl9pPr marL="0" marR="0" lvl="8" indent="0" algn="r" rtl="0">
              <a:spcBef>
                <a:spcPts val="0"/>
              </a:spcBef>
              <a:buNone/>
              <a:defRPr sz="900" b="0" i="0" u="none" strike="noStrike" cap="none">
                <a:solidFill>
                  <a:srgbClr val="019266"/>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7" r:id="rId2"/>
    <p:sldLayoutId id="2147483659" r:id="rId3"/>
    <p:sldLayoutId id="2147483665" r:id="rId4"/>
    <p:sldLayoutId id="2147483667" r:id="rId5"/>
    <p:sldLayoutId id="2147483668" r:id="rId6"/>
    <p:sldLayoutId id="2147483670" r:id="rId7"/>
    <p:sldLayoutId id="2147483671" r:id="rId8"/>
    <p:sldLayoutId id="2147483672" r:id="rId9"/>
    <p:sldLayoutId id="2147483673"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8" Type="http://schemas.openxmlformats.org/officeDocument/2006/relationships/hyperlink" Target="https://nbseduworld.eu/fileadmin/user_upload/Resources/NBS-EduWORLD-flipbook-final-pages.pdf"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hyperlink" Target="https://joint-research-centre.ec.europa.eu/greencomp-european-sustainability-competence-framework_e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networknature.eu/sites/default/files/uploads/networknature-nbs-knowledgebrief03.pdf" TargetMode="Externa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research-and-innovation.ec.europa.eu/research-area/environment/nature-based-solutions_en"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video" Target="https://www.youtube.com/embed/TGuyMakgeVw?feature=oembed" TargetMode="External"/><Relationship Id="rId5" Type="http://schemas.openxmlformats.org/officeDocument/2006/relationships/image" Target="../media/image16.jpeg"/><Relationship Id="rId4" Type="http://schemas.openxmlformats.org/officeDocument/2006/relationships/hyperlink" Target="https://www.youtube.com/watch?v=TGuyMakgeVw"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8.jfif"/><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hyperlink" Target="https://op.europa.eu/en/publication-detail/-/publication/d7d496b5-ad4e-11eb-9767-01aa75ed71a1"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connectingnature.eu/nature-based-solutions-explained"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joint-research-centre.ec.europa.eu/greencomp-european-sustainability-competence-framework_en"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3"/>
          <p:cNvSpPr txBox="1">
            <a:spLocks noGrp="1"/>
          </p:cNvSpPr>
          <p:nvPr>
            <p:ph type="ctrTitle"/>
          </p:nvPr>
        </p:nvSpPr>
        <p:spPr>
          <a:xfrm>
            <a:off x="521404" y="1593130"/>
            <a:ext cx="11149192" cy="2339165"/>
          </a:xfrm>
          <a:prstGeom prst="rect">
            <a:avLst/>
          </a:prstGeom>
          <a:noFill/>
          <a:ln>
            <a:noFill/>
          </a:ln>
        </p:spPr>
        <p:txBody>
          <a:bodyPr spcFirstLastPara="1" wrap="square" lIns="91425" tIns="45700" rIns="91425" bIns="45700" anchor="b" anchorCtr="0">
            <a:normAutofit fontScale="90000"/>
          </a:bodyPr>
          <a:lstStyle/>
          <a:p>
            <a:pPr>
              <a:buSzPct val="86630"/>
            </a:pPr>
            <a:br>
              <a:rPr lang="en-IE" b="1" dirty="0"/>
            </a:br>
            <a:br>
              <a:rPr lang="en-IE" b="1" dirty="0"/>
            </a:br>
            <a:r>
              <a:rPr lang="en-IE" b="1" dirty="0"/>
              <a:t>Understanding Nature Based Solutions</a:t>
            </a:r>
            <a:br>
              <a:rPr lang="en-IE" b="1" dirty="0"/>
            </a:br>
            <a:r>
              <a:rPr lang="en-IE" dirty="0"/>
              <a:t>An Introduction</a:t>
            </a:r>
            <a:br>
              <a:rPr lang="en-IE" dirty="0"/>
            </a:br>
            <a:endParaRPr b="1" dirty="0"/>
          </a:p>
          <a:p>
            <a:pPr marL="0" lvl="0" indent="0" algn="l" rtl="0">
              <a:spcBef>
                <a:spcPts val="0"/>
              </a:spcBef>
              <a:spcAft>
                <a:spcPts val="0"/>
              </a:spcAft>
              <a:buClr>
                <a:srgbClr val="019266"/>
              </a:buClr>
              <a:buSzPct val="100000"/>
              <a:buFont typeface="Arial"/>
              <a:buNone/>
            </a:pPr>
            <a:r>
              <a:rPr lang="en-IE" dirty="0"/>
              <a:t>Lecture (online)</a:t>
            </a:r>
            <a:endParaRPr dirty="0"/>
          </a:p>
        </p:txBody>
      </p:sp>
      <p:sp>
        <p:nvSpPr>
          <p:cNvPr id="217" name="Google Shape;217;p23"/>
          <p:cNvSpPr txBox="1">
            <a:spLocks noGrp="1"/>
          </p:cNvSpPr>
          <p:nvPr>
            <p:ph type="body" idx="2"/>
          </p:nvPr>
        </p:nvSpPr>
        <p:spPr>
          <a:xfrm>
            <a:off x="647481" y="4572000"/>
            <a:ext cx="6200128" cy="612776"/>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SzPts val="1656"/>
              <a:buNone/>
            </a:pPr>
            <a:r>
              <a:rPr lang="en-GB" dirty="0"/>
              <a:t>Trinity College Dublin</a:t>
            </a:r>
          </a:p>
          <a:p>
            <a:pPr marL="0" lvl="0" indent="0" algn="l" rtl="0">
              <a:lnSpc>
                <a:spcPct val="150000"/>
              </a:lnSpc>
              <a:spcBef>
                <a:spcPts val="0"/>
              </a:spcBef>
              <a:spcAft>
                <a:spcPts val="0"/>
              </a:spcAft>
              <a:buSzPts val="1656"/>
              <a:buNone/>
            </a:pPr>
            <a:r>
              <a:rPr lang="en-GB" i="1" dirty="0"/>
              <a:t>Content created in 2024</a:t>
            </a:r>
            <a:endParaRPr i="1" dirty="0"/>
          </a:p>
        </p:txBody>
      </p:sp>
      <p:pic>
        <p:nvPicPr>
          <p:cNvPr id="3" name="Picture 2" descr="A black and white sign with a person in a circle&#10;&#10;Description automatically generated">
            <a:extLst>
              <a:ext uri="{FF2B5EF4-FFF2-40B4-BE49-F238E27FC236}">
                <a16:creationId xmlns:a16="http://schemas.microsoft.com/office/drawing/2014/main" id="{B4EF74E9-40E8-0452-CF13-A66F52F88916}"/>
              </a:ext>
            </a:extLst>
          </p:cNvPr>
          <p:cNvPicPr>
            <a:picLocks noChangeAspect="1"/>
          </p:cNvPicPr>
          <p:nvPr/>
        </p:nvPicPr>
        <p:blipFill>
          <a:blip r:embed="rId3"/>
          <a:stretch>
            <a:fillRect/>
          </a:stretch>
        </p:blipFill>
        <p:spPr>
          <a:xfrm>
            <a:off x="9317504" y="4644206"/>
            <a:ext cx="1998581" cy="699504"/>
          </a:xfrm>
          <a:prstGeom prst="rect">
            <a:avLst/>
          </a:prstGeom>
        </p:spPr>
      </p:pic>
      <p:pic>
        <p:nvPicPr>
          <p:cNvPr id="2" name="Picture 2" descr="Identity - Trinity College Dublin">
            <a:extLst>
              <a:ext uri="{FF2B5EF4-FFF2-40B4-BE49-F238E27FC236}">
                <a16:creationId xmlns:a16="http://schemas.microsoft.com/office/drawing/2014/main" id="{6C796F0C-9868-AEF7-A547-0BA2C187365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706" t="19995" r="8874" b="15456"/>
          <a:stretch/>
        </p:blipFill>
        <p:spPr bwMode="auto">
          <a:xfrm>
            <a:off x="8592260" y="459636"/>
            <a:ext cx="2925971" cy="7907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xfrm>
            <a:off x="581192" y="636189"/>
            <a:ext cx="11029616" cy="75246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dirty="0" err="1"/>
              <a:t>GreenComp</a:t>
            </a:r>
            <a:r>
              <a:rPr lang="en-GB" sz="3020" b="1" dirty="0"/>
              <a:t>: Skills to address environmental challenges</a:t>
            </a:r>
            <a:endParaRPr sz="3020" b="1" dirty="0"/>
          </a:p>
        </p:txBody>
      </p:sp>
      <p:sp>
        <p:nvSpPr>
          <p:cNvPr id="3" name="Text Placeholder 2">
            <a:extLst>
              <a:ext uri="{FF2B5EF4-FFF2-40B4-BE49-F238E27FC236}">
                <a16:creationId xmlns:a16="http://schemas.microsoft.com/office/drawing/2014/main" id="{DDD3AAC8-BABC-9151-7869-1281DDE26C6D}"/>
              </a:ext>
            </a:extLst>
          </p:cNvPr>
          <p:cNvSpPr>
            <a:spLocks noGrp="1"/>
          </p:cNvSpPr>
          <p:nvPr>
            <p:ph type="body" idx="1"/>
          </p:nvPr>
        </p:nvSpPr>
        <p:spPr>
          <a:xfrm>
            <a:off x="2584065" y="1874621"/>
            <a:ext cx="2692472" cy="4698913"/>
          </a:xfrm>
        </p:spPr>
        <p:txBody>
          <a:bodyPr>
            <a:normAutofit/>
          </a:bodyPr>
          <a:lstStyle/>
          <a:p>
            <a:pPr marL="123444" indent="0">
              <a:buNone/>
            </a:pPr>
            <a:r>
              <a:rPr lang="en-IE" sz="2000" b="1" i="1" dirty="0">
                <a:solidFill>
                  <a:schemeClr val="accent2">
                    <a:lumMod val="75000"/>
                  </a:schemeClr>
                </a:solidFill>
              </a:rPr>
              <a:t>A wide range of skills to address environmental challenges. </a:t>
            </a:r>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10</a:t>
            </a:fld>
            <a:endParaRPr/>
          </a:p>
        </p:txBody>
      </p:sp>
      <p:graphicFrame>
        <p:nvGraphicFramePr>
          <p:cNvPr id="2" name="Diagram 1">
            <a:extLst>
              <a:ext uri="{FF2B5EF4-FFF2-40B4-BE49-F238E27FC236}">
                <a16:creationId xmlns:a16="http://schemas.microsoft.com/office/drawing/2014/main" id="{D1266B36-72FC-5602-2EEC-99AB4A296E13}"/>
              </a:ext>
            </a:extLst>
          </p:cNvPr>
          <p:cNvGraphicFramePr/>
          <p:nvPr>
            <p:extLst>
              <p:ext uri="{D42A27DB-BD31-4B8C-83A1-F6EECF244321}">
                <p14:modId xmlns:p14="http://schemas.microsoft.com/office/powerpoint/2010/main" val="2648548091"/>
              </p:ext>
            </p:extLst>
          </p:nvPr>
        </p:nvGraphicFramePr>
        <p:xfrm>
          <a:off x="-318218" y="1573506"/>
          <a:ext cx="7828289" cy="5284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1F952820-03C8-EBA3-E208-7F6FFC741958}"/>
              </a:ext>
            </a:extLst>
          </p:cNvPr>
          <p:cNvSpPr txBox="1"/>
          <p:nvPr/>
        </p:nvSpPr>
        <p:spPr>
          <a:xfrm>
            <a:off x="7510071" y="1807206"/>
            <a:ext cx="3851169" cy="3847207"/>
          </a:xfrm>
          <a:prstGeom prst="rect">
            <a:avLst/>
          </a:prstGeom>
          <a:noFill/>
        </p:spPr>
        <p:txBody>
          <a:bodyPr wrap="square">
            <a:spAutoFit/>
          </a:bodyPr>
          <a:lstStyle/>
          <a:p>
            <a:r>
              <a:rPr lang="en-IE" sz="2400" i="1" dirty="0">
                <a:solidFill>
                  <a:schemeClr val="accent2">
                    <a:lumMod val="75000"/>
                  </a:schemeClr>
                </a:solidFill>
              </a:rPr>
              <a:t>The framework aims to ensure that individuals and businesses have the necessary competences to actively participate in and support the transition towards a greener and more sustainable future.</a:t>
            </a:r>
          </a:p>
          <a:p>
            <a:endParaRPr lang="en-IE" sz="2400" i="1" dirty="0">
              <a:solidFill>
                <a:schemeClr val="accent2">
                  <a:lumMod val="75000"/>
                </a:schemeClr>
              </a:solidFill>
            </a:endParaRPr>
          </a:p>
          <a:p>
            <a:r>
              <a:rPr lang="en-IE" i="1" dirty="0">
                <a:solidFill>
                  <a:schemeClr val="accent2">
                    <a:lumMod val="75000"/>
                  </a:schemeClr>
                </a:solidFill>
              </a:rPr>
              <a:t>Source: </a:t>
            </a:r>
            <a:r>
              <a:rPr lang="en-IE" dirty="0">
                <a:solidFill>
                  <a:schemeClr val="accent2">
                    <a:lumMod val="75000"/>
                  </a:schemeClr>
                </a:solidFill>
              </a:rPr>
              <a:t>Utkarsh et al 2023 </a:t>
            </a:r>
            <a:r>
              <a:rPr lang="en-IE" i="1" dirty="0">
                <a:solidFill>
                  <a:schemeClr val="accent2">
                    <a:lumMod val="75000"/>
                  </a:schemeClr>
                </a:solidFill>
              </a:rPr>
              <a:t> </a:t>
            </a:r>
            <a:r>
              <a:rPr lang="en-IE" i="1" dirty="0">
                <a:solidFill>
                  <a:schemeClr val="accent2">
                    <a:lumMod val="75000"/>
                  </a:schemeClr>
                </a:solidFill>
                <a:hlinkClick r:id="rId8"/>
              </a:rPr>
              <a:t>Learning from NBS </a:t>
            </a:r>
            <a:r>
              <a:rPr lang="en-IE" i="1" dirty="0" err="1">
                <a:solidFill>
                  <a:schemeClr val="accent2">
                    <a:lumMod val="75000"/>
                  </a:schemeClr>
                </a:solidFill>
                <a:hlinkClick r:id="rId8"/>
              </a:rPr>
              <a:t>EduSystems</a:t>
            </a:r>
            <a:r>
              <a:rPr lang="en-IE" i="1" dirty="0">
                <a:solidFill>
                  <a:schemeClr val="accent2">
                    <a:lumMod val="75000"/>
                  </a:schemeClr>
                </a:solidFill>
                <a:hlinkClick r:id="rId8"/>
              </a:rPr>
              <a:t> inspiring initiatives </a:t>
            </a:r>
            <a:endParaRPr lang="en-IE" i="1" dirty="0">
              <a:solidFill>
                <a:schemeClr val="accent2">
                  <a:lumMod val="75000"/>
                </a:schemeClr>
              </a:solidFill>
            </a:endParaRPr>
          </a:p>
        </p:txBody>
      </p:sp>
    </p:spTree>
    <p:extLst>
      <p:ext uri="{BB962C8B-B14F-4D97-AF65-F5344CB8AC3E}">
        <p14:creationId xmlns:p14="http://schemas.microsoft.com/office/powerpoint/2010/main" val="1777147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xfrm>
            <a:off x="581192" y="835228"/>
            <a:ext cx="11029616" cy="71767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dirty="0"/>
              <a:t>Components of </a:t>
            </a:r>
            <a:r>
              <a:rPr lang="en-GB" sz="3020" b="1" dirty="0" err="1"/>
              <a:t>GreenComp</a:t>
            </a:r>
            <a:endParaRPr sz="3020" b="1" dirty="0"/>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11</a:t>
            </a:fld>
            <a:endParaRPr/>
          </a:p>
        </p:txBody>
      </p:sp>
      <p:pic>
        <p:nvPicPr>
          <p:cNvPr id="7" name="Picture 6" descr="A screenshot of a game&#10;&#10;Description automatically generated">
            <a:extLst>
              <a:ext uri="{FF2B5EF4-FFF2-40B4-BE49-F238E27FC236}">
                <a16:creationId xmlns:a16="http://schemas.microsoft.com/office/drawing/2014/main" id="{C3505D97-4B25-8BFE-7625-EDE74A1186F1}"/>
              </a:ext>
            </a:extLst>
          </p:cNvPr>
          <p:cNvPicPr>
            <a:picLocks noChangeAspect="1"/>
          </p:cNvPicPr>
          <p:nvPr/>
        </p:nvPicPr>
        <p:blipFill>
          <a:blip r:embed="rId3"/>
          <a:stretch>
            <a:fillRect/>
          </a:stretch>
        </p:blipFill>
        <p:spPr>
          <a:xfrm>
            <a:off x="585277" y="1546920"/>
            <a:ext cx="9255788" cy="4308035"/>
          </a:xfrm>
          <a:prstGeom prst="rect">
            <a:avLst/>
          </a:prstGeom>
        </p:spPr>
      </p:pic>
      <p:sp>
        <p:nvSpPr>
          <p:cNvPr id="2" name="TextBox 1">
            <a:extLst>
              <a:ext uri="{FF2B5EF4-FFF2-40B4-BE49-F238E27FC236}">
                <a16:creationId xmlns:a16="http://schemas.microsoft.com/office/drawing/2014/main" id="{A14B813B-DB85-A908-B9EE-E4339B788DC1}"/>
              </a:ext>
            </a:extLst>
          </p:cNvPr>
          <p:cNvSpPr txBox="1"/>
          <p:nvPr/>
        </p:nvSpPr>
        <p:spPr>
          <a:xfrm>
            <a:off x="9828363" y="5198854"/>
            <a:ext cx="213935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IE" sz="1800" u="sng">
                <a:solidFill>
                  <a:srgbClr val="019266"/>
                </a:solidFill>
                <a:hlinkClick r:id="rId4"/>
              </a:rPr>
              <a:t>Reference: GreenComp 2022</a:t>
            </a:r>
            <a:r>
              <a:rPr lang="en-IE" sz="1800">
                <a:solidFill>
                  <a:srgbClr val="3D3D3D"/>
                </a:solidFill>
              </a:rPr>
              <a:t> </a:t>
            </a:r>
            <a:endParaRPr lang="en-GB"/>
          </a:p>
        </p:txBody>
      </p:sp>
    </p:spTree>
    <p:extLst>
      <p:ext uri="{BB962C8B-B14F-4D97-AF65-F5344CB8AC3E}">
        <p14:creationId xmlns:p14="http://schemas.microsoft.com/office/powerpoint/2010/main" val="3799961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65FB95F1-B05C-1A9D-C161-671BBA08AE61}"/>
            </a:ext>
          </a:extLst>
        </p:cNvPr>
        <p:cNvGrpSpPr/>
        <p:nvPr/>
      </p:nvGrpSpPr>
      <p:grpSpPr>
        <a:xfrm>
          <a:off x="0" y="0"/>
          <a:ext cx="0" cy="0"/>
          <a:chOff x="0" y="0"/>
          <a:chExt cx="0" cy="0"/>
        </a:xfrm>
      </p:grpSpPr>
      <p:sp>
        <p:nvSpPr>
          <p:cNvPr id="229" name="Google Shape;229;p24">
            <a:extLst>
              <a:ext uri="{FF2B5EF4-FFF2-40B4-BE49-F238E27FC236}">
                <a16:creationId xmlns:a16="http://schemas.microsoft.com/office/drawing/2014/main" id="{E62E5013-92ED-8DF9-213D-8172558F1106}"/>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12</a:t>
            </a:fld>
            <a:endParaRPr/>
          </a:p>
        </p:txBody>
      </p:sp>
      <p:sp>
        <p:nvSpPr>
          <p:cNvPr id="8" name="Google Shape;227;p24">
            <a:extLst>
              <a:ext uri="{FF2B5EF4-FFF2-40B4-BE49-F238E27FC236}">
                <a16:creationId xmlns:a16="http://schemas.microsoft.com/office/drawing/2014/main" id="{53ED5103-EDD3-D734-08FA-FC986429B2CE}"/>
              </a:ext>
            </a:extLst>
          </p:cNvPr>
          <p:cNvSpPr txBox="1">
            <a:spLocks/>
          </p:cNvSpPr>
          <p:nvPr/>
        </p:nvSpPr>
        <p:spPr>
          <a:xfrm>
            <a:off x="581192" y="968721"/>
            <a:ext cx="6645518" cy="479066"/>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19266"/>
              </a:buClr>
              <a:buSzPts val="2800"/>
              <a:buFont typeface="Arial"/>
              <a:buNone/>
              <a:defRPr sz="2800" b="0" i="0" u="none" strike="noStrike" cap="none">
                <a:solidFill>
                  <a:srgbClr val="01926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r>
              <a:rPr lang="en-IE" sz="3020" b="1"/>
              <a:t>Nature Based Entrepreneurship</a:t>
            </a:r>
            <a:endParaRPr lang="en-IE" sz="3020" b="1" dirty="0"/>
          </a:p>
        </p:txBody>
      </p:sp>
      <p:sp>
        <p:nvSpPr>
          <p:cNvPr id="9" name="Text Placeholder 1">
            <a:extLst>
              <a:ext uri="{FF2B5EF4-FFF2-40B4-BE49-F238E27FC236}">
                <a16:creationId xmlns:a16="http://schemas.microsoft.com/office/drawing/2014/main" id="{41140724-503A-7F7B-4C2E-AFF763E109F0}"/>
              </a:ext>
            </a:extLst>
          </p:cNvPr>
          <p:cNvSpPr txBox="1">
            <a:spLocks/>
          </p:cNvSpPr>
          <p:nvPr/>
        </p:nvSpPr>
        <p:spPr>
          <a:xfrm>
            <a:off x="581192" y="1903660"/>
            <a:ext cx="6006420" cy="357767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33756" algn="l" rtl="0">
              <a:lnSpc>
                <a:spcPct val="150000"/>
              </a:lnSpc>
              <a:spcBef>
                <a:spcPts val="360"/>
              </a:spcBef>
              <a:spcAft>
                <a:spcPts val="0"/>
              </a:spcAft>
              <a:buClr>
                <a:srgbClr val="00C897"/>
              </a:buClr>
              <a:buSzPts val="1656"/>
              <a:buFont typeface="Noto Sans Symbols"/>
              <a:buChar char="◼"/>
              <a:defRPr sz="1800" b="0" i="0" u="none" strike="noStrike" cap="none">
                <a:solidFill>
                  <a:schemeClr val="dk2"/>
                </a:solidFill>
                <a:latin typeface="Arial"/>
                <a:ea typeface="Arial"/>
                <a:cs typeface="Arial"/>
                <a:sym typeface="Arial"/>
              </a:defRPr>
            </a:lvl1pPr>
            <a:lvl2pPr marL="914400" marR="0" lvl="1" indent="-322072" algn="l" rtl="0">
              <a:lnSpc>
                <a:spcPct val="150000"/>
              </a:lnSpc>
              <a:spcBef>
                <a:spcPts val="600"/>
              </a:spcBef>
              <a:spcAft>
                <a:spcPts val="0"/>
              </a:spcAft>
              <a:buClr>
                <a:srgbClr val="00C897"/>
              </a:buClr>
              <a:buSzPts val="1472"/>
              <a:buFont typeface="Noto Sans Symbols"/>
              <a:buChar char="◼"/>
              <a:defRPr sz="1600" b="0" i="0" u="none" strike="noStrike" cap="none">
                <a:solidFill>
                  <a:schemeClr val="dk2"/>
                </a:solidFill>
                <a:latin typeface="Arial"/>
                <a:ea typeface="Arial"/>
                <a:cs typeface="Arial"/>
                <a:sym typeface="Arial"/>
              </a:defRPr>
            </a:lvl2pPr>
            <a:lvl3pPr marL="1371600" marR="0" lvl="2" indent="-310388" algn="l" rtl="0">
              <a:lnSpc>
                <a:spcPct val="150000"/>
              </a:lnSpc>
              <a:spcBef>
                <a:spcPts val="600"/>
              </a:spcBef>
              <a:spcAft>
                <a:spcPts val="0"/>
              </a:spcAft>
              <a:buClr>
                <a:srgbClr val="00C897"/>
              </a:buClr>
              <a:buSzPts val="1288"/>
              <a:buFont typeface="Noto Sans Symbols"/>
              <a:buChar char="◼"/>
              <a:defRPr sz="1400" b="0" i="0" u="none" strike="noStrike" cap="none">
                <a:solidFill>
                  <a:schemeClr val="dk2"/>
                </a:solidFill>
                <a:latin typeface="Arial"/>
                <a:ea typeface="Arial"/>
                <a:cs typeface="Arial"/>
                <a:sym typeface="Arial"/>
              </a:defRPr>
            </a:lvl3pPr>
            <a:lvl4pPr marL="1828800" marR="0" lvl="3" indent="-298703"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4pPr>
            <a:lvl5pPr marL="2286000" marR="0" lvl="4" indent="-298704"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5pPr>
            <a:lvl6pPr marL="2743200" marR="0" lvl="5"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333756" algn="l" rtl="0">
              <a:lnSpc>
                <a:spcPct val="100000"/>
              </a:lnSpc>
              <a:spcBef>
                <a:spcPts val="600"/>
              </a:spcBef>
              <a:spcAft>
                <a:spcPts val="60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9pPr>
          </a:lstStyle>
          <a:p>
            <a:r>
              <a:rPr lang="en-IE" sz="1600" b="1" dirty="0"/>
              <a:t>Opportunities for Businesses to Implement NBS</a:t>
            </a:r>
            <a:endParaRPr lang="en-IE" sz="1600" dirty="0"/>
          </a:p>
          <a:p>
            <a:pPr>
              <a:buFont typeface="Arial" panose="020B0604020202020204" pitchFamily="34" charset="0"/>
              <a:buChar char="•"/>
            </a:pPr>
            <a:r>
              <a:rPr lang="en-IE" sz="1600" b="1" dirty="0"/>
              <a:t>Eco-Entrepreneurship</a:t>
            </a:r>
            <a:r>
              <a:rPr lang="en-IE" sz="1600" dirty="0"/>
              <a:t>: New business models in </a:t>
            </a:r>
            <a:r>
              <a:rPr lang="en-IE" sz="1600" b="1" dirty="0"/>
              <a:t>green construction</a:t>
            </a:r>
            <a:r>
              <a:rPr lang="en-IE" sz="1600" dirty="0"/>
              <a:t>, </a:t>
            </a:r>
            <a:r>
              <a:rPr lang="en-IE" sz="1600" b="1" dirty="0"/>
              <a:t>urban farming</a:t>
            </a:r>
            <a:r>
              <a:rPr lang="en-IE" sz="1600" dirty="0"/>
              <a:t>, and </a:t>
            </a:r>
            <a:r>
              <a:rPr lang="en-IE" sz="1600" b="1" dirty="0"/>
              <a:t>green infrastructure</a:t>
            </a:r>
            <a:r>
              <a:rPr lang="en-IE" sz="1600" dirty="0"/>
              <a:t> solutions.</a:t>
            </a:r>
          </a:p>
          <a:p>
            <a:pPr>
              <a:buFont typeface="Arial" panose="020B0604020202020204" pitchFamily="34" charset="0"/>
              <a:buChar char="•"/>
            </a:pPr>
            <a:r>
              <a:rPr lang="en-IE" sz="1600" b="1" dirty="0"/>
              <a:t>Corporate Responsibility</a:t>
            </a:r>
            <a:r>
              <a:rPr lang="en-IE" sz="1600" dirty="0"/>
              <a:t>: Companies investing in NBS projects to reduce their </a:t>
            </a:r>
            <a:r>
              <a:rPr lang="en-IE" sz="1600" b="1" dirty="0"/>
              <a:t>environmental footprint</a:t>
            </a:r>
            <a:r>
              <a:rPr lang="en-IE" sz="1600" dirty="0"/>
              <a:t> and contribute to </a:t>
            </a:r>
            <a:r>
              <a:rPr lang="en-IE" sz="1600" b="1" dirty="0"/>
              <a:t>SDGs</a:t>
            </a:r>
            <a:r>
              <a:rPr lang="en-IE" sz="1600" dirty="0"/>
              <a:t>.</a:t>
            </a:r>
          </a:p>
          <a:p>
            <a:pPr>
              <a:buFont typeface="Arial" panose="020B0604020202020204" pitchFamily="34" charset="0"/>
              <a:buChar char="•"/>
            </a:pPr>
            <a:r>
              <a:rPr lang="en-IE" sz="1600" b="1" dirty="0"/>
              <a:t>Example</a:t>
            </a:r>
            <a:r>
              <a:rPr lang="en-IE" sz="1600" dirty="0"/>
              <a:t>: </a:t>
            </a:r>
            <a:r>
              <a:rPr lang="en-IE" sz="1600" b="1" dirty="0"/>
              <a:t>Private developers</a:t>
            </a:r>
            <a:r>
              <a:rPr lang="en-IE" sz="1600" dirty="0"/>
              <a:t> partnering with local authorities to implement </a:t>
            </a:r>
            <a:r>
              <a:rPr lang="en-IE" sz="1600" b="1" dirty="0"/>
              <a:t>green infrastructure</a:t>
            </a:r>
            <a:r>
              <a:rPr lang="en-IE" sz="1600" dirty="0"/>
              <a:t> in new housing projects.</a:t>
            </a:r>
          </a:p>
          <a:p>
            <a:pPr>
              <a:buFont typeface="Arial" panose="020B0604020202020204" pitchFamily="34" charset="0"/>
              <a:buChar char="•"/>
            </a:pPr>
            <a:r>
              <a:rPr lang="en-IE" sz="1600" dirty="0"/>
              <a:t>For a list of Nature Based Enterprises check out the </a:t>
            </a:r>
            <a:r>
              <a:rPr lang="en-IE" sz="1600" b="1" dirty="0">
                <a:solidFill>
                  <a:schemeClr val="accent2"/>
                </a:solidFill>
              </a:rPr>
              <a:t>‘Connecting Nature Enterprise Platform’</a:t>
            </a:r>
          </a:p>
        </p:txBody>
      </p:sp>
      <p:pic>
        <p:nvPicPr>
          <p:cNvPr id="10" name="Picture 2" descr="Horizon Nua - Go Nature Positive">
            <a:extLst>
              <a:ext uri="{FF2B5EF4-FFF2-40B4-BE49-F238E27FC236}">
                <a16:creationId xmlns:a16="http://schemas.microsoft.com/office/drawing/2014/main" id="{74DD00C3-8C71-6339-F754-06B3E6B4C9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8780" y="2403577"/>
            <a:ext cx="4922026" cy="2050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13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DDD997A8-26C1-845F-756B-CBDFC2041ABD}"/>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8C05A839-433D-E23E-03C8-8DEBF67D0420}"/>
              </a:ext>
            </a:extLst>
          </p:cNvPr>
          <p:cNvSpPr txBox="1">
            <a:spLocks noGrp="1"/>
          </p:cNvSpPr>
          <p:nvPr>
            <p:ph type="title"/>
          </p:nvPr>
        </p:nvSpPr>
        <p:spPr>
          <a:xfrm>
            <a:off x="581192" y="968721"/>
            <a:ext cx="5415747" cy="479066"/>
          </a:xfrm>
          <a:prstGeom prst="rect">
            <a:avLst/>
          </a:prstGeom>
          <a:noFill/>
          <a:ln>
            <a:noFill/>
          </a:ln>
        </p:spPr>
        <p:txBody>
          <a:bodyPr spcFirstLastPara="1" wrap="square" lIns="91425" tIns="45700" rIns="91425" bIns="45700" anchor="b" anchorCtr="0">
            <a:noAutofit/>
          </a:bodyPr>
          <a:lstStyle/>
          <a:p>
            <a:r>
              <a:rPr lang="en-IE" sz="3020" b="1" dirty="0"/>
              <a:t>Local Government &amp; NBS</a:t>
            </a:r>
          </a:p>
        </p:txBody>
      </p:sp>
      <p:sp>
        <p:nvSpPr>
          <p:cNvPr id="2" name="Text Placeholder 1">
            <a:extLst>
              <a:ext uri="{FF2B5EF4-FFF2-40B4-BE49-F238E27FC236}">
                <a16:creationId xmlns:a16="http://schemas.microsoft.com/office/drawing/2014/main" id="{C96F6D60-CAE4-304A-F3DA-7B313306C55D}"/>
              </a:ext>
            </a:extLst>
          </p:cNvPr>
          <p:cNvSpPr>
            <a:spLocks noGrp="1"/>
          </p:cNvSpPr>
          <p:nvPr>
            <p:ph type="body" idx="1"/>
          </p:nvPr>
        </p:nvSpPr>
        <p:spPr>
          <a:xfrm>
            <a:off x="581193" y="1530035"/>
            <a:ext cx="7097801" cy="3577673"/>
          </a:xfrm>
        </p:spPr>
        <p:txBody>
          <a:bodyPr>
            <a:noAutofit/>
          </a:bodyPr>
          <a:lstStyle/>
          <a:p>
            <a:r>
              <a:rPr lang="en-IE" b="1" dirty="0"/>
              <a:t>The Role of Public Administration in Implementing NBS</a:t>
            </a:r>
            <a:endParaRPr lang="en-IE" dirty="0"/>
          </a:p>
          <a:p>
            <a:pPr>
              <a:buFont typeface="Arial" panose="020B0604020202020204" pitchFamily="34" charset="0"/>
              <a:buChar char="•"/>
            </a:pPr>
            <a:r>
              <a:rPr lang="en-IE" b="1" dirty="0"/>
              <a:t>Policy Development</a:t>
            </a:r>
            <a:r>
              <a:rPr lang="en-IE" dirty="0"/>
              <a:t>: Creating policies and incentives to promote NBS</a:t>
            </a:r>
          </a:p>
          <a:p>
            <a:pPr>
              <a:buFont typeface="Arial" panose="020B0604020202020204" pitchFamily="34" charset="0"/>
              <a:buChar char="•"/>
            </a:pPr>
            <a:r>
              <a:rPr lang="en-IE" b="1" dirty="0"/>
              <a:t>Zoning and Urban Planning</a:t>
            </a:r>
            <a:r>
              <a:rPr lang="en-IE" dirty="0"/>
              <a:t>: Integrating </a:t>
            </a:r>
            <a:r>
              <a:rPr lang="en-IE" b="1" dirty="0"/>
              <a:t>green infrastructure</a:t>
            </a:r>
            <a:r>
              <a:rPr lang="en-IE" dirty="0"/>
              <a:t> and </a:t>
            </a:r>
            <a:r>
              <a:rPr lang="en-IE" b="1" dirty="0"/>
              <a:t>permeable surfaces</a:t>
            </a:r>
            <a:r>
              <a:rPr lang="en-IE" dirty="0"/>
              <a:t> into development codes.</a:t>
            </a:r>
          </a:p>
          <a:p>
            <a:pPr>
              <a:buFont typeface="Arial" panose="020B0604020202020204" pitchFamily="34" charset="0"/>
              <a:buChar char="•"/>
            </a:pPr>
            <a:r>
              <a:rPr lang="en-IE" b="1" dirty="0"/>
              <a:t>Community Engagement</a:t>
            </a:r>
            <a:r>
              <a:rPr lang="en-IE" dirty="0"/>
              <a:t>: Involving local groups in planning and implementation through public consultations and workshops.</a:t>
            </a:r>
          </a:p>
        </p:txBody>
      </p:sp>
      <p:sp>
        <p:nvSpPr>
          <p:cNvPr id="229" name="Google Shape;229;p24">
            <a:extLst>
              <a:ext uri="{FF2B5EF4-FFF2-40B4-BE49-F238E27FC236}">
                <a16:creationId xmlns:a16="http://schemas.microsoft.com/office/drawing/2014/main" id="{CCF52D33-B8C7-46C3-D2B2-EACE22B604CD}"/>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13</a:t>
            </a:fld>
            <a:endParaRPr/>
          </a:p>
        </p:txBody>
      </p:sp>
      <p:pic>
        <p:nvPicPr>
          <p:cNvPr id="11266" name="Picture 2" descr="Homepage - Offaly County CouncilOffaly County Council">
            <a:extLst>
              <a:ext uri="{FF2B5EF4-FFF2-40B4-BE49-F238E27FC236}">
                <a16:creationId xmlns:a16="http://schemas.microsoft.com/office/drawing/2014/main" id="{4343FB34-0573-DDF5-EB40-46605D4D7E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693" t="30441" r="13400" b="26845"/>
          <a:stretch/>
        </p:blipFill>
        <p:spPr bwMode="auto">
          <a:xfrm>
            <a:off x="7678994" y="1887794"/>
            <a:ext cx="4015509" cy="847334"/>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Visit Almada - Apps on Google Play">
            <a:extLst>
              <a:ext uri="{FF2B5EF4-FFF2-40B4-BE49-F238E27FC236}">
                <a16:creationId xmlns:a16="http://schemas.microsoft.com/office/drawing/2014/main" id="{D71F60FB-424C-2125-1C43-E2358F95A11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968" r="25097"/>
          <a:stretch/>
        </p:blipFill>
        <p:spPr bwMode="auto">
          <a:xfrm>
            <a:off x="8470665" y="2821365"/>
            <a:ext cx="2432166" cy="24353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FB47BB0-13A4-DBDC-392E-F7B61B78B7CC}"/>
              </a:ext>
            </a:extLst>
          </p:cNvPr>
          <p:cNvSpPr txBox="1"/>
          <p:nvPr/>
        </p:nvSpPr>
        <p:spPr>
          <a:xfrm>
            <a:off x="7150025" y="5361306"/>
            <a:ext cx="4935793" cy="523220"/>
          </a:xfrm>
          <a:prstGeom prst="rect">
            <a:avLst/>
          </a:prstGeom>
          <a:noFill/>
        </p:spPr>
        <p:txBody>
          <a:bodyPr wrap="square" rtlCol="0">
            <a:spAutoFit/>
          </a:bodyPr>
          <a:lstStyle/>
          <a:p>
            <a:pPr algn="ctr"/>
            <a:r>
              <a:rPr lang="en-US" i="1" dirty="0">
                <a:solidFill>
                  <a:schemeClr val="accent1"/>
                </a:solidFill>
              </a:rPr>
              <a:t>Two local government partners from NBS </a:t>
            </a:r>
            <a:r>
              <a:rPr lang="en-US" i="1" dirty="0" err="1">
                <a:solidFill>
                  <a:schemeClr val="accent1"/>
                </a:solidFill>
              </a:rPr>
              <a:t>EduWORLD</a:t>
            </a:r>
            <a:r>
              <a:rPr lang="en-US" i="1" dirty="0">
                <a:solidFill>
                  <a:schemeClr val="accent1"/>
                </a:solidFill>
              </a:rPr>
              <a:t> who are promoting NBS in Ireland and Portugal</a:t>
            </a:r>
          </a:p>
        </p:txBody>
      </p:sp>
    </p:spTree>
    <p:extLst>
      <p:ext uri="{BB962C8B-B14F-4D97-AF65-F5344CB8AC3E}">
        <p14:creationId xmlns:p14="http://schemas.microsoft.com/office/powerpoint/2010/main" val="1490247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57B73302-7024-FD08-9451-C078821DD7C0}"/>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750909FC-782C-F829-89AC-E86F15DDE02E}"/>
              </a:ext>
            </a:extLst>
          </p:cNvPr>
          <p:cNvSpPr txBox="1">
            <a:spLocks noGrp="1"/>
          </p:cNvSpPr>
          <p:nvPr>
            <p:ph type="title"/>
          </p:nvPr>
        </p:nvSpPr>
        <p:spPr>
          <a:xfrm>
            <a:off x="581192" y="968721"/>
            <a:ext cx="5415747" cy="479066"/>
          </a:xfrm>
          <a:prstGeom prst="rect">
            <a:avLst/>
          </a:prstGeom>
          <a:noFill/>
          <a:ln>
            <a:noFill/>
          </a:ln>
        </p:spPr>
        <p:txBody>
          <a:bodyPr spcFirstLastPara="1" wrap="square" lIns="91425" tIns="45700" rIns="91425" bIns="45700" anchor="b" anchorCtr="0">
            <a:noAutofit/>
          </a:bodyPr>
          <a:lstStyle/>
          <a:p>
            <a:r>
              <a:rPr lang="en-IE" sz="3020" b="1" dirty="0"/>
              <a:t>Local Government &amp; NBS</a:t>
            </a:r>
          </a:p>
        </p:txBody>
      </p:sp>
      <p:sp>
        <p:nvSpPr>
          <p:cNvPr id="2" name="Text Placeholder 1">
            <a:extLst>
              <a:ext uri="{FF2B5EF4-FFF2-40B4-BE49-F238E27FC236}">
                <a16:creationId xmlns:a16="http://schemas.microsoft.com/office/drawing/2014/main" id="{EEAC64DE-E74B-D59C-3365-79A10B9CB8C2}"/>
              </a:ext>
            </a:extLst>
          </p:cNvPr>
          <p:cNvSpPr>
            <a:spLocks noGrp="1"/>
          </p:cNvSpPr>
          <p:nvPr>
            <p:ph type="body" idx="1"/>
          </p:nvPr>
        </p:nvSpPr>
        <p:spPr>
          <a:xfrm>
            <a:off x="581193" y="1530035"/>
            <a:ext cx="9676383" cy="3577673"/>
          </a:xfrm>
        </p:spPr>
        <p:txBody>
          <a:bodyPr>
            <a:noAutofit/>
          </a:bodyPr>
          <a:lstStyle/>
          <a:p>
            <a:r>
              <a:rPr lang="en-IE" b="1" dirty="0"/>
              <a:t>How Local Communities Can Engage in NBS Projects</a:t>
            </a:r>
            <a:endParaRPr lang="en-IE" dirty="0"/>
          </a:p>
          <a:p>
            <a:pPr>
              <a:buFont typeface="Arial" panose="020B0604020202020204" pitchFamily="34" charset="0"/>
              <a:buChar char="•"/>
            </a:pPr>
            <a:r>
              <a:rPr lang="en-IE" b="1" dirty="0"/>
              <a:t>Co-designing</a:t>
            </a:r>
            <a:r>
              <a:rPr lang="en-IE" dirty="0"/>
              <a:t> NBS solutions with the community.</a:t>
            </a:r>
          </a:p>
          <a:p>
            <a:pPr>
              <a:buFont typeface="Arial" panose="020B0604020202020204" pitchFamily="34" charset="0"/>
              <a:buChar char="•"/>
            </a:pPr>
            <a:r>
              <a:rPr lang="en-IE" b="1" dirty="0"/>
              <a:t>Volunteer Programs</a:t>
            </a:r>
            <a:r>
              <a:rPr lang="en-IE" dirty="0"/>
              <a:t>: Local groups can participate in </a:t>
            </a:r>
            <a:r>
              <a:rPr lang="en-IE" b="1" dirty="0"/>
              <a:t>tree planting</a:t>
            </a:r>
            <a:r>
              <a:rPr lang="en-IE" dirty="0"/>
              <a:t>, </a:t>
            </a:r>
            <a:r>
              <a:rPr lang="en-IE" b="1" dirty="0"/>
              <a:t>maintenance</a:t>
            </a:r>
            <a:r>
              <a:rPr lang="en-IE" dirty="0"/>
              <a:t> of green spaces, and </a:t>
            </a:r>
            <a:r>
              <a:rPr lang="en-IE" b="1" dirty="0"/>
              <a:t>monitoring</a:t>
            </a:r>
            <a:r>
              <a:rPr lang="en-IE" dirty="0"/>
              <a:t> NBS projects.</a:t>
            </a:r>
          </a:p>
          <a:p>
            <a:pPr>
              <a:buFont typeface="Arial" panose="020B0604020202020204" pitchFamily="34" charset="0"/>
              <a:buChar char="•"/>
            </a:pPr>
            <a:r>
              <a:rPr lang="en-IE" b="1" dirty="0"/>
              <a:t>Community-Led Monitoring</a:t>
            </a:r>
            <a:r>
              <a:rPr lang="en-IE" dirty="0"/>
              <a:t>: Using </a:t>
            </a:r>
            <a:r>
              <a:rPr lang="en-IE" b="1" dirty="0"/>
              <a:t>citizen science</a:t>
            </a:r>
            <a:r>
              <a:rPr lang="en-IE" dirty="0"/>
              <a:t> to track the effectiveness of NBS in urban environments.</a:t>
            </a:r>
          </a:p>
          <a:p>
            <a:pPr>
              <a:buFont typeface="Arial" panose="020B0604020202020204" pitchFamily="34" charset="0"/>
              <a:buChar char="•"/>
            </a:pPr>
            <a:endParaRPr lang="en-IE" dirty="0"/>
          </a:p>
          <a:p>
            <a:pPr>
              <a:buFont typeface="Arial" panose="020B0604020202020204" pitchFamily="34" charset="0"/>
              <a:buChar char="•"/>
            </a:pPr>
            <a:endParaRPr lang="en-IE" dirty="0"/>
          </a:p>
        </p:txBody>
      </p:sp>
      <p:sp>
        <p:nvSpPr>
          <p:cNvPr id="229" name="Google Shape;229;p24">
            <a:extLst>
              <a:ext uri="{FF2B5EF4-FFF2-40B4-BE49-F238E27FC236}">
                <a16:creationId xmlns:a16="http://schemas.microsoft.com/office/drawing/2014/main" id="{572B26C8-ED29-D801-6E3C-EFE588DB47D1}"/>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14</a:t>
            </a:fld>
            <a:endParaRPr/>
          </a:p>
        </p:txBody>
      </p:sp>
    </p:spTree>
    <p:extLst>
      <p:ext uri="{BB962C8B-B14F-4D97-AF65-F5344CB8AC3E}">
        <p14:creationId xmlns:p14="http://schemas.microsoft.com/office/powerpoint/2010/main" val="1441231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1CEF2-218B-E8E1-489A-60E49C6BA0C3}"/>
              </a:ext>
            </a:extLst>
          </p:cNvPr>
          <p:cNvSpPr>
            <a:spLocks noGrp="1"/>
          </p:cNvSpPr>
          <p:nvPr>
            <p:ph type="title"/>
          </p:nvPr>
        </p:nvSpPr>
        <p:spPr>
          <a:xfrm>
            <a:off x="581193" y="673079"/>
            <a:ext cx="11029616" cy="1044911"/>
          </a:xfrm>
        </p:spPr>
        <p:txBody>
          <a:bodyPr>
            <a:normAutofit/>
          </a:bodyPr>
          <a:lstStyle/>
          <a:p>
            <a:r>
              <a:rPr lang="en-GB" sz="2500" b="1" dirty="0"/>
              <a:t>Potential of NBS and ‘Green Gentrification’</a:t>
            </a:r>
            <a:endParaRPr lang="en-US" dirty="0"/>
          </a:p>
        </p:txBody>
      </p:sp>
      <p:sp>
        <p:nvSpPr>
          <p:cNvPr id="4" name="Text Placeholder 3">
            <a:extLst>
              <a:ext uri="{FF2B5EF4-FFF2-40B4-BE49-F238E27FC236}">
                <a16:creationId xmlns:a16="http://schemas.microsoft.com/office/drawing/2014/main" id="{9A8D4CC1-4A5F-4D24-A4C2-1DEBFCDB6BEA}"/>
              </a:ext>
            </a:extLst>
          </p:cNvPr>
          <p:cNvSpPr>
            <a:spLocks noGrp="1"/>
          </p:cNvSpPr>
          <p:nvPr>
            <p:ph type="body" idx="2"/>
          </p:nvPr>
        </p:nvSpPr>
        <p:spPr>
          <a:xfrm>
            <a:off x="581193" y="2059277"/>
            <a:ext cx="10267319" cy="3801774"/>
          </a:xfrm>
        </p:spPr>
        <p:txBody>
          <a:bodyPr>
            <a:normAutofit/>
          </a:bodyPr>
          <a:lstStyle/>
          <a:p>
            <a:r>
              <a:rPr lang="en-IE" sz="2000" dirty="0"/>
              <a:t>Greening efforts NBS integration may result in </a:t>
            </a:r>
            <a:r>
              <a:rPr lang="en-IE" sz="2000" b="1" dirty="0"/>
              <a:t>exacerbated social exclusion</a:t>
            </a:r>
            <a:r>
              <a:rPr lang="en-IE" sz="2000" dirty="0"/>
              <a:t>:</a:t>
            </a:r>
          </a:p>
          <a:p>
            <a:pPr lvl="1"/>
            <a:r>
              <a:rPr lang="en-IE" sz="2000" dirty="0"/>
              <a:t>increased rents</a:t>
            </a:r>
          </a:p>
          <a:p>
            <a:pPr lvl="1"/>
            <a:r>
              <a:rPr lang="en-IE" sz="2000" dirty="0"/>
              <a:t>inflated property taxes</a:t>
            </a:r>
          </a:p>
          <a:p>
            <a:pPr lvl="1"/>
            <a:r>
              <a:rPr lang="en-IE" sz="2000" dirty="0"/>
              <a:t>displacement of residents</a:t>
            </a:r>
          </a:p>
          <a:p>
            <a:r>
              <a:rPr lang="en-IE" sz="2000" b="1" dirty="0"/>
              <a:t>Building trust, ownership, and support </a:t>
            </a:r>
            <a:r>
              <a:rPr lang="en-IE" sz="2000" dirty="0"/>
              <a:t>among all those directly or indirectly affected by these solutions - regardless of income, gender, and race - and benefitting society at large.</a:t>
            </a:r>
          </a:p>
          <a:p>
            <a:pPr lvl="1"/>
            <a:endParaRPr lang="en-GB" dirty="0"/>
          </a:p>
        </p:txBody>
      </p:sp>
      <p:sp>
        <p:nvSpPr>
          <p:cNvPr id="5" name="Text Placeholder 4">
            <a:extLst>
              <a:ext uri="{FF2B5EF4-FFF2-40B4-BE49-F238E27FC236}">
                <a16:creationId xmlns:a16="http://schemas.microsoft.com/office/drawing/2014/main" id="{25E11584-BD07-5EBB-B2C5-0B911687C20A}"/>
              </a:ext>
            </a:extLst>
          </p:cNvPr>
          <p:cNvSpPr>
            <a:spLocks noGrp="1"/>
          </p:cNvSpPr>
          <p:nvPr>
            <p:ph type="body" idx="3"/>
          </p:nvPr>
        </p:nvSpPr>
        <p:spPr>
          <a:xfrm>
            <a:off x="6218935" y="6108517"/>
            <a:ext cx="5087073" cy="553373"/>
          </a:xfrm>
        </p:spPr>
        <p:txBody>
          <a:bodyPr/>
          <a:lstStyle/>
          <a:p>
            <a:r>
              <a:rPr lang="en-GB" sz="1600" dirty="0"/>
              <a:t>Reference: </a:t>
            </a:r>
            <a:r>
              <a:rPr lang="en-GB" sz="1600" dirty="0">
                <a:hlinkClick r:id="rId2"/>
              </a:rPr>
              <a:t>Network Nature: Knowledge Brief 3</a:t>
            </a:r>
            <a:endParaRPr lang="en-GB" sz="1600" dirty="0"/>
          </a:p>
        </p:txBody>
      </p:sp>
      <p:sp>
        <p:nvSpPr>
          <p:cNvPr id="7" name="Slide Number Placeholder 6">
            <a:extLst>
              <a:ext uri="{FF2B5EF4-FFF2-40B4-BE49-F238E27FC236}">
                <a16:creationId xmlns:a16="http://schemas.microsoft.com/office/drawing/2014/main" id="{0B36EDD1-4A93-60A1-0647-9613294678F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t>15</a:t>
            </a:fld>
            <a:endParaRPr lang="en-GB"/>
          </a:p>
        </p:txBody>
      </p:sp>
      <p:pic>
        <p:nvPicPr>
          <p:cNvPr id="8" name="Picture 7" descr="Two girls sitting on a bench looking at a lake&#10;&#10;Description automatically generated">
            <a:extLst>
              <a:ext uri="{FF2B5EF4-FFF2-40B4-BE49-F238E27FC236}">
                <a16:creationId xmlns:a16="http://schemas.microsoft.com/office/drawing/2014/main" id="{9D201985-3579-7971-BF74-2CA1E3C28D09}"/>
              </a:ext>
            </a:extLst>
          </p:cNvPr>
          <p:cNvPicPr>
            <a:picLocks noChangeAspect="1"/>
          </p:cNvPicPr>
          <p:nvPr/>
        </p:nvPicPr>
        <p:blipFill>
          <a:blip r:embed="rId3"/>
          <a:stretch>
            <a:fillRect/>
          </a:stretch>
        </p:blipFill>
        <p:spPr>
          <a:xfrm>
            <a:off x="9924952" y="449038"/>
            <a:ext cx="1775339" cy="1268952"/>
          </a:xfrm>
          <a:prstGeom prst="rect">
            <a:avLst/>
          </a:prstGeom>
        </p:spPr>
      </p:pic>
    </p:spTree>
    <p:extLst>
      <p:ext uri="{BB962C8B-B14F-4D97-AF65-F5344CB8AC3E}">
        <p14:creationId xmlns:p14="http://schemas.microsoft.com/office/powerpoint/2010/main" val="3144697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379A4-5E0C-E8A7-1EE7-B0F39A0571BD}"/>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80EF1DF-DA95-23F5-381B-47F684B54D25}"/>
              </a:ext>
            </a:extLst>
          </p:cNvPr>
          <p:cNvSpPr txBox="1"/>
          <p:nvPr/>
        </p:nvSpPr>
        <p:spPr>
          <a:xfrm>
            <a:off x="7972450" y="546604"/>
            <a:ext cx="3877985" cy="3046988"/>
          </a:xfrm>
          <a:prstGeom prst="rect">
            <a:avLst/>
          </a:prstGeom>
          <a:noFill/>
        </p:spPr>
        <p:txBody>
          <a:bodyPr wrap="none" rtlCol="0">
            <a:spAutoFit/>
          </a:bodyPr>
          <a:lstStyle/>
          <a:p>
            <a:pPr algn="ctr"/>
            <a:r>
              <a:rPr lang="en-US" sz="9600" b="1" dirty="0">
                <a:solidFill>
                  <a:schemeClr val="accent2"/>
                </a:solidFill>
              </a:rPr>
              <a:t>TAKE </a:t>
            </a:r>
          </a:p>
          <a:p>
            <a:pPr algn="ctr"/>
            <a:r>
              <a:rPr lang="en-US" sz="9600" b="1" dirty="0">
                <a:solidFill>
                  <a:schemeClr val="accent2"/>
                </a:solidFill>
              </a:rPr>
              <a:t>FIVE</a:t>
            </a:r>
          </a:p>
        </p:txBody>
      </p:sp>
      <p:sp>
        <p:nvSpPr>
          <p:cNvPr id="2" name="Title 1">
            <a:extLst>
              <a:ext uri="{FF2B5EF4-FFF2-40B4-BE49-F238E27FC236}">
                <a16:creationId xmlns:a16="http://schemas.microsoft.com/office/drawing/2014/main" id="{9648A810-9B5B-816A-F1A7-1FBE3FB8E91D}"/>
              </a:ext>
            </a:extLst>
          </p:cNvPr>
          <p:cNvSpPr>
            <a:spLocks noGrp="1"/>
          </p:cNvSpPr>
          <p:nvPr>
            <p:ph type="title"/>
          </p:nvPr>
        </p:nvSpPr>
        <p:spPr>
          <a:xfrm>
            <a:off x="581192" y="1047191"/>
            <a:ext cx="11029616" cy="566738"/>
          </a:xfrm>
        </p:spPr>
        <p:txBody>
          <a:bodyPr wrap="square" anchor="b">
            <a:normAutofit/>
          </a:bodyPr>
          <a:lstStyle/>
          <a:p>
            <a:r>
              <a:rPr lang="en-IE" b="1" dirty="0"/>
              <a:t>In-Class Exercise 2:</a:t>
            </a:r>
            <a:endParaRPr lang="en-IE" dirty="0"/>
          </a:p>
        </p:txBody>
      </p:sp>
      <p:sp>
        <p:nvSpPr>
          <p:cNvPr id="3" name="Text Placeholder 2">
            <a:extLst>
              <a:ext uri="{FF2B5EF4-FFF2-40B4-BE49-F238E27FC236}">
                <a16:creationId xmlns:a16="http://schemas.microsoft.com/office/drawing/2014/main" id="{69C3D3F4-E4B7-9FFC-75E5-C98195D094AD}"/>
              </a:ext>
            </a:extLst>
          </p:cNvPr>
          <p:cNvSpPr>
            <a:spLocks noGrp="1"/>
          </p:cNvSpPr>
          <p:nvPr>
            <p:ph type="body" idx="1"/>
          </p:nvPr>
        </p:nvSpPr>
        <p:spPr>
          <a:xfrm>
            <a:off x="581192" y="2070098"/>
            <a:ext cx="9330251" cy="3414140"/>
          </a:xfrm>
        </p:spPr>
        <p:txBody>
          <a:bodyPr wrap="square" anchor="ctr">
            <a:noAutofit/>
          </a:bodyPr>
          <a:lstStyle/>
          <a:p>
            <a:r>
              <a:rPr lang="en-IE" sz="1600" b="1" dirty="0"/>
              <a:t>Objective</a:t>
            </a:r>
            <a:r>
              <a:rPr lang="en-IE" sz="1600" dirty="0"/>
              <a:t>: Understand the role of </a:t>
            </a:r>
            <a:r>
              <a:rPr lang="en-IE" sz="1600" b="1" dirty="0"/>
              <a:t>public-private partnerships</a:t>
            </a:r>
            <a:r>
              <a:rPr lang="en-IE" sz="1600" dirty="0"/>
              <a:t> in implementing NBS.</a:t>
            </a:r>
          </a:p>
          <a:p>
            <a:pPr>
              <a:buFont typeface="Arial" panose="020B0604020202020204" pitchFamily="34" charset="0"/>
              <a:buChar char="•"/>
            </a:pPr>
            <a:r>
              <a:rPr lang="en-IE" sz="1600" b="1" dirty="0"/>
              <a:t>Instructions</a:t>
            </a:r>
            <a:r>
              <a:rPr lang="en-IE" sz="1600" dirty="0"/>
              <a:t>:</a:t>
            </a:r>
          </a:p>
          <a:p>
            <a:pPr marL="742950" lvl="1" indent="-285750">
              <a:buFont typeface="Arial" panose="020B0604020202020204" pitchFamily="34" charset="0"/>
              <a:buChar char="•"/>
            </a:pPr>
            <a:r>
              <a:rPr lang="en-IE" sz="1600" dirty="0"/>
              <a:t>Design a model for a </a:t>
            </a:r>
            <a:r>
              <a:rPr lang="en-IE" sz="1600" b="1" dirty="0"/>
              <a:t>public-private partnership</a:t>
            </a:r>
            <a:r>
              <a:rPr lang="en-IE" sz="1600" dirty="0"/>
              <a:t> that involves local governments, private companies, and local communities.</a:t>
            </a:r>
          </a:p>
          <a:p>
            <a:pPr marL="742950" lvl="1" indent="-285750">
              <a:buFont typeface="Arial" panose="020B0604020202020204" pitchFamily="34" charset="0"/>
              <a:buChar char="•"/>
            </a:pPr>
            <a:r>
              <a:rPr lang="en-IE" sz="1600" dirty="0"/>
              <a:t>Discuss potential funding sources, roles, and responsibilities.</a:t>
            </a:r>
          </a:p>
        </p:txBody>
      </p:sp>
      <p:sp>
        <p:nvSpPr>
          <p:cNvPr id="4" name="Slide Number Placeholder 3">
            <a:extLst>
              <a:ext uri="{FF2B5EF4-FFF2-40B4-BE49-F238E27FC236}">
                <a16:creationId xmlns:a16="http://schemas.microsoft.com/office/drawing/2014/main" id="{7892F11A-1187-7FBD-C183-303B367B15EA}"/>
              </a:ext>
            </a:extLst>
          </p:cNvPr>
          <p:cNvSpPr>
            <a:spLocks noGrp="1"/>
          </p:cNvSpPr>
          <p:nvPr>
            <p:ph type="sldNum" idx="12"/>
          </p:nvPr>
        </p:nvSpPr>
        <p:spPr>
          <a:xfrm>
            <a:off x="10558299" y="620841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16</a:t>
            </a:fld>
            <a:endParaRPr lang="en-GB"/>
          </a:p>
        </p:txBody>
      </p:sp>
    </p:spTree>
    <p:extLst>
      <p:ext uri="{BB962C8B-B14F-4D97-AF65-F5344CB8AC3E}">
        <p14:creationId xmlns:p14="http://schemas.microsoft.com/office/powerpoint/2010/main" val="4215299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370E1783-84BE-442C-D3A2-DF5F6002B4FD}"/>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E9FED0C5-DB24-2548-C481-36A583621C0A}"/>
              </a:ext>
            </a:extLst>
          </p:cNvPr>
          <p:cNvSpPr txBox="1">
            <a:spLocks noGrp="1"/>
          </p:cNvSpPr>
          <p:nvPr>
            <p:ph type="title"/>
          </p:nvPr>
        </p:nvSpPr>
        <p:spPr>
          <a:xfrm>
            <a:off x="581192" y="968721"/>
            <a:ext cx="5415747" cy="479066"/>
          </a:xfrm>
          <a:prstGeom prst="rect">
            <a:avLst/>
          </a:prstGeom>
          <a:noFill/>
          <a:ln>
            <a:noFill/>
          </a:ln>
        </p:spPr>
        <p:txBody>
          <a:bodyPr spcFirstLastPara="1" wrap="square" lIns="91425" tIns="45700" rIns="91425" bIns="45700" anchor="b" anchorCtr="0">
            <a:noAutofit/>
          </a:bodyPr>
          <a:lstStyle/>
          <a:p>
            <a:r>
              <a:rPr lang="en-IE" sz="1600" dirty="0"/>
              <a:t>Monitoring &amp; Evaluating Impacts</a:t>
            </a:r>
            <a:endParaRPr lang="en-IE" sz="3020" b="1" dirty="0"/>
          </a:p>
        </p:txBody>
      </p:sp>
      <p:sp>
        <p:nvSpPr>
          <p:cNvPr id="2" name="Text Placeholder 1">
            <a:extLst>
              <a:ext uri="{FF2B5EF4-FFF2-40B4-BE49-F238E27FC236}">
                <a16:creationId xmlns:a16="http://schemas.microsoft.com/office/drawing/2014/main" id="{8EFDC14C-E5B6-BF46-8416-13159FF7F34C}"/>
              </a:ext>
            </a:extLst>
          </p:cNvPr>
          <p:cNvSpPr>
            <a:spLocks noGrp="1"/>
          </p:cNvSpPr>
          <p:nvPr>
            <p:ph type="body" idx="1"/>
          </p:nvPr>
        </p:nvSpPr>
        <p:spPr>
          <a:xfrm>
            <a:off x="581193" y="1530035"/>
            <a:ext cx="9676383" cy="3577673"/>
          </a:xfrm>
        </p:spPr>
        <p:txBody>
          <a:bodyPr>
            <a:noAutofit/>
          </a:bodyPr>
          <a:lstStyle/>
          <a:p>
            <a:r>
              <a:rPr lang="en-IE" b="1" dirty="0"/>
              <a:t>Tracking the Success of NBS Projects</a:t>
            </a:r>
            <a:endParaRPr lang="en-IE" dirty="0"/>
          </a:p>
          <a:p>
            <a:pPr>
              <a:buFont typeface="Arial" panose="020B0604020202020204" pitchFamily="34" charset="0"/>
              <a:buChar char="•"/>
            </a:pPr>
            <a:r>
              <a:rPr lang="en-IE" b="1" dirty="0"/>
              <a:t>Monitoring Tools</a:t>
            </a:r>
            <a:r>
              <a:rPr lang="en-IE" dirty="0"/>
              <a:t>: Use of </a:t>
            </a:r>
            <a:r>
              <a:rPr lang="en-IE" b="1" dirty="0"/>
              <a:t>smart sensors</a:t>
            </a:r>
            <a:r>
              <a:rPr lang="en-IE" dirty="0"/>
              <a:t>, </a:t>
            </a:r>
            <a:r>
              <a:rPr lang="en-IE" b="1" dirty="0"/>
              <a:t>IoT devices</a:t>
            </a:r>
            <a:r>
              <a:rPr lang="en-IE" dirty="0"/>
              <a:t>, and </a:t>
            </a:r>
            <a:r>
              <a:rPr lang="en-IE" b="1" dirty="0"/>
              <a:t>data analytics</a:t>
            </a:r>
            <a:r>
              <a:rPr lang="en-IE" dirty="0"/>
              <a:t> to track NBS performance (e.g., water quality, temperature, and biodiversity).</a:t>
            </a:r>
          </a:p>
          <a:p>
            <a:pPr>
              <a:buFont typeface="Arial" panose="020B0604020202020204" pitchFamily="34" charset="0"/>
              <a:buChar char="•"/>
            </a:pPr>
            <a:r>
              <a:rPr lang="en-IE" b="1" dirty="0"/>
              <a:t>Evaluation Metrics</a:t>
            </a:r>
            <a:r>
              <a:rPr lang="en-IE" dirty="0"/>
              <a:t>: Assess environmental, social, and economic outcomes, including </a:t>
            </a:r>
            <a:r>
              <a:rPr lang="en-IE" b="1" dirty="0"/>
              <a:t>carbon sequestration</a:t>
            </a:r>
            <a:r>
              <a:rPr lang="en-IE" dirty="0"/>
              <a:t>, </a:t>
            </a:r>
            <a:r>
              <a:rPr lang="en-IE" b="1" dirty="0"/>
              <a:t>flood risk reduction</a:t>
            </a:r>
            <a:r>
              <a:rPr lang="en-IE" dirty="0"/>
              <a:t>, and </a:t>
            </a:r>
            <a:r>
              <a:rPr lang="en-IE" b="1" dirty="0"/>
              <a:t>public health</a:t>
            </a:r>
            <a:r>
              <a:rPr lang="en-IE" dirty="0"/>
              <a:t> improvements.</a:t>
            </a:r>
          </a:p>
          <a:p>
            <a:pPr>
              <a:buFont typeface="Arial" panose="020B0604020202020204" pitchFamily="34" charset="0"/>
              <a:buChar char="•"/>
            </a:pPr>
            <a:r>
              <a:rPr lang="en-IE" b="1" dirty="0"/>
              <a:t>Example</a:t>
            </a:r>
            <a:r>
              <a:rPr lang="en-IE" dirty="0"/>
              <a:t>: The </a:t>
            </a:r>
            <a:r>
              <a:rPr lang="en-IE" b="1" dirty="0"/>
              <a:t>Green4CITIES</a:t>
            </a:r>
            <a:r>
              <a:rPr lang="en-IE" dirty="0"/>
              <a:t> project uses </a:t>
            </a:r>
            <a:r>
              <a:rPr lang="en-IE" b="1" dirty="0"/>
              <a:t>smart technology</a:t>
            </a:r>
            <a:r>
              <a:rPr lang="en-IE" dirty="0"/>
              <a:t> to monitor the impact of </a:t>
            </a:r>
            <a:r>
              <a:rPr lang="en-IE" b="1" dirty="0"/>
              <a:t>green infrastructure</a:t>
            </a:r>
            <a:r>
              <a:rPr lang="en-IE" dirty="0"/>
              <a:t> in </a:t>
            </a:r>
            <a:r>
              <a:rPr lang="en-IE" b="1" dirty="0"/>
              <a:t>urban settings</a:t>
            </a:r>
            <a:r>
              <a:rPr lang="en-IE" dirty="0"/>
              <a:t>.</a:t>
            </a:r>
          </a:p>
        </p:txBody>
      </p:sp>
      <p:sp>
        <p:nvSpPr>
          <p:cNvPr id="229" name="Google Shape;229;p24">
            <a:extLst>
              <a:ext uri="{FF2B5EF4-FFF2-40B4-BE49-F238E27FC236}">
                <a16:creationId xmlns:a16="http://schemas.microsoft.com/office/drawing/2014/main" id="{5695F9F5-1B6E-66F3-D841-F55B6EABA7AE}"/>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17</a:t>
            </a:fld>
            <a:endParaRPr/>
          </a:p>
        </p:txBody>
      </p:sp>
    </p:spTree>
    <p:extLst>
      <p:ext uri="{BB962C8B-B14F-4D97-AF65-F5344CB8AC3E}">
        <p14:creationId xmlns:p14="http://schemas.microsoft.com/office/powerpoint/2010/main" val="1986673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3944D134-7238-B555-F140-9A61AF67311C}"/>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3FB60AE8-9D14-BDE1-C980-28F03316458F}"/>
              </a:ext>
            </a:extLst>
          </p:cNvPr>
          <p:cNvSpPr txBox="1">
            <a:spLocks noGrp="1"/>
          </p:cNvSpPr>
          <p:nvPr>
            <p:ph type="title"/>
          </p:nvPr>
        </p:nvSpPr>
        <p:spPr>
          <a:xfrm>
            <a:off x="581192" y="968721"/>
            <a:ext cx="5415747" cy="479066"/>
          </a:xfrm>
          <a:prstGeom prst="rect">
            <a:avLst/>
          </a:prstGeom>
          <a:noFill/>
          <a:ln>
            <a:noFill/>
          </a:ln>
        </p:spPr>
        <p:txBody>
          <a:bodyPr spcFirstLastPara="1" wrap="square" lIns="91425" tIns="45700" rIns="91425" bIns="45700" anchor="b" anchorCtr="0">
            <a:noAutofit/>
          </a:bodyPr>
          <a:lstStyle/>
          <a:p>
            <a:r>
              <a:rPr lang="en-IE" sz="3020" b="1" dirty="0"/>
              <a:t>Conclusion</a:t>
            </a:r>
          </a:p>
        </p:txBody>
      </p:sp>
      <p:sp>
        <p:nvSpPr>
          <p:cNvPr id="2" name="Text Placeholder 1">
            <a:extLst>
              <a:ext uri="{FF2B5EF4-FFF2-40B4-BE49-F238E27FC236}">
                <a16:creationId xmlns:a16="http://schemas.microsoft.com/office/drawing/2014/main" id="{D523C189-7A26-2C93-1E7C-806EB2FD26E4}"/>
              </a:ext>
            </a:extLst>
          </p:cNvPr>
          <p:cNvSpPr>
            <a:spLocks noGrp="1"/>
          </p:cNvSpPr>
          <p:nvPr>
            <p:ph type="body" idx="1"/>
          </p:nvPr>
        </p:nvSpPr>
        <p:spPr>
          <a:xfrm>
            <a:off x="581193" y="1530035"/>
            <a:ext cx="9676383" cy="3577673"/>
          </a:xfrm>
        </p:spPr>
        <p:txBody>
          <a:bodyPr>
            <a:noAutofit/>
          </a:bodyPr>
          <a:lstStyle/>
          <a:p>
            <a:r>
              <a:rPr lang="en-IE" b="1" dirty="0"/>
              <a:t>NBS as a Pathway to Sustainable, Resilient Cities</a:t>
            </a:r>
            <a:endParaRPr lang="en-IE" dirty="0"/>
          </a:p>
          <a:p>
            <a:pPr>
              <a:buFont typeface="Arial" panose="020B0604020202020204" pitchFamily="34" charset="0"/>
              <a:buChar char="•"/>
            </a:pPr>
            <a:r>
              <a:rPr lang="en-IE" b="1" dirty="0"/>
              <a:t>Nature-Based Solutions (NBS)</a:t>
            </a:r>
            <a:r>
              <a:rPr lang="en-IE" dirty="0"/>
              <a:t> are crucial for creating sustainable, resilient, and healthy urban environments.</a:t>
            </a:r>
          </a:p>
          <a:p>
            <a:pPr>
              <a:buFont typeface="Arial" panose="020B0604020202020204" pitchFamily="34" charset="0"/>
              <a:buChar char="•"/>
            </a:pPr>
            <a:r>
              <a:rPr lang="en-IE" b="1" dirty="0"/>
              <a:t>Local governments</a:t>
            </a:r>
            <a:r>
              <a:rPr lang="en-IE" dirty="0"/>
              <a:t> play a pivotal role in enabling the integration of NBS into urban planning, policymaking, and community engagement.</a:t>
            </a:r>
          </a:p>
          <a:p>
            <a:pPr>
              <a:buFont typeface="Arial" panose="020B0604020202020204" pitchFamily="34" charset="0"/>
              <a:buChar char="•"/>
            </a:pPr>
            <a:r>
              <a:rPr lang="en-IE" dirty="0"/>
              <a:t>Collaboration between </a:t>
            </a:r>
            <a:r>
              <a:rPr lang="en-IE" b="1" dirty="0"/>
              <a:t>governments</a:t>
            </a:r>
            <a:r>
              <a:rPr lang="en-IE" dirty="0"/>
              <a:t>, local </a:t>
            </a:r>
            <a:r>
              <a:rPr lang="en-IE" b="1" dirty="0"/>
              <a:t>community groups</a:t>
            </a:r>
            <a:r>
              <a:rPr lang="en-IE" dirty="0"/>
              <a:t>, and </a:t>
            </a:r>
            <a:r>
              <a:rPr lang="en-IE" b="1" dirty="0"/>
              <a:t>private sectors</a:t>
            </a:r>
            <a:r>
              <a:rPr lang="en-IE" dirty="0"/>
              <a:t> is essential for ensuring the success and long-term impact of NBS.</a:t>
            </a:r>
          </a:p>
        </p:txBody>
      </p:sp>
      <p:sp>
        <p:nvSpPr>
          <p:cNvPr id="229" name="Google Shape;229;p24">
            <a:extLst>
              <a:ext uri="{FF2B5EF4-FFF2-40B4-BE49-F238E27FC236}">
                <a16:creationId xmlns:a16="http://schemas.microsoft.com/office/drawing/2014/main" id="{1C236627-A66D-ADAB-D8F1-EF527080048B}"/>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18</a:t>
            </a:fld>
            <a:endParaRPr/>
          </a:p>
        </p:txBody>
      </p:sp>
    </p:spTree>
    <p:extLst>
      <p:ext uri="{BB962C8B-B14F-4D97-AF65-F5344CB8AC3E}">
        <p14:creationId xmlns:p14="http://schemas.microsoft.com/office/powerpoint/2010/main" val="1593702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 name="Text Placeholder 1">
            <a:extLst>
              <a:ext uri="{FF2B5EF4-FFF2-40B4-BE49-F238E27FC236}">
                <a16:creationId xmlns:a16="http://schemas.microsoft.com/office/drawing/2014/main" id="{ECE033D5-31FB-F5B6-B409-7021D3F9F209}"/>
              </a:ext>
            </a:extLst>
          </p:cNvPr>
          <p:cNvSpPr>
            <a:spLocks noGrp="1"/>
          </p:cNvSpPr>
          <p:nvPr>
            <p:ph type="body" idx="1"/>
          </p:nvPr>
        </p:nvSpPr>
        <p:spPr>
          <a:xfrm>
            <a:off x="4254228" y="4309019"/>
            <a:ext cx="7464160" cy="338948"/>
          </a:xfrm>
        </p:spPr>
        <p:txBody>
          <a:bodyPr/>
          <a:lstStyle/>
          <a:p>
            <a:r>
              <a:rPr lang="en-GB" sz="1800" b="1" dirty="0"/>
              <a:t>Credit for this learning unit content: Trinity College Dublin</a:t>
            </a:r>
            <a:endParaRPr lang="en-IE" sz="1800" b="1" i="1" dirty="0">
              <a:solidFill>
                <a:schemeClr val="accent1"/>
              </a:solidFill>
            </a:endParaRPr>
          </a:p>
          <a:p>
            <a:endParaRPr lang="en-IE" dirty="0"/>
          </a:p>
        </p:txBody>
      </p:sp>
      <p:sp>
        <p:nvSpPr>
          <p:cNvPr id="229" name="Google Shape;229;p24"/>
          <p:cNvSpPr txBox="1">
            <a:spLocks noGrp="1"/>
          </p:cNvSpPr>
          <p:nvPr>
            <p:ph type="sldNum" idx="4294967295"/>
          </p:nvPr>
        </p:nvSpPr>
        <p:spPr>
          <a:xfrm>
            <a:off x="11139488" y="6208713"/>
            <a:ext cx="1052512"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19</a:t>
            </a:fld>
            <a:endParaRPr/>
          </a:p>
        </p:txBody>
      </p:sp>
      <p:pic>
        <p:nvPicPr>
          <p:cNvPr id="4" name="Picture 3" descr="A black and white sign with a person in a circle&#10;&#10;Description automatically generated">
            <a:extLst>
              <a:ext uri="{FF2B5EF4-FFF2-40B4-BE49-F238E27FC236}">
                <a16:creationId xmlns:a16="http://schemas.microsoft.com/office/drawing/2014/main" id="{49A2F8F4-38E9-B40A-BFE0-8A47307264CE}"/>
              </a:ext>
            </a:extLst>
          </p:cNvPr>
          <p:cNvPicPr>
            <a:picLocks noChangeAspect="1"/>
          </p:cNvPicPr>
          <p:nvPr/>
        </p:nvPicPr>
        <p:blipFill>
          <a:blip r:embed="rId3"/>
          <a:stretch>
            <a:fillRect/>
          </a:stretch>
        </p:blipFill>
        <p:spPr>
          <a:xfrm>
            <a:off x="4437108" y="6208713"/>
            <a:ext cx="1200150" cy="42005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xfrm>
            <a:off x="581192" y="5262296"/>
            <a:ext cx="6284065" cy="689514"/>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dirty="0"/>
              <a:t>NBS Definition – EU</a:t>
            </a:r>
            <a:endParaRPr sz="3020" b="1" dirty="0"/>
          </a:p>
        </p:txBody>
      </p:sp>
      <p:sp>
        <p:nvSpPr>
          <p:cNvPr id="2" name="Text Placeholder 1">
            <a:extLst>
              <a:ext uri="{FF2B5EF4-FFF2-40B4-BE49-F238E27FC236}">
                <a16:creationId xmlns:a16="http://schemas.microsoft.com/office/drawing/2014/main" id="{7E139547-8223-DF8D-B3E4-3A6402541CEC}"/>
              </a:ext>
            </a:extLst>
          </p:cNvPr>
          <p:cNvSpPr>
            <a:spLocks noGrp="1"/>
          </p:cNvSpPr>
          <p:nvPr>
            <p:ph type="body" idx="1"/>
          </p:nvPr>
        </p:nvSpPr>
        <p:spPr/>
        <p:txBody>
          <a:bodyPr>
            <a:normAutofit/>
          </a:bodyPr>
          <a:lstStyle/>
          <a:p>
            <a:pPr marL="111760" indent="0" algn="ctr">
              <a:buNone/>
            </a:pPr>
            <a:r>
              <a:rPr lang="en-IE" sz="2400" b="1" i="0" dirty="0">
                <a:solidFill>
                  <a:schemeClr val="accent2"/>
                </a:solidFill>
                <a:effectLst/>
                <a:latin typeface="arial" panose="020B0604020202020204" pitchFamily="34" charset="0"/>
              </a:rPr>
              <a:t>NBS are “Solutions that are </a:t>
            </a:r>
            <a:r>
              <a:rPr lang="en-IE" sz="2400" b="1" i="0" u="sng" dirty="0">
                <a:solidFill>
                  <a:schemeClr val="accent2"/>
                </a:solidFill>
                <a:effectLst/>
                <a:latin typeface="arial" panose="020B0604020202020204" pitchFamily="34" charset="0"/>
              </a:rPr>
              <a:t>inspired</a:t>
            </a:r>
            <a:r>
              <a:rPr lang="en-IE" sz="2400" b="1" i="0" dirty="0">
                <a:solidFill>
                  <a:schemeClr val="accent2"/>
                </a:solidFill>
                <a:effectLst/>
                <a:latin typeface="arial" panose="020B0604020202020204" pitchFamily="34" charset="0"/>
              </a:rPr>
              <a:t> and </a:t>
            </a:r>
            <a:r>
              <a:rPr lang="en-IE" sz="2400" b="1" i="0" u="sng" dirty="0">
                <a:solidFill>
                  <a:schemeClr val="accent2"/>
                </a:solidFill>
                <a:effectLst/>
                <a:latin typeface="arial" panose="020B0604020202020204" pitchFamily="34" charset="0"/>
              </a:rPr>
              <a:t>supported</a:t>
            </a:r>
            <a:r>
              <a:rPr lang="en-IE" sz="2400" b="1" i="0" dirty="0">
                <a:solidFill>
                  <a:schemeClr val="accent2"/>
                </a:solidFill>
                <a:effectLst/>
                <a:latin typeface="arial" panose="020B0604020202020204" pitchFamily="34" charset="0"/>
              </a:rPr>
              <a:t> by nature, which are cost-effective, simultaneously provide </a:t>
            </a:r>
            <a:r>
              <a:rPr lang="en-IE" sz="2400" b="1" i="0" u="sng" dirty="0">
                <a:solidFill>
                  <a:schemeClr val="accent2"/>
                </a:solidFill>
                <a:effectLst/>
                <a:latin typeface="arial" panose="020B0604020202020204" pitchFamily="34" charset="0"/>
              </a:rPr>
              <a:t>environmental, social and economic benefits </a:t>
            </a:r>
            <a:r>
              <a:rPr lang="en-IE" sz="2400" b="1" i="0" dirty="0">
                <a:solidFill>
                  <a:schemeClr val="accent2"/>
                </a:solidFill>
                <a:effectLst/>
                <a:latin typeface="arial" panose="020B0604020202020204" pitchFamily="34" charset="0"/>
              </a:rPr>
              <a:t>and help build resilience.”</a:t>
            </a:r>
          </a:p>
          <a:p>
            <a:pPr marL="111760" indent="0" algn="ctr">
              <a:buNone/>
            </a:pPr>
            <a:endParaRPr lang="en-IE" sz="2400" b="1" i="0" dirty="0">
              <a:solidFill>
                <a:srgbClr val="26324B"/>
              </a:solidFill>
              <a:effectLst/>
              <a:latin typeface="arial" panose="020B0604020202020204" pitchFamily="34" charset="0"/>
            </a:endParaRPr>
          </a:p>
          <a:p>
            <a:pPr marL="111760" indent="0" algn="ctr">
              <a:buNone/>
            </a:pPr>
            <a:r>
              <a:rPr lang="en-IE" b="0" i="0" dirty="0">
                <a:solidFill>
                  <a:schemeClr val="accent1"/>
                </a:solidFill>
                <a:effectLst/>
                <a:latin typeface="arial" panose="020B0604020202020204" pitchFamily="34" charset="0"/>
              </a:rPr>
              <a:t>Such solutions bring more, and more diverse, nature and natural features and processes into cities, landscapes and seascapes, through locally adapted, resource-efficient and systemic interventions.</a:t>
            </a:r>
            <a:endParaRPr lang="en-IE" dirty="0">
              <a:solidFill>
                <a:schemeClr val="accent1"/>
              </a:solidFill>
            </a:endParaRPr>
          </a:p>
        </p:txBody>
      </p:sp>
      <p:sp>
        <p:nvSpPr>
          <p:cNvPr id="4" name="Text Placeholder 3">
            <a:extLst>
              <a:ext uri="{FF2B5EF4-FFF2-40B4-BE49-F238E27FC236}">
                <a16:creationId xmlns:a16="http://schemas.microsoft.com/office/drawing/2014/main" id="{F2DC3243-13A8-2821-EA69-41029F145301}"/>
              </a:ext>
            </a:extLst>
          </p:cNvPr>
          <p:cNvSpPr>
            <a:spLocks noGrp="1"/>
          </p:cNvSpPr>
          <p:nvPr>
            <p:ph type="body" idx="2"/>
          </p:nvPr>
        </p:nvSpPr>
        <p:spPr/>
        <p:txBody>
          <a:bodyPr>
            <a:normAutofit/>
          </a:bodyPr>
          <a:lstStyle/>
          <a:p>
            <a:r>
              <a:rPr lang="en-IE" sz="1800" dirty="0"/>
              <a:t>Reference: </a:t>
            </a:r>
            <a:r>
              <a:rPr lang="en-IE" sz="1800" dirty="0">
                <a:solidFill>
                  <a:schemeClr val="bg1"/>
                </a:solidFill>
                <a:hlinkClick r:id="rId3">
                  <a:extLst>
                    <a:ext uri="{A12FA001-AC4F-418D-AE19-62706E023703}">
                      <ahyp:hlinkClr xmlns:ahyp="http://schemas.microsoft.com/office/drawing/2018/hyperlinkcolor" val="tx"/>
                    </a:ext>
                  </a:extLst>
                </a:hlinkClick>
              </a:rPr>
              <a:t>European Commission</a:t>
            </a:r>
            <a:r>
              <a:rPr lang="en-IE" sz="1800" dirty="0"/>
              <a:t> </a:t>
            </a:r>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2</a:t>
            </a:fld>
            <a:endParaRPr/>
          </a:p>
        </p:txBody>
      </p:sp>
    </p:spTree>
    <p:extLst>
      <p:ext uri="{BB962C8B-B14F-4D97-AF65-F5344CB8AC3E}">
        <p14:creationId xmlns:p14="http://schemas.microsoft.com/office/powerpoint/2010/main" val="3806333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b="1" dirty="0"/>
              <a:t>What are NBS?</a:t>
            </a:r>
            <a:br>
              <a:rPr lang="en-GB" b="1" dirty="0"/>
            </a:br>
            <a:r>
              <a:rPr lang="en-GB" sz="1600" b="1" dirty="0"/>
              <a:t>(video 2 min)</a:t>
            </a:r>
            <a:endParaRPr b="1" dirty="0"/>
          </a:p>
        </p:txBody>
      </p:sp>
      <p:sp>
        <p:nvSpPr>
          <p:cNvPr id="11" name="Text Placeholder 10">
            <a:extLst>
              <a:ext uri="{FF2B5EF4-FFF2-40B4-BE49-F238E27FC236}">
                <a16:creationId xmlns:a16="http://schemas.microsoft.com/office/drawing/2014/main" id="{61DC6A1E-2AF4-CF08-A878-BA1BBDB77E46}"/>
              </a:ext>
            </a:extLst>
          </p:cNvPr>
          <p:cNvSpPr>
            <a:spLocks noGrp="1"/>
          </p:cNvSpPr>
          <p:nvPr>
            <p:ph type="body" idx="3"/>
          </p:nvPr>
        </p:nvSpPr>
        <p:spPr>
          <a:xfrm>
            <a:off x="6523734" y="105696"/>
            <a:ext cx="5087073" cy="6646607"/>
          </a:xfrm>
        </p:spPr>
        <p:txBody>
          <a:bodyPr/>
          <a:lstStyle/>
          <a:p>
            <a:r>
              <a:rPr lang="en-IE" sz="2400" b="1" dirty="0"/>
              <a:t>Elements of NBS:</a:t>
            </a:r>
          </a:p>
          <a:p>
            <a:pPr marL="685800" indent="-457200">
              <a:buFont typeface="+mj-lt"/>
              <a:buAutoNum type="arabicPeriod"/>
            </a:pPr>
            <a:r>
              <a:rPr lang="en-IE" sz="2400" dirty="0"/>
              <a:t>Biodiversity</a:t>
            </a:r>
          </a:p>
          <a:p>
            <a:pPr marL="685800" indent="-457200">
              <a:buFont typeface="+mj-lt"/>
              <a:buAutoNum type="arabicPeriod"/>
            </a:pPr>
            <a:r>
              <a:rPr lang="en-IE" sz="2400" dirty="0"/>
              <a:t>Resilience and mitigation of climate change effects</a:t>
            </a:r>
          </a:p>
          <a:p>
            <a:pPr marL="685800" indent="-457200">
              <a:buFont typeface="+mj-lt"/>
              <a:buAutoNum type="arabicPeriod"/>
            </a:pPr>
            <a:r>
              <a:rPr lang="en-IE" sz="2400" dirty="0"/>
              <a:t>Environmental, societal and economic benefits</a:t>
            </a:r>
          </a:p>
          <a:p>
            <a:pPr marL="685800" indent="-457200">
              <a:buFont typeface="+mj-lt"/>
              <a:buAutoNum type="arabicPeriod"/>
            </a:pPr>
            <a:r>
              <a:rPr lang="en-IE" sz="2400" dirty="0"/>
              <a:t>Cost-efficiency </a:t>
            </a:r>
          </a:p>
          <a:p>
            <a:pPr marL="685800" indent="-457200">
              <a:buFont typeface="+mj-lt"/>
              <a:buAutoNum type="arabicPeriod"/>
            </a:pPr>
            <a:r>
              <a:rPr lang="en-IE" sz="2400" dirty="0"/>
              <a:t>Co-creation  </a:t>
            </a:r>
          </a:p>
          <a:p>
            <a:pPr marL="685800" indent="-457200">
              <a:buFont typeface="+mj-lt"/>
              <a:buAutoNum type="arabicPeriod"/>
            </a:pPr>
            <a:endParaRPr lang="en-IE" sz="400" dirty="0"/>
          </a:p>
          <a:p>
            <a:pPr marL="228600" indent="0" algn="ctr"/>
            <a:r>
              <a:rPr lang="en-IE" sz="2000" i="1" u="sng" dirty="0"/>
              <a:t>Beyond </a:t>
            </a:r>
            <a:r>
              <a:rPr lang="en-IE" sz="2000" b="1" i="1" u="sng" dirty="0"/>
              <a:t>technical solutions </a:t>
            </a:r>
            <a:r>
              <a:rPr lang="en-IE" sz="2000" i="1" u="sng" dirty="0"/>
              <a:t>for climate change, consider </a:t>
            </a:r>
            <a:r>
              <a:rPr lang="en-IE" sz="2000" b="1" i="1" u="sng" dirty="0"/>
              <a:t>nature solutions</a:t>
            </a:r>
            <a:endParaRPr lang="en-IE" b="1" u="sng" dirty="0"/>
          </a:p>
          <a:p>
            <a:endParaRPr lang="en-IE" dirty="0"/>
          </a:p>
        </p:txBody>
      </p:sp>
      <p:sp>
        <p:nvSpPr>
          <p:cNvPr id="12" name="Text Placeholder 11">
            <a:extLst>
              <a:ext uri="{FF2B5EF4-FFF2-40B4-BE49-F238E27FC236}">
                <a16:creationId xmlns:a16="http://schemas.microsoft.com/office/drawing/2014/main" id="{04C6902D-B343-C8AE-A9C6-3FE6A8669542}"/>
              </a:ext>
            </a:extLst>
          </p:cNvPr>
          <p:cNvSpPr>
            <a:spLocks noGrp="1"/>
          </p:cNvSpPr>
          <p:nvPr>
            <p:ph type="body" idx="4"/>
          </p:nvPr>
        </p:nvSpPr>
        <p:spPr>
          <a:xfrm>
            <a:off x="383013" y="5363700"/>
            <a:ext cx="5393100" cy="553374"/>
          </a:xfrm>
        </p:spPr>
        <p:txBody>
          <a:bodyPr>
            <a:normAutofit lnSpcReduction="10000"/>
          </a:bodyPr>
          <a:lstStyle/>
          <a:p>
            <a:r>
              <a:rPr lang="en-IE" dirty="0">
                <a:hlinkClick r:id="rId4"/>
              </a:rPr>
              <a:t>Reference: </a:t>
            </a:r>
            <a:r>
              <a:rPr lang="en-IE" dirty="0" err="1">
                <a:hlinkClick r:id="rId4"/>
              </a:rPr>
              <a:t>NetworkNature</a:t>
            </a:r>
            <a:r>
              <a:rPr lang="en-IE" dirty="0"/>
              <a:t> </a:t>
            </a:r>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3</a:t>
            </a:fld>
            <a:endParaRPr/>
          </a:p>
        </p:txBody>
      </p:sp>
      <p:pic>
        <p:nvPicPr>
          <p:cNvPr id="8" name="Online Media 7" title="What Are Nature-based Solutions?">
            <a:hlinkClick r:id="" action="ppaction://media"/>
            <a:extLst>
              <a:ext uri="{FF2B5EF4-FFF2-40B4-BE49-F238E27FC236}">
                <a16:creationId xmlns:a16="http://schemas.microsoft.com/office/drawing/2014/main" id="{9827E079-C543-76D1-CD0A-01C018ADEDE1}"/>
              </a:ext>
            </a:extLst>
          </p:cNvPr>
          <p:cNvPicPr>
            <a:picLocks noRot="1" noChangeAspect="1"/>
          </p:cNvPicPr>
          <p:nvPr>
            <a:videoFile r:link="rId1"/>
          </p:nvPr>
        </p:nvPicPr>
        <p:blipFill>
          <a:blip r:embed="rId5"/>
          <a:stretch>
            <a:fillRect/>
          </a:stretch>
        </p:blipFill>
        <p:spPr>
          <a:xfrm>
            <a:off x="453673" y="2055983"/>
            <a:ext cx="5854367" cy="3307717"/>
          </a:xfrm>
          <a:prstGeom prst="rect">
            <a:avLst/>
          </a:prstGeom>
        </p:spPr>
      </p:pic>
    </p:spTree>
    <p:extLst>
      <p:ext uri="{BB962C8B-B14F-4D97-AF65-F5344CB8AC3E}">
        <p14:creationId xmlns:p14="http://schemas.microsoft.com/office/powerpoint/2010/main" val="145573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dirty="0"/>
              <a:t>Benefits of NBS</a:t>
            </a:r>
            <a:endParaRPr sz="3020" b="1" dirty="0"/>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4</a:t>
            </a:fld>
            <a:endParaRPr/>
          </a:p>
        </p:txBody>
      </p:sp>
      <p:graphicFrame>
        <p:nvGraphicFramePr>
          <p:cNvPr id="6" name="Diagram 5">
            <a:extLst>
              <a:ext uri="{FF2B5EF4-FFF2-40B4-BE49-F238E27FC236}">
                <a16:creationId xmlns:a16="http://schemas.microsoft.com/office/drawing/2014/main" id="{4E433903-CB36-EA76-944B-57C0CC16672B}"/>
              </a:ext>
            </a:extLst>
          </p:cNvPr>
          <p:cNvGraphicFramePr/>
          <p:nvPr>
            <p:extLst>
              <p:ext uri="{D42A27DB-BD31-4B8C-83A1-F6EECF244321}">
                <p14:modId xmlns:p14="http://schemas.microsoft.com/office/powerpoint/2010/main" val="2685927387"/>
              </p:ext>
            </p:extLst>
          </p:nvPr>
        </p:nvGraphicFramePr>
        <p:xfrm>
          <a:off x="628926" y="2180416"/>
          <a:ext cx="7698998" cy="2963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D19C60F6-9981-CE29-8383-60644B66548D}"/>
              </a:ext>
            </a:extLst>
          </p:cNvPr>
          <p:cNvSpPr txBox="1"/>
          <p:nvPr/>
        </p:nvSpPr>
        <p:spPr>
          <a:xfrm>
            <a:off x="581192" y="1828562"/>
            <a:ext cx="4104009" cy="523220"/>
          </a:xfrm>
          <a:prstGeom prst="rect">
            <a:avLst/>
          </a:prstGeom>
          <a:noFill/>
        </p:spPr>
        <p:txBody>
          <a:bodyPr wrap="none" rtlCol="0">
            <a:spAutoFit/>
          </a:bodyPr>
          <a:lstStyle/>
          <a:p>
            <a:r>
              <a:rPr lang="en-IE" b="1" i="0" dirty="0">
                <a:solidFill>
                  <a:schemeClr val="accent2"/>
                </a:solidFill>
              </a:rPr>
              <a:t>Environmental, Social, and Economic Impacts</a:t>
            </a:r>
            <a:endParaRPr lang="en-IE" dirty="0">
              <a:solidFill>
                <a:schemeClr val="accent2"/>
              </a:solidFill>
            </a:endParaRPr>
          </a:p>
          <a:p>
            <a:endParaRPr lang="en-US" dirty="0"/>
          </a:p>
        </p:txBody>
      </p:sp>
      <p:pic>
        <p:nvPicPr>
          <p:cNvPr id="9" name="Picture 8" descr="A diagram of a social problem&#10;&#10;Description automatically generated with medium confidence">
            <a:extLst>
              <a:ext uri="{FF2B5EF4-FFF2-40B4-BE49-F238E27FC236}">
                <a16:creationId xmlns:a16="http://schemas.microsoft.com/office/drawing/2014/main" id="{C9C14E98-CC07-4C59-6C66-49337784841F}"/>
              </a:ext>
            </a:extLst>
          </p:cNvPr>
          <p:cNvPicPr>
            <a:picLocks noChangeAspect="1"/>
          </p:cNvPicPr>
          <p:nvPr/>
        </p:nvPicPr>
        <p:blipFill>
          <a:blip r:embed="rId8"/>
          <a:stretch>
            <a:fillRect/>
          </a:stretch>
        </p:blipFill>
        <p:spPr>
          <a:xfrm>
            <a:off x="8327924" y="1412410"/>
            <a:ext cx="3864076" cy="4482096"/>
          </a:xfrm>
          <a:prstGeom prst="rect">
            <a:avLst/>
          </a:prstGeom>
        </p:spPr>
      </p:pic>
    </p:spTree>
    <p:extLst>
      <p:ext uri="{BB962C8B-B14F-4D97-AF65-F5344CB8AC3E}">
        <p14:creationId xmlns:p14="http://schemas.microsoft.com/office/powerpoint/2010/main" val="3667056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xfrm>
            <a:off x="438272" y="4382150"/>
            <a:ext cx="2425430" cy="45379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b="1" dirty="0"/>
              <a:t>Summary of the Benefits of NBS:   </a:t>
            </a:r>
            <a:r>
              <a:rPr lang="en-GB" b="1" i="1" dirty="0"/>
              <a:t>tackling the climate and biodiversity crisis</a:t>
            </a:r>
            <a:endParaRPr b="1" dirty="0"/>
          </a:p>
        </p:txBody>
      </p:sp>
      <p:sp>
        <p:nvSpPr>
          <p:cNvPr id="4" name="Text Placeholder 3">
            <a:extLst>
              <a:ext uri="{FF2B5EF4-FFF2-40B4-BE49-F238E27FC236}">
                <a16:creationId xmlns:a16="http://schemas.microsoft.com/office/drawing/2014/main" id="{BBA442C8-7CAB-DBC3-5486-3ADDBB5C6B43}"/>
              </a:ext>
            </a:extLst>
          </p:cNvPr>
          <p:cNvSpPr>
            <a:spLocks noGrp="1"/>
          </p:cNvSpPr>
          <p:nvPr>
            <p:ph type="body" idx="2"/>
          </p:nvPr>
        </p:nvSpPr>
        <p:spPr/>
        <p:txBody>
          <a:bodyPr/>
          <a:lstStyle/>
          <a:p>
            <a:endParaRPr lang="en-IE"/>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5</a:t>
            </a:fld>
            <a:endParaRPr/>
          </a:p>
        </p:txBody>
      </p:sp>
      <p:pic>
        <p:nvPicPr>
          <p:cNvPr id="5" name="Picture 4" descr="A poster with different types of activities&#10;&#10;Description automatically generated with medium confidence">
            <a:extLst>
              <a:ext uri="{FF2B5EF4-FFF2-40B4-BE49-F238E27FC236}">
                <a16:creationId xmlns:a16="http://schemas.microsoft.com/office/drawing/2014/main" id="{1F84D1AA-AA06-44C2-993D-2F693CBA333C}"/>
              </a:ext>
            </a:extLst>
          </p:cNvPr>
          <p:cNvPicPr>
            <a:picLocks noChangeAspect="1"/>
          </p:cNvPicPr>
          <p:nvPr/>
        </p:nvPicPr>
        <p:blipFill>
          <a:blip r:embed="rId3"/>
          <a:stretch>
            <a:fillRect/>
          </a:stretch>
        </p:blipFill>
        <p:spPr>
          <a:xfrm>
            <a:off x="2863702" y="0"/>
            <a:ext cx="8851021" cy="6091311"/>
          </a:xfrm>
          <a:prstGeom prst="rect">
            <a:avLst/>
          </a:prstGeom>
        </p:spPr>
      </p:pic>
      <p:sp>
        <p:nvSpPr>
          <p:cNvPr id="6" name="Text Placeholder 3">
            <a:extLst>
              <a:ext uri="{FF2B5EF4-FFF2-40B4-BE49-F238E27FC236}">
                <a16:creationId xmlns:a16="http://schemas.microsoft.com/office/drawing/2014/main" id="{47219806-D7F2-3640-076A-24A019909A2F}"/>
              </a:ext>
            </a:extLst>
          </p:cNvPr>
          <p:cNvSpPr txBox="1">
            <a:spLocks/>
          </p:cNvSpPr>
          <p:nvPr/>
        </p:nvSpPr>
        <p:spPr>
          <a:xfrm>
            <a:off x="3454400" y="6001727"/>
            <a:ext cx="7396755" cy="689515"/>
          </a:xfrm>
          <a:prstGeom prst="rect">
            <a:avLst/>
          </a:prstGeom>
          <a:noFill/>
          <a:ln>
            <a:noFill/>
          </a:ln>
        </p:spPr>
        <p:txBody>
          <a:bodyPr spcFirstLastPara="1" wrap="square" lIns="91425" tIns="45700" rIns="91425" bIns="45700" anchor="ctr" anchorCtr="0">
            <a:normAutofit fontScale="70000" lnSpcReduction="20000"/>
          </a:bodyPr>
          <a:lstStyle>
            <a:defPPr marR="0" lvl="0" algn="l" rtl="0">
              <a:lnSpc>
                <a:spcPct val="100000"/>
              </a:lnSpc>
              <a:spcBef>
                <a:spcPts val="0"/>
              </a:spcBef>
              <a:spcAft>
                <a:spcPts val="0"/>
              </a:spcAft>
            </a:defPPr>
            <a:lvl1pPr marL="457200" marR="0" lvl="0" indent="-333756" algn="l" rtl="0">
              <a:lnSpc>
                <a:spcPct val="150000"/>
              </a:lnSpc>
              <a:spcBef>
                <a:spcPts val="360"/>
              </a:spcBef>
              <a:spcAft>
                <a:spcPts val="0"/>
              </a:spcAft>
              <a:buClr>
                <a:srgbClr val="00C897"/>
              </a:buClr>
              <a:buSzPts val="1656"/>
              <a:buFont typeface="Noto Sans Symbols"/>
              <a:buChar char="◼"/>
              <a:defRPr sz="1800" b="0" i="0" u="none" strike="noStrike" cap="none">
                <a:solidFill>
                  <a:schemeClr val="dk2"/>
                </a:solidFill>
                <a:latin typeface="Arial"/>
                <a:ea typeface="Arial"/>
                <a:cs typeface="Arial"/>
                <a:sym typeface="Arial"/>
              </a:defRPr>
            </a:lvl1pPr>
            <a:lvl2pPr marL="914400" marR="0" lvl="1" indent="-333756" algn="l" rtl="0">
              <a:lnSpc>
                <a:spcPct val="150000"/>
              </a:lnSpc>
              <a:spcBef>
                <a:spcPts val="600"/>
              </a:spcBef>
              <a:spcAft>
                <a:spcPts val="0"/>
              </a:spcAft>
              <a:buClr>
                <a:srgbClr val="00C897"/>
              </a:buClr>
              <a:buSzPts val="1656"/>
              <a:buFont typeface="Noto Sans Symbols"/>
              <a:buChar char="◼"/>
              <a:defRPr sz="1600" b="0" i="0" u="none" strike="noStrike" cap="none">
                <a:solidFill>
                  <a:schemeClr val="dk2"/>
                </a:solidFill>
                <a:latin typeface="Arial"/>
                <a:ea typeface="Arial"/>
                <a:cs typeface="Arial"/>
                <a:sym typeface="Arial"/>
              </a:defRPr>
            </a:lvl2pPr>
            <a:lvl3pPr marL="1371600" marR="0" lvl="2" indent="-333756" algn="l" rtl="0">
              <a:lnSpc>
                <a:spcPct val="150000"/>
              </a:lnSpc>
              <a:spcBef>
                <a:spcPts val="600"/>
              </a:spcBef>
              <a:spcAft>
                <a:spcPts val="0"/>
              </a:spcAft>
              <a:buClr>
                <a:srgbClr val="00C897"/>
              </a:buClr>
              <a:buSzPts val="1656"/>
              <a:buFont typeface="Noto Sans Symbols"/>
              <a:buChar char="◼"/>
              <a:defRPr sz="1400" b="0" i="0" u="none" strike="noStrike" cap="none">
                <a:solidFill>
                  <a:schemeClr val="dk2"/>
                </a:solidFill>
                <a:latin typeface="Arial"/>
                <a:ea typeface="Arial"/>
                <a:cs typeface="Arial"/>
                <a:sym typeface="Arial"/>
              </a:defRPr>
            </a:lvl3pPr>
            <a:lvl4pPr marL="1828800" marR="0" lvl="3" indent="-333756" algn="l" rtl="0">
              <a:lnSpc>
                <a:spcPct val="150000"/>
              </a:lnSpc>
              <a:spcBef>
                <a:spcPts val="600"/>
              </a:spcBef>
              <a:spcAft>
                <a:spcPts val="0"/>
              </a:spcAft>
              <a:buClr>
                <a:srgbClr val="00C897"/>
              </a:buClr>
              <a:buSzPts val="1656"/>
              <a:buFont typeface="Noto Sans Symbols"/>
              <a:buChar char="◼"/>
              <a:defRPr sz="1200" b="0" i="0" u="none" strike="noStrike" cap="none">
                <a:solidFill>
                  <a:schemeClr val="dk2"/>
                </a:solidFill>
                <a:latin typeface="Arial"/>
                <a:ea typeface="Arial"/>
                <a:cs typeface="Arial"/>
                <a:sym typeface="Arial"/>
              </a:defRPr>
            </a:lvl4pPr>
            <a:lvl5pPr marL="2286000" marR="0" lvl="4" indent="-333756" algn="l" rtl="0">
              <a:lnSpc>
                <a:spcPct val="150000"/>
              </a:lnSpc>
              <a:spcBef>
                <a:spcPts val="600"/>
              </a:spcBef>
              <a:spcAft>
                <a:spcPts val="0"/>
              </a:spcAft>
              <a:buClr>
                <a:srgbClr val="00C897"/>
              </a:buClr>
              <a:buSzPts val="1656"/>
              <a:buFont typeface="Noto Sans Symbols"/>
              <a:buChar char="◼"/>
              <a:defRPr sz="1200" b="0" i="0" u="none" strike="noStrike" cap="none">
                <a:solidFill>
                  <a:schemeClr val="dk2"/>
                </a:solidFill>
                <a:latin typeface="Arial"/>
                <a:ea typeface="Arial"/>
                <a:cs typeface="Arial"/>
                <a:sym typeface="Arial"/>
              </a:defRPr>
            </a:lvl5pPr>
            <a:lvl6pPr marL="2743200" marR="0" lvl="5"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333756" algn="l" rtl="0">
              <a:lnSpc>
                <a:spcPct val="100000"/>
              </a:lnSpc>
              <a:spcBef>
                <a:spcPts val="600"/>
              </a:spcBef>
              <a:spcAft>
                <a:spcPts val="60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9pPr>
          </a:lstStyle>
          <a:p>
            <a:r>
              <a:rPr lang="en-IE" dirty="0">
                <a:solidFill>
                  <a:schemeClr val="tx1"/>
                </a:solidFill>
              </a:rPr>
              <a:t>Reference: </a:t>
            </a:r>
            <a:r>
              <a:rPr lang="en-IE" dirty="0">
                <a:solidFill>
                  <a:schemeClr val="tx1"/>
                </a:solidFill>
                <a:hlinkClick r:id="rId4"/>
              </a:rPr>
              <a:t>European Commission. 2021 </a:t>
            </a:r>
            <a:r>
              <a:rPr lang="en-IE" i="1" dirty="0">
                <a:solidFill>
                  <a:schemeClr val="tx1"/>
                </a:solidFill>
                <a:hlinkClick r:id="rId4"/>
              </a:rPr>
              <a:t>Evaluating the impact of nature-based solutions</a:t>
            </a:r>
            <a:endParaRPr lang="en-IE" i="1" dirty="0">
              <a:solidFill>
                <a:schemeClr val="tx1"/>
              </a:solidFill>
            </a:endParaRPr>
          </a:p>
        </p:txBody>
      </p:sp>
    </p:spTree>
    <p:extLst>
      <p:ext uri="{BB962C8B-B14F-4D97-AF65-F5344CB8AC3E}">
        <p14:creationId xmlns:p14="http://schemas.microsoft.com/office/powerpoint/2010/main" val="1521043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1251B2FC-90F6-CCB5-E59D-D7C2E95FA8E3}"/>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07093DB0-FE1B-906F-6191-3375AE9D3028}"/>
              </a:ext>
            </a:extLst>
          </p:cNvPr>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dirty="0"/>
              <a:t>How to recognise an NBS?</a:t>
            </a:r>
            <a:endParaRPr sz="3020" b="1" dirty="0"/>
          </a:p>
        </p:txBody>
      </p:sp>
      <p:graphicFrame>
        <p:nvGraphicFramePr>
          <p:cNvPr id="3" name="Diagram 2">
            <a:extLst>
              <a:ext uri="{FF2B5EF4-FFF2-40B4-BE49-F238E27FC236}">
                <a16:creationId xmlns:a16="http://schemas.microsoft.com/office/drawing/2014/main" id="{A23A5550-1641-3B62-0E15-D3A64ED10726}"/>
              </a:ext>
            </a:extLst>
          </p:cNvPr>
          <p:cNvGraphicFramePr/>
          <p:nvPr/>
        </p:nvGraphicFramePr>
        <p:xfrm>
          <a:off x="954274" y="2074605"/>
          <a:ext cx="10283452" cy="3304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9" name="Google Shape;229;p24">
            <a:extLst>
              <a:ext uri="{FF2B5EF4-FFF2-40B4-BE49-F238E27FC236}">
                <a16:creationId xmlns:a16="http://schemas.microsoft.com/office/drawing/2014/main" id="{058A98B2-A5B4-1B6A-91F3-EB29F0EBF747}"/>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6</a:t>
            </a:fld>
            <a:endParaRPr/>
          </a:p>
        </p:txBody>
      </p:sp>
      <p:sp>
        <p:nvSpPr>
          <p:cNvPr id="4" name="Text Placeholder 3">
            <a:extLst>
              <a:ext uri="{FF2B5EF4-FFF2-40B4-BE49-F238E27FC236}">
                <a16:creationId xmlns:a16="http://schemas.microsoft.com/office/drawing/2014/main" id="{C7B4300D-BDAB-0ED7-166D-D188A2D5DA8F}"/>
              </a:ext>
            </a:extLst>
          </p:cNvPr>
          <p:cNvSpPr>
            <a:spLocks noGrp="1"/>
          </p:cNvSpPr>
          <p:nvPr>
            <p:ph type="body" idx="4294967295"/>
          </p:nvPr>
        </p:nvSpPr>
        <p:spPr>
          <a:xfrm>
            <a:off x="0" y="5526417"/>
            <a:ext cx="6753554" cy="660221"/>
          </a:xfrm>
        </p:spPr>
        <p:txBody>
          <a:bodyPr>
            <a:normAutofit fontScale="85000" lnSpcReduction="10000"/>
          </a:bodyPr>
          <a:lstStyle/>
          <a:p>
            <a:pPr indent="-333375"/>
            <a:r>
              <a:rPr lang="en-IE" dirty="0" err="1">
                <a:solidFill>
                  <a:schemeClr val="tx1">
                    <a:lumMod val="49000"/>
                    <a:lumOff val="51000"/>
                  </a:schemeClr>
                </a:solidFill>
              </a:rPr>
              <a:t>Connop</a:t>
            </a:r>
            <a:r>
              <a:rPr lang="en-IE" dirty="0">
                <a:solidFill>
                  <a:schemeClr val="tx1">
                    <a:lumMod val="49000"/>
                    <a:lumOff val="51000"/>
                  </a:schemeClr>
                </a:solidFill>
              </a:rPr>
              <a:t>, S. “Nature-Based Solutions Explained.” </a:t>
            </a:r>
            <a:r>
              <a:rPr lang="en-IE" dirty="0">
                <a:solidFill>
                  <a:schemeClr val="tx1">
                    <a:lumMod val="49000"/>
                    <a:lumOff val="51000"/>
                  </a:schemeClr>
                </a:solidFill>
                <a:hlinkClick r:id="rId8">
                  <a:extLst>
                    <a:ext uri="{A12FA001-AC4F-418D-AE19-62706E023703}">
                      <ahyp:hlinkClr xmlns:ahyp="http://schemas.microsoft.com/office/drawing/2018/hyperlinkcolor" val="tx"/>
                    </a:ext>
                  </a:extLst>
                </a:hlinkClick>
              </a:rPr>
              <a:t>Connecting Nature. </a:t>
            </a:r>
            <a:endParaRPr lang="en-IE" dirty="0">
              <a:solidFill>
                <a:schemeClr val="tx1">
                  <a:lumMod val="49000"/>
                  <a:lumOff val="51000"/>
                </a:schemeClr>
              </a:solidFill>
            </a:endParaRPr>
          </a:p>
        </p:txBody>
      </p:sp>
    </p:spTree>
    <p:extLst>
      <p:ext uri="{BB962C8B-B14F-4D97-AF65-F5344CB8AC3E}">
        <p14:creationId xmlns:p14="http://schemas.microsoft.com/office/powerpoint/2010/main" val="649268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491F4-EED0-B4E0-FD61-78FB1DB0E6B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86AB881-FAB2-5C64-7C87-481275963802}"/>
              </a:ext>
            </a:extLst>
          </p:cNvPr>
          <p:cNvSpPr txBox="1"/>
          <p:nvPr/>
        </p:nvSpPr>
        <p:spPr>
          <a:xfrm>
            <a:off x="7972450" y="546604"/>
            <a:ext cx="3877985" cy="3046988"/>
          </a:xfrm>
          <a:prstGeom prst="rect">
            <a:avLst/>
          </a:prstGeom>
          <a:noFill/>
        </p:spPr>
        <p:txBody>
          <a:bodyPr wrap="none" rtlCol="0">
            <a:spAutoFit/>
          </a:bodyPr>
          <a:lstStyle/>
          <a:p>
            <a:pPr algn="ctr"/>
            <a:r>
              <a:rPr lang="en-US" sz="9600" b="1" dirty="0">
                <a:solidFill>
                  <a:schemeClr val="accent2"/>
                </a:solidFill>
              </a:rPr>
              <a:t>TAKE </a:t>
            </a:r>
          </a:p>
          <a:p>
            <a:pPr algn="ctr"/>
            <a:r>
              <a:rPr lang="en-US" sz="9600" b="1" dirty="0">
                <a:solidFill>
                  <a:schemeClr val="accent2"/>
                </a:solidFill>
              </a:rPr>
              <a:t>FIVE</a:t>
            </a:r>
          </a:p>
        </p:txBody>
      </p:sp>
      <p:sp>
        <p:nvSpPr>
          <p:cNvPr id="2" name="Title 1">
            <a:extLst>
              <a:ext uri="{FF2B5EF4-FFF2-40B4-BE49-F238E27FC236}">
                <a16:creationId xmlns:a16="http://schemas.microsoft.com/office/drawing/2014/main" id="{62E5AC79-8E2D-6D0D-520B-9A15930CB39B}"/>
              </a:ext>
            </a:extLst>
          </p:cNvPr>
          <p:cNvSpPr>
            <a:spLocks noGrp="1"/>
          </p:cNvSpPr>
          <p:nvPr>
            <p:ph type="title"/>
          </p:nvPr>
        </p:nvSpPr>
        <p:spPr>
          <a:xfrm>
            <a:off x="581192" y="1047191"/>
            <a:ext cx="11029616" cy="566738"/>
          </a:xfrm>
        </p:spPr>
        <p:txBody>
          <a:bodyPr wrap="square" anchor="b">
            <a:normAutofit/>
          </a:bodyPr>
          <a:lstStyle/>
          <a:p>
            <a:r>
              <a:rPr lang="en-IE" b="1" dirty="0"/>
              <a:t>In-Class Exercise 1:</a:t>
            </a:r>
            <a:endParaRPr lang="en-IE" dirty="0"/>
          </a:p>
        </p:txBody>
      </p:sp>
      <p:sp>
        <p:nvSpPr>
          <p:cNvPr id="3" name="Text Placeholder 2">
            <a:extLst>
              <a:ext uri="{FF2B5EF4-FFF2-40B4-BE49-F238E27FC236}">
                <a16:creationId xmlns:a16="http://schemas.microsoft.com/office/drawing/2014/main" id="{65970C60-D658-2D45-D233-7F9F6CA32149}"/>
              </a:ext>
            </a:extLst>
          </p:cNvPr>
          <p:cNvSpPr>
            <a:spLocks noGrp="1"/>
          </p:cNvSpPr>
          <p:nvPr>
            <p:ph type="body" idx="1"/>
          </p:nvPr>
        </p:nvSpPr>
        <p:spPr>
          <a:xfrm>
            <a:off x="581192" y="2070098"/>
            <a:ext cx="9330251" cy="3414140"/>
          </a:xfrm>
        </p:spPr>
        <p:txBody>
          <a:bodyPr wrap="square" anchor="ctr">
            <a:noAutofit/>
          </a:bodyPr>
          <a:lstStyle/>
          <a:p>
            <a:r>
              <a:rPr lang="en-IE" sz="1600" b="1" dirty="0"/>
              <a:t>Objective</a:t>
            </a:r>
            <a:r>
              <a:rPr lang="en-IE" sz="1600" dirty="0"/>
              <a:t>: Apply NBS concepts to design a solution for a specific urban challenge.</a:t>
            </a:r>
          </a:p>
          <a:p>
            <a:pPr>
              <a:buFont typeface="Arial" panose="020B0604020202020204" pitchFamily="34" charset="0"/>
              <a:buChar char="•"/>
            </a:pPr>
            <a:r>
              <a:rPr lang="en-IE" sz="1600" b="1" dirty="0"/>
              <a:t>Instructions</a:t>
            </a:r>
            <a:r>
              <a:rPr lang="en-IE" sz="1600" dirty="0"/>
              <a:t>:</a:t>
            </a:r>
          </a:p>
          <a:p>
            <a:pPr marL="742950" lvl="1" indent="-285750">
              <a:buFont typeface="Arial" panose="020B0604020202020204" pitchFamily="34" charset="0"/>
              <a:buChar char="•"/>
            </a:pPr>
            <a:r>
              <a:rPr lang="en-IE" sz="1600" dirty="0"/>
              <a:t>Choose an urban challenge (e.g., </a:t>
            </a:r>
            <a:r>
              <a:rPr lang="en-IE" sz="1600" b="1" dirty="0"/>
              <a:t>flooding</a:t>
            </a:r>
            <a:r>
              <a:rPr lang="en-IE" sz="1600" dirty="0"/>
              <a:t>, </a:t>
            </a:r>
            <a:r>
              <a:rPr lang="en-IE" sz="1600" b="1" dirty="0"/>
              <a:t>heat islands</a:t>
            </a:r>
            <a:r>
              <a:rPr lang="en-IE" sz="1600" dirty="0"/>
              <a:t>, or </a:t>
            </a:r>
            <a:r>
              <a:rPr lang="en-IE" sz="1600" b="1" dirty="0"/>
              <a:t>pollution</a:t>
            </a:r>
            <a:r>
              <a:rPr lang="en-IE" sz="1600" dirty="0"/>
              <a:t>).</a:t>
            </a:r>
          </a:p>
          <a:p>
            <a:pPr marL="742950" lvl="1" indent="-285750">
              <a:buFont typeface="Arial" panose="020B0604020202020204" pitchFamily="34" charset="0"/>
              <a:buChar char="•"/>
            </a:pPr>
            <a:r>
              <a:rPr lang="en-IE" sz="1600" dirty="0"/>
              <a:t>Propose an </a:t>
            </a:r>
            <a:r>
              <a:rPr lang="en-IE" sz="1600" b="1" dirty="0"/>
              <a:t>NBS solution</a:t>
            </a:r>
            <a:r>
              <a:rPr lang="en-IE" sz="1600" dirty="0"/>
              <a:t> (e.g., </a:t>
            </a:r>
            <a:r>
              <a:rPr lang="en-IE" sz="1600" b="1" dirty="0"/>
              <a:t>green roofs</a:t>
            </a:r>
            <a:r>
              <a:rPr lang="en-IE" sz="1600" dirty="0"/>
              <a:t>, </a:t>
            </a:r>
            <a:r>
              <a:rPr lang="en-IE" sz="1600" b="1" dirty="0"/>
              <a:t>rain gardens</a:t>
            </a:r>
            <a:r>
              <a:rPr lang="en-IE" sz="1600" dirty="0"/>
              <a:t>, or </a:t>
            </a:r>
            <a:r>
              <a:rPr lang="en-IE" sz="1600" b="1" dirty="0"/>
              <a:t>urban forests</a:t>
            </a:r>
            <a:r>
              <a:rPr lang="en-IE" sz="1600" dirty="0"/>
              <a:t>).</a:t>
            </a:r>
          </a:p>
          <a:p>
            <a:pPr marL="742950" lvl="1" indent="-285750">
              <a:buFont typeface="Arial" panose="020B0604020202020204" pitchFamily="34" charset="0"/>
              <a:buChar char="•"/>
            </a:pPr>
            <a:r>
              <a:rPr lang="en-IE" sz="1600" dirty="0"/>
              <a:t>Discuss potential </a:t>
            </a:r>
            <a:r>
              <a:rPr lang="en-IE" sz="1600" b="1" dirty="0"/>
              <a:t>policy</a:t>
            </a:r>
            <a:r>
              <a:rPr lang="en-IE" sz="1600" dirty="0"/>
              <a:t> and </a:t>
            </a:r>
            <a:r>
              <a:rPr lang="en-IE" sz="1600" b="1" dirty="0"/>
              <a:t>community involvement</a:t>
            </a:r>
            <a:r>
              <a:rPr lang="en-IE" sz="1600" dirty="0"/>
              <a:t> strategies.</a:t>
            </a:r>
          </a:p>
        </p:txBody>
      </p:sp>
      <p:sp>
        <p:nvSpPr>
          <p:cNvPr id="4" name="Slide Number Placeholder 3">
            <a:extLst>
              <a:ext uri="{FF2B5EF4-FFF2-40B4-BE49-F238E27FC236}">
                <a16:creationId xmlns:a16="http://schemas.microsoft.com/office/drawing/2014/main" id="{D158E771-9100-9B98-F80E-70BCEEBDE32B}"/>
              </a:ext>
            </a:extLst>
          </p:cNvPr>
          <p:cNvSpPr>
            <a:spLocks noGrp="1"/>
          </p:cNvSpPr>
          <p:nvPr>
            <p:ph type="sldNum" idx="12"/>
          </p:nvPr>
        </p:nvSpPr>
        <p:spPr>
          <a:xfrm>
            <a:off x="10558299" y="620841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7</a:t>
            </a:fld>
            <a:endParaRPr lang="en-GB"/>
          </a:p>
        </p:txBody>
      </p:sp>
    </p:spTree>
    <p:extLst>
      <p:ext uri="{BB962C8B-B14F-4D97-AF65-F5344CB8AC3E}">
        <p14:creationId xmlns:p14="http://schemas.microsoft.com/office/powerpoint/2010/main" val="345439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F9C4F254-F269-87C2-ADA7-82E46AA32A7B}"/>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EEBA600E-3DC6-0D7C-AEBA-8EF9DCB9CEA6}"/>
              </a:ext>
            </a:extLst>
          </p:cNvPr>
          <p:cNvSpPr txBox="1">
            <a:spLocks noGrp="1"/>
          </p:cNvSpPr>
          <p:nvPr>
            <p:ph type="title"/>
          </p:nvPr>
        </p:nvSpPr>
        <p:spPr>
          <a:xfrm>
            <a:off x="581192" y="968721"/>
            <a:ext cx="5415747" cy="479066"/>
          </a:xfrm>
          <a:prstGeom prst="rect">
            <a:avLst/>
          </a:prstGeom>
          <a:noFill/>
          <a:ln>
            <a:noFill/>
          </a:ln>
        </p:spPr>
        <p:txBody>
          <a:bodyPr spcFirstLastPara="1" wrap="square" lIns="91425" tIns="45700" rIns="91425" bIns="45700" anchor="b" anchorCtr="0">
            <a:noAutofit/>
          </a:bodyPr>
          <a:lstStyle/>
          <a:p>
            <a:r>
              <a:rPr lang="en-IE" sz="3020" b="1" dirty="0"/>
              <a:t>NBS and the SDGs</a:t>
            </a:r>
          </a:p>
        </p:txBody>
      </p:sp>
      <p:sp>
        <p:nvSpPr>
          <p:cNvPr id="2" name="Text Placeholder 1">
            <a:extLst>
              <a:ext uri="{FF2B5EF4-FFF2-40B4-BE49-F238E27FC236}">
                <a16:creationId xmlns:a16="http://schemas.microsoft.com/office/drawing/2014/main" id="{2C1CC19A-B27F-53CF-D6D0-6F7CB9BD4E85}"/>
              </a:ext>
            </a:extLst>
          </p:cNvPr>
          <p:cNvSpPr>
            <a:spLocks noGrp="1"/>
          </p:cNvSpPr>
          <p:nvPr>
            <p:ph type="body" idx="1"/>
          </p:nvPr>
        </p:nvSpPr>
        <p:spPr>
          <a:xfrm>
            <a:off x="581192" y="1844667"/>
            <a:ext cx="9676383" cy="3577673"/>
          </a:xfrm>
        </p:spPr>
        <p:txBody>
          <a:bodyPr>
            <a:noAutofit/>
          </a:bodyPr>
          <a:lstStyle/>
          <a:p>
            <a:r>
              <a:rPr lang="en-IE" b="1" dirty="0"/>
              <a:t>NBS are contributing to Sustainable Development Goals (SDGs)</a:t>
            </a:r>
            <a:endParaRPr lang="en-IE" dirty="0"/>
          </a:p>
          <a:p>
            <a:pPr>
              <a:buFont typeface="Arial" panose="020B0604020202020204" pitchFamily="34" charset="0"/>
              <a:buChar char="•"/>
            </a:pPr>
            <a:r>
              <a:rPr lang="en-IE" b="1" dirty="0"/>
              <a:t>Key SDGs Linked to NBS</a:t>
            </a:r>
            <a:r>
              <a:rPr lang="en-IE" dirty="0"/>
              <a:t>:</a:t>
            </a:r>
          </a:p>
          <a:p>
            <a:pPr marL="742950" lvl="1" indent="-285750">
              <a:buFont typeface="Arial" panose="020B0604020202020204" pitchFamily="34" charset="0"/>
              <a:buChar char="•"/>
            </a:pPr>
            <a:r>
              <a:rPr lang="en-IE" b="1" dirty="0"/>
              <a:t>SDG 6</a:t>
            </a:r>
            <a:r>
              <a:rPr lang="en-IE" dirty="0"/>
              <a:t>: Clean Water and Sanitation (e.g., </a:t>
            </a:r>
            <a:r>
              <a:rPr lang="en-IE" b="1" dirty="0"/>
              <a:t>SUDS</a:t>
            </a:r>
            <a:r>
              <a:rPr lang="en-IE" dirty="0"/>
              <a:t> for water management).</a:t>
            </a:r>
          </a:p>
          <a:p>
            <a:pPr marL="742950" lvl="1" indent="-285750">
              <a:buFont typeface="Arial" panose="020B0604020202020204" pitchFamily="34" charset="0"/>
              <a:buChar char="•"/>
            </a:pPr>
            <a:r>
              <a:rPr lang="en-IE" b="1" dirty="0"/>
              <a:t>SDG 11</a:t>
            </a:r>
            <a:r>
              <a:rPr lang="en-IE" dirty="0"/>
              <a:t>: Sustainable Cities and Communities (e.g., </a:t>
            </a:r>
            <a:r>
              <a:rPr lang="en-IE" b="1" dirty="0"/>
              <a:t>urban green spaces</a:t>
            </a:r>
            <a:r>
              <a:rPr lang="en-IE" dirty="0"/>
              <a:t>).</a:t>
            </a:r>
          </a:p>
          <a:p>
            <a:pPr marL="742950" lvl="1" indent="-285750">
              <a:buFont typeface="Arial" panose="020B0604020202020204" pitchFamily="34" charset="0"/>
              <a:buChar char="•"/>
            </a:pPr>
            <a:r>
              <a:rPr lang="en-IE" b="1" dirty="0"/>
              <a:t>SDG 13</a:t>
            </a:r>
            <a:r>
              <a:rPr lang="en-IE" dirty="0"/>
              <a:t>: Climate Action (e.g., </a:t>
            </a:r>
            <a:r>
              <a:rPr lang="en-IE" b="1" dirty="0"/>
              <a:t>forest restoration</a:t>
            </a:r>
            <a:r>
              <a:rPr lang="en-IE" dirty="0"/>
              <a:t> for carbon sequestration).</a:t>
            </a:r>
          </a:p>
          <a:p>
            <a:pPr marL="742950" lvl="1" indent="-285750">
              <a:buFont typeface="Arial" panose="020B0604020202020204" pitchFamily="34" charset="0"/>
              <a:buChar char="•"/>
            </a:pPr>
            <a:r>
              <a:rPr lang="en-IE" b="1" dirty="0"/>
              <a:t>SDG 15</a:t>
            </a:r>
            <a:r>
              <a:rPr lang="en-IE" dirty="0"/>
              <a:t>: Life on Land (e.g., </a:t>
            </a:r>
            <a:r>
              <a:rPr lang="en-IE" b="1" dirty="0"/>
              <a:t>biodiversity conservation</a:t>
            </a:r>
            <a:r>
              <a:rPr lang="en-IE" dirty="0"/>
              <a:t> through NBS).</a:t>
            </a:r>
          </a:p>
          <a:p>
            <a:pPr marL="742950" lvl="1" indent="-285750">
              <a:buFont typeface="Arial" panose="020B0604020202020204" pitchFamily="34" charset="0"/>
              <a:buChar char="•"/>
            </a:pPr>
            <a:r>
              <a:rPr lang="en-IE" b="1" dirty="0"/>
              <a:t>SDG 3</a:t>
            </a:r>
            <a:r>
              <a:rPr lang="en-IE" dirty="0"/>
              <a:t>: Good Health and Well-being (e.g., </a:t>
            </a:r>
            <a:r>
              <a:rPr lang="en-IE" b="1" dirty="0"/>
              <a:t>green spaces</a:t>
            </a:r>
            <a:r>
              <a:rPr lang="en-IE" dirty="0"/>
              <a:t> for public health).</a:t>
            </a:r>
          </a:p>
        </p:txBody>
      </p:sp>
      <p:sp>
        <p:nvSpPr>
          <p:cNvPr id="229" name="Google Shape;229;p24">
            <a:extLst>
              <a:ext uri="{FF2B5EF4-FFF2-40B4-BE49-F238E27FC236}">
                <a16:creationId xmlns:a16="http://schemas.microsoft.com/office/drawing/2014/main" id="{45E39DB6-6D83-36E7-C11F-F012E26C4B20}"/>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8</a:t>
            </a:fld>
            <a:endParaRPr/>
          </a:p>
        </p:txBody>
      </p:sp>
      <p:pic>
        <p:nvPicPr>
          <p:cNvPr id="8196" name="Picture 4" descr="Our commitment to the UN Sustainable Development Goals | Ricoh Ireland">
            <a:extLst>
              <a:ext uri="{FF2B5EF4-FFF2-40B4-BE49-F238E27FC236}">
                <a16:creationId xmlns:a16="http://schemas.microsoft.com/office/drawing/2014/main" id="{273F1127-C84B-0A4C-0A32-F2291C0D52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0505" y="-195429"/>
            <a:ext cx="4251495" cy="3286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988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dirty="0" err="1"/>
              <a:t>GreenComp</a:t>
            </a:r>
            <a:r>
              <a:rPr lang="en-GB" sz="3020" b="1" dirty="0"/>
              <a:t>: </a:t>
            </a:r>
            <a:br>
              <a:rPr lang="en-GB" sz="3020" b="1" dirty="0"/>
            </a:br>
            <a:r>
              <a:rPr lang="en-GB" sz="2000" b="1" dirty="0"/>
              <a:t>The European Sustainability Competence Framework</a:t>
            </a:r>
            <a:endParaRPr sz="3020" b="1" dirty="0"/>
          </a:p>
        </p:txBody>
      </p:sp>
      <p:sp>
        <p:nvSpPr>
          <p:cNvPr id="3" name="Text Placeholder 2">
            <a:extLst>
              <a:ext uri="{FF2B5EF4-FFF2-40B4-BE49-F238E27FC236}">
                <a16:creationId xmlns:a16="http://schemas.microsoft.com/office/drawing/2014/main" id="{DDD3AAC8-BABC-9151-7869-1281DDE26C6D}"/>
              </a:ext>
            </a:extLst>
          </p:cNvPr>
          <p:cNvSpPr>
            <a:spLocks noGrp="1"/>
          </p:cNvSpPr>
          <p:nvPr>
            <p:ph type="body" idx="1"/>
          </p:nvPr>
        </p:nvSpPr>
        <p:spPr>
          <a:xfrm>
            <a:off x="581192" y="1743787"/>
            <a:ext cx="9463139" cy="4698913"/>
          </a:xfrm>
        </p:spPr>
        <p:txBody>
          <a:bodyPr>
            <a:normAutofit/>
          </a:bodyPr>
          <a:lstStyle/>
          <a:p>
            <a:r>
              <a:rPr lang="en-GB" sz="2000" dirty="0"/>
              <a:t>Promoting sustainability concepts via lifelong education and training exercises</a:t>
            </a:r>
          </a:p>
          <a:p>
            <a:r>
              <a:rPr lang="en-GB" sz="2000" dirty="0"/>
              <a:t>Four competence areas:</a:t>
            </a:r>
          </a:p>
          <a:p>
            <a:pPr marL="123444" indent="0">
              <a:lnSpc>
                <a:spcPct val="100000"/>
              </a:lnSpc>
              <a:buNone/>
            </a:pPr>
            <a:r>
              <a:rPr lang="en-GB" sz="2000" dirty="0"/>
              <a:t>1- </a:t>
            </a:r>
            <a:r>
              <a:rPr lang="en-GB" sz="2000" b="1" dirty="0"/>
              <a:t>Embodying values: </a:t>
            </a:r>
            <a:r>
              <a:rPr lang="en-GB" sz="2000" dirty="0"/>
              <a:t>a) valuing sustainability, b) supporting fairness,</a:t>
            </a:r>
          </a:p>
          <a:p>
            <a:pPr marL="123444" indent="0">
              <a:lnSpc>
                <a:spcPct val="100000"/>
              </a:lnSpc>
              <a:buNone/>
            </a:pPr>
            <a:r>
              <a:rPr lang="en-GB" sz="2000" dirty="0"/>
              <a:t>	c) promoting nature;</a:t>
            </a:r>
          </a:p>
          <a:p>
            <a:pPr marL="123444" indent="0">
              <a:lnSpc>
                <a:spcPct val="100000"/>
              </a:lnSpc>
              <a:buNone/>
            </a:pPr>
            <a:r>
              <a:rPr lang="en-GB" sz="2000" dirty="0"/>
              <a:t>2- </a:t>
            </a:r>
            <a:r>
              <a:rPr lang="en-GB" sz="2000" b="1" dirty="0"/>
              <a:t>Embracing complexity in sustainability: </a:t>
            </a:r>
            <a:r>
              <a:rPr lang="en-GB" sz="2000" dirty="0"/>
              <a:t>a) systems thinking, b) critical </a:t>
            </a:r>
          </a:p>
          <a:p>
            <a:pPr marL="123444" indent="0">
              <a:lnSpc>
                <a:spcPct val="100000"/>
              </a:lnSpc>
              <a:buNone/>
            </a:pPr>
            <a:r>
              <a:rPr lang="en-GB" sz="2000" dirty="0"/>
              <a:t>	thinking, c) problem framing</a:t>
            </a:r>
          </a:p>
          <a:p>
            <a:pPr marL="123444" indent="0">
              <a:lnSpc>
                <a:spcPct val="100000"/>
              </a:lnSpc>
              <a:buNone/>
            </a:pPr>
            <a:r>
              <a:rPr lang="en-GB" sz="2000" dirty="0"/>
              <a:t>3- </a:t>
            </a:r>
            <a:r>
              <a:rPr lang="en-GB" sz="2000" b="1" dirty="0"/>
              <a:t>Envisioning sustainable futures: </a:t>
            </a:r>
            <a:r>
              <a:rPr lang="en-GB" sz="2000" dirty="0"/>
              <a:t>a) futures literacy, b) adaptability, </a:t>
            </a:r>
          </a:p>
          <a:p>
            <a:pPr marL="123444" indent="0">
              <a:lnSpc>
                <a:spcPct val="100000"/>
              </a:lnSpc>
              <a:buNone/>
            </a:pPr>
            <a:r>
              <a:rPr lang="en-GB" sz="2000" dirty="0"/>
              <a:t>	c) exploratory thinking</a:t>
            </a:r>
          </a:p>
          <a:p>
            <a:pPr marL="123444" indent="0">
              <a:lnSpc>
                <a:spcPct val="100000"/>
              </a:lnSpc>
              <a:buNone/>
            </a:pPr>
            <a:r>
              <a:rPr lang="en-GB" sz="2000" dirty="0"/>
              <a:t>4- </a:t>
            </a:r>
            <a:r>
              <a:rPr lang="en-GB" sz="2000" b="1" dirty="0"/>
              <a:t>Acting for sustainability: </a:t>
            </a:r>
            <a:r>
              <a:rPr lang="en-GB" sz="2000" dirty="0"/>
              <a:t>a) political agency, b) collective action, and </a:t>
            </a:r>
          </a:p>
          <a:p>
            <a:pPr marL="123444" indent="0">
              <a:lnSpc>
                <a:spcPct val="100000"/>
              </a:lnSpc>
              <a:buNone/>
            </a:pPr>
            <a:r>
              <a:rPr lang="en-GB" sz="2000" dirty="0"/>
              <a:t>	c) individual initiatives (Bianchi et al, 2022)</a:t>
            </a:r>
          </a:p>
          <a:p>
            <a:pPr marL="123444" indent="0">
              <a:buNone/>
            </a:pPr>
            <a:r>
              <a:rPr lang="en-IE" dirty="0"/>
              <a:t>                                                               </a:t>
            </a:r>
            <a:r>
              <a:rPr lang="en-IE" dirty="0">
                <a:hlinkClick r:id="rId3"/>
              </a:rPr>
              <a:t>Reference: </a:t>
            </a:r>
            <a:r>
              <a:rPr lang="en-IE" dirty="0" err="1">
                <a:hlinkClick r:id="rId3"/>
              </a:rPr>
              <a:t>GreenComp</a:t>
            </a:r>
            <a:r>
              <a:rPr lang="en-IE" dirty="0">
                <a:hlinkClick r:id="rId3"/>
              </a:rPr>
              <a:t> 2022</a:t>
            </a:r>
            <a:r>
              <a:rPr lang="en-IE" dirty="0"/>
              <a:t> </a:t>
            </a:r>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9</a:t>
            </a:fld>
            <a:endParaRPr/>
          </a:p>
        </p:txBody>
      </p:sp>
      <p:pic>
        <p:nvPicPr>
          <p:cNvPr id="4" name="Picture 3" descr="A yellow cover with a yellow background&#10;&#10;Description automatically generated">
            <a:extLst>
              <a:ext uri="{FF2B5EF4-FFF2-40B4-BE49-F238E27FC236}">
                <a16:creationId xmlns:a16="http://schemas.microsoft.com/office/drawing/2014/main" id="{5C0B9466-D019-F2D0-5CA1-A975073EB037}"/>
              </a:ext>
            </a:extLst>
          </p:cNvPr>
          <p:cNvPicPr>
            <a:picLocks noChangeAspect="1"/>
          </p:cNvPicPr>
          <p:nvPr/>
        </p:nvPicPr>
        <p:blipFill>
          <a:blip r:embed="rId4"/>
          <a:stretch>
            <a:fillRect/>
          </a:stretch>
        </p:blipFill>
        <p:spPr>
          <a:xfrm>
            <a:off x="9725012" y="2475387"/>
            <a:ext cx="2254485" cy="3235712"/>
          </a:xfrm>
          <a:prstGeom prst="rect">
            <a:avLst/>
          </a:prstGeom>
        </p:spPr>
      </p:pic>
    </p:spTree>
    <p:extLst>
      <p:ext uri="{BB962C8B-B14F-4D97-AF65-F5344CB8AC3E}">
        <p14:creationId xmlns:p14="http://schemas.microsoft.com/office/powerpoint/2010/main" val="3535816724"/>
      </p:ext>
    </p:extLst>
  </p:cSld>
  <p:clrMapOvr>
    <a:masterClrMapping/>
  </p:clrMapOvr>
</p:sld>
</file>

<file path=ppt/theme/theme1.xml><?xml version="1.0" encoding="utf-8"?>
<a:theme xmlns:a="http://schemas.openxmlformats.org/drawingml/2006/main" name="Dividend">
  <a:themeElements>
    <a:clrScheme name="NBS EduWORLD">
      <a:dk1>
        <a:srgbClr val="000000"/>
      </a:dk1>
      <a:lt1>
        <a:srgbClr val="FFFFFF"/>
      </a:lt1>
      <a:dk2>
        <a:srgbClr val="3D3D3D"/>
      </a:dk2>
      <a:lt2>
        <a:srgbClr val="EBEBEB"/>
      </a:lt2>
      <a:accent1>
        <a:srgbClr val="019266"/>
      </a:accent1>
      <a:accent2>
        <a:srgbClr val="00C897"/>
      </a:accent2>
      <a:accent3>
        <a:srgbClr val="88D5A9"/>
      </a:accent3>
      <a:accent4>
        <a:srgbClr val="FDD365"/>
      </a:accent4>
      <a:accent5>
        <a:srgbClr val="FFEDC1"/>
      </a:accent5>
      <a:accent6>
        <a:srgbClr val="A1561F"/>
      </a:accent6>
      <a:hlink>
        <a:srgbClr val="019266"/>
      </a:hlink>
      <a:folHlink>
        <a:srgbClr val="0192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9F8A7204DDCBC449E51D1C5E74A41C8" ma:contentTypeVersion="15" ma:contentTypeDescription="Create a new document." ma:contentTypeScope="" ma:versionID="509389099d8f60417d4cb92a9d39690e">
  <xsd:schema xmlns:xsd="http://www.w3.org/2001/XMLSchema" xmlns:xs="http://www.w3.org/2001/XMLSchema" xmlns:p="http://schemas.microsoft.com/office/2006/metadata/properties" xmlns:ns2="0ed2f345-8b19-4e58-9d0b-c5c4ffbdf5c8" xmlns:ns3="05e234c5-d36f-418b-93c1-f000f7e26a11" targetNamespace="http://schemas.microsoft.com/office/2006/metadata/properties" ma:root="true" ma:fieldsID="e90a12db8c05a2aa1923a53e83e70744" ns2:_="" ns3:_="">
    <xsd:import namespace="0ed2f345-8b19-4e58-9d0b-c5c4ffbdf5c8"/>
    <xsd:import namespace="05e234c5-d36f-418b-93c1-f000f7e26a1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d2f345-8b19-4e58-9d0b-c5c4ffbdf5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360e1e7-0205-4293-996e-e92bd7c6282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e234c5-d36f-418b-93c1-f000f7e26a1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6be98c2-c58f-4e9e-841c-f2831a0554dd}" ma:internalName="TaxCatchAll" ma:showField="CatchAllData" ma:web="05e234c5-d36f-418b-93c1-f000f7e26a11">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5e234c5-d36f-418b-93c1-f000f7e26a11" xsi:nil="true"/>
    <lcf76f155ced4ddcb4097134ff3c332f xmlns="0ed2f345-8b19-4e58-9d0b-c5c4ffbdf5c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F1C75C4-043F-45B4-88BA-F9D50402A28E}">
  <ds:schemaRefs>
    <ds:schemaRef ds:uri="http://schemas.microsoft.com/sharepoint/v3/contenttype/forms"/>
  </ds:schemaRefs>
</ds:datastoreItem>
</file>

<file path=customXml/itemProps2.xml><?xml version="1.0" encoding="utf-8"?>
<ds:datastoreItem xmlns:ds="http://schemas.openxmlformats.org/officeDocument/2006/customXml" ds:itemID="{3B1CF33D-1403-4D55-A67B-73C836BD530F}"/>
</file>

<file path=customXml/itemProps3.xml><?xml version="1.0" encoding="utf-8"?>
<ds:datastoreItem xmlns:ds="http://schemas.openxmlformats.org/officeDocument/2006/customXml" ds:itemID="{261F585E-DE6D-4A59-B303-B243B261CE22}">
  <ds:schemaRefs>
    <ds:schemaRef ds:uri="http://purl.org/dc/elements/1.1/"/>
    <ds:schemaRef ds:uri="http://schemas.microsoft.com/office/2006/metadata/properties"/>
    <ds:schemaRef ds:uri="571c74b5-0933-473e-8f66-48c2004785e5"/>
    <ds:schemaRef ds:uri="7555c965-0840-4e23-ace0-7cd9e0458893"/>
    <ds:schemaRef ds:uri="93f182e5-225f-44a9-b458-cb6e0e76f5a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3036</TotalTime>
  <Words>1563</Words>
  <Application>Microsoft Macintosh PowerPoint</Application>
  <PresentationFormat>Widescreen</PresentationFormat>
  <Paragraphs>188</Paragraphs>
  <Slides>19</Slides>
  <Notes>18</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Roboto</vt:lpstr>
      <vt:lpstr>Arial</vt:lpstr>
      <vt:lpstr>Noto Sans Symbols</vt:lpstr>
      <vt:lpstr>Calibri</vt:lpstr>
      <vt:lpstr>Gill Sans</vt:lpstr>
      <vt:lpstr>Arial</vt:lpstr>
      <vt:lpstr>Dividend</vt:lpstr>
      <vt:lpstr>  Understanding Nature Based Solutions An Introduction  Lecture (online)</vt:lpstr>
      <vt:lpstr>NBS Definition – EU</vt:lpstr>
      <vt:lpstr>What are NBS? (video 2 min)</vt:lpstr>
      <vt:lpstr>Benefits of NBS</vt:lpstr>
      <vt:lpstr>Summary of the Benefits of NBS:   tackling the climate and biodiversity crisis</vt:lpstr>
      <vt:lpstr>How to recognise an NBS?</vt:lpstr>
      <vt:lpstr>In-Class Exercise 1:</vt:lpstr>
      <vt:lpstr>NBS and the SDGs</vt:lpstr>
      <vt:lpstr>GreenComp:  The European Sustainability Competence Framework</vt:lpstr>
      <vt:lpstr>GreenComp: Skills to address environmental challenges</vt:lpstr>
      <vt:lpstr>Components of GreenComp</vt:lpstr>
      <vt:lpstr>PowerPoint Presentation</vt:lpstr>
      <vt:lpstr>Local Government &amp; NBS</vt:lpstr>
      <vt:lpstr>Local Government &amp; NBS</vt:lpstr>
      <vt:lpstr>Potential of NBS and ‘Green Gentrification’</vt:lpstr>
      <vt:lpstr>In-Class Exercise 2:</vt:lpstr>
      <vt:lpstr>Monitoring &amp; Evaluating Impacts</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NBS Educational Content in and for  County Offaly   WORKSHOP</dc:title>
  <dc:creator>Maria Gallo</dc:creator>
  <cp:lastModifiedBy>Conor Dowling</cp:lastModifiedBy>
  <cp:revision>30</cp:revision>
  <dcterms:modified xsi:type="dcterms:W3CDTF">2025-02-12T22:34:58Z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0x01010029F8A7204DDCBC449E51D1C5E74A41C8</vt:lpwstr>
  </property>
  <property fmtid="{D5CDD505-2E9C-101B-9397-08002B2CF9AE}" pid="3" name="MediaServiceImageTags">
    <vt:lpwstr/>
  </property>
</Properties>
</file>