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21"/>
  </p:notesMasterIdLst>
  <p:sldIdLst>
    <p:sldId id="256" r:id="rId5"/>
    <p:sldId id="295" r:id="rId6"/>
    <p:sldId id="270" r:id="rId7"/>
    <p:sldId id="289" r:id="rId8"/>
    <p:sldId id="275" r:id="rId9"/>
    <p:sldId id="277" r:id="rId10"/>
    <p:sldId id="279" r:id="rId11"/>
    <p:sldId id="280" r:id="rId12"/>
    <p:sldId id="281" r:id="rId13"/>
    <p:sldId id="283" r:id="rId14"/>
    <p:sldId id="284" r:id="rId15"/>
    <p:sldId id="285" r:id="rId16"/>
    <p:sldId id="288" r:id="rId17"/>
    <p:sldId id="290" r:id="rId18"/>
    <p:sldId id="287" r:id="rId19"/>
    <p:sldId id="257" r:id="rId20"/>
  </p:sldIdLst>
  <p:sldSz cx="12192000" cy="6858000"/>
  <p:notesSz cx="6858000" cy="9144000"/>
  <p:embeddedFontLst>
    <p:embeddedFont>
      <p:font typeface="Gill Sans"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E5571-264B-C892-F9D2-571C770446C7}" v="48" dt="2025-02-12T20:00:48.540"/>
    <p1510:client id="{D82896B6-9BD4-BE4A-EB39-12FB03B77960}" v="194" dt="2025-02-12T20:09:33.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4660"/>
  </p:normalViewPr>
  <p:slideViewPr>
    <p:cSldViewPr snapToGrid="0">
      <p:cViewPr varScale="1">
        <p:scale>
          <a:sx n="64" d="100"/>
          <a:sy n="64" d="100"/>
        </p:scale>
        <p:origin x="10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otilde.mahe@iclei.org" userId="S::clotilde.mahe_iclei.org#ext#@eunorg.onmicrosoft.com::6670eaf7-f8c9-4964-a553-edef12e3ba4e" providerId="AD" clId="Web-{EEB324A1-314A-B890-D030-C3BAE05EB3B1}"/>
    <pc:docChg chg="modSld">
      <pc:chgData name="clotilde.mahe@iclei.org" userId="S::clotilde.mahe_iclei.org#ext#@eunorg.onmicrosoft.com::6670eaf7-f8c9-4964-a553-edef12e3ba4e" providerId="AD" clId="Web-{EEB324A1-314A-B890-D030-C3BAE05EB3B1}" dt="2024-11-08T13:42:27.071" v="1" actId="1076"/>
      <pc:docMkLst>
        <pc:docMk/>
      </pc:docMkLst>
      <pc:sldChg chg="modSp">
        <pc:chgData name="clotilde.mahe@iclei.org" userId="S::clotilde.mahe_iclei.org#ext#@eunorg.onmicrosoft.com::6670eaf7-f8c9-4964-a553-edef12e3ba4e" providerId="AD" clId="Web-{EEB324A1-314A-B890-D030-C3BAE05EB3B1}" dt="2024-11-08T13:42:27.071" v="1" actId="1076"/>
        <pc:sldMkLst>
          <pc:docMk/>
          <pc:sldMk cId="0" sldId="256"/>
        </pc:sldMkLst>
        <pc:spChg chg="mod">
          <ac:chgData name="clotilde.mahe@iclei.org" userId="S::clotilde.mahe_iclei.org#ext#@eunorg.onmicrosoft.com::6670eaf7-f8c9-4964-a553-edef12e3ba4e" providerId="AD" clId="Web-{EEB324A1-314A-B890-D030-C3BAE05EB3B1}" dt="2024-11-08T13:42:27.071" v="1" actId="1076"/>
          <ac:spMkLst>
            <pc:docMk/>
            <pc:sldMk cId="0" sldId="256"/>
            <ac:spMk id="220" creationId="{00000000-0000-0000-0000-000000000000}"/>
          </ac:spMkLst>
        </pc:spChg>
      </pc:sldChg>
    </pc:docChg>
  </pc:docChgLst>
  <pc:docChgLst>
    <pc:chgData name="Maria Gallo" userId="S::gallom_tcd.ie#ext#@eunorg.onmicrosoft.com::cedc2b87-e28e-4e32-921a-1cdb134c90f4" providerId="AD" clId="Web-{D82896B6-9BD4-BE4A-EB39-12FB03B77960}"/>
    <pc:docChg chg="modSld">
      <pc:chgData name="Maria Gallo" userId="S::gallom_tcd.ie#ext#@eunorg.onmicrosoft.com::cedc2b87-e28e-4e32-921a-1cdb134c90f4" providerId="AD" clId="Web-{D82896B6-9BD4-BE4A-EB39-12FB03B77960}" dt="2025-02-12T20:09:32.189" v="122" actId="20577"/>
      <pc:docMkLst>
        <pc:docMk/>
      </pc:docMkLst>
      <pc:sldChg chg="addSp modSp">
        <pc:chgData name="Maria Gallo" userId="S::gallom_tcd.ie#ext#@eunorg.onmicrosoft.com::cedc2b87-e28e-4e32-921a-1cdb134c90f4" providerId="AD" clId="Web-{D82896B6-9BD4-BE4A-EB39-12FB03B77960}" dt="2025-02-12T20:04:36.716" v="48" actId="20577"/>
        <pc:sldMkLst>
          <pc:docMk/>
          <pc:sldMk cId="875787072" sldId="275"/>
        </pc:sldMkLst>
        <pc:spChg chg="add mod">
          <ac:chgData name="Maria Gallo" userId="S::gallom_tcd.ie#ext#@eunorg.onmicrosoft.com::cedc2b87-e28e-4e32-921a-1cdb134c90f4" providerId="AD" clId="Web-{D82896B6-9BD4-BE4A-EB39-12FB03B77960}" dt="2025-02-12T20:04:36.716" v="48" actId="20577"/>
          <ac:spMkLst>
            <pc:docMk/>
            <pc:sldMk cId="875787072" sldId="275"/>
            <ac:spMk id="2" creationId="{16C3A0AE-7912-D10E-2775-4B7E6B46CFA0}"/>
          </ac:spMkLst>
        </pc:spChg>
      </pc:sldChg>
      <pc:sldChg chg="addSp modSp">
        <pc:chgData name="Maria Gallo" userId="S::gallom_tcd.ie#ext#@eunorg.onmicrosoft.com::cedc2b87-e28e-4e32-921a-1cdb134c90f4" providerId="AD" clId="Web-{D82896B6-9BD4-BE4A-EB39-12FB03B77960}" dt="2025-02-12T20:07:18.805" v="76" actId="1076"/>
        <pc:sldMkLst>
          <pc:docMk/>
          <pc:sldMk cId="750846721" sldId="277"/>
        </pc:sldMkLst>
        <pc:spChg chg="add mod">
          <ac:chgData name="Maria Gallo" userId="S::gallom_tcd.ie#ext#@eunorg.onmicrosoft.com::cedc2b87-e28e-4e32-921a-1cdb134c90f4" providerId="AD" clId="Web-{D82896B6-9BD4-BE4A-EB39-12FB03B77960}" dt="2025-02-12T20:07:18.805" v="76" actId="1076"/>
          <ac:spMkLst>
            <pc:docMk/>
            <pc:sldMk cId="750846721" sldId="277"/>
            <ac:spMk id="4" creationId="{7C8C013A-4AE4-BD96-1640-4389005BE3A8}"/>
          </ac:spMkLst>
        </pc:spChg>
      </pc:sldChg>
      <pc:sldChg chg="addSp modSp">
        <pc:chgData name="Maria Gallo" userId="S::gallom_tcd.ie#ext#@eunorg.onmicrosoft.com::cedc2b87-e28e-4e32-921a-1cdb134c90f4" providerId="AD" clId="Web-{D82896B6-9BD4-BE4A-EB39-12FB03B77960}" dt="2025-02-12T20:09:01.077" v="110" actId="1076"/>
        <pc:sldMkLst>
          <pc:docMk/>
          <pc:sldMk cId="2261609614" sldId="279"/>
        </pc:sldMkLst>
        <pc:spChg chg="add mod">
          <ac:chgData name="Maria Gallo" userId="S::gallom_tcd.ie#ext#@eunorg.onmicrosoft.com::cedc2b87-e28e-4e32-921a-1cdb134c90f4" providerId="AD" clId="Web-{D82896B6-9BD4-BE4A-EB39-12FB03B77960}" dt="2025-02-12T20:09:01.077" v="110" actId="1076"/>
          <ac:spMkLst>
            <pc:docMk/>
            <pc:sldMk cId="2261609614" sldId="279"/>
            <ac:spMk id="2" creationId="{08E59EB7-4313-C7B3-C740-5C5B30927630}"/>
          </ac:spMkLst>
        </pc:spChg>
      </pc:sldChg>
      <pc:sldChg chg="modSp">
        <pc:chgData name="Maria Gallo" userId="S::gallom_tcd.ie#ext#@eunorg.onmicrosoft.com::cedc2b87-e28e-4e32-921a-1cdb134c90f4" providerId="AD" clId="Web-{D82896B6-9BD4-BE4A-EB39-12FB03B77960}" dt="2025-02-12T20:09:32.189" v="122" actId="20577"/>
        <pc:sldMkLst>
          <pc:docMk/>
          <pc:sldMk cId="2641270545" sldId="281"/>
        </pc:sldMkLst>
        <pc:spChg chg="mod">
          <ac:chgData name="Maria Gallo" userId="S::gallom_tcd.ie#ext#@eunorg.onmicrosoft.com::cedc2b87-e28e-4e32-921a-1cdb134c90f4" providerId="AD" clId="Web-{D82896B6-9BD4-BE4A-EB39-12FB03B77960}" dt="2025-02-12T20:09:32.189" v="122" actId="20577"/>
          <ac:spMkLst>
            <pc:docMk/>
            <pc:sldMk cId="2641270545" sldId="281"/>
            <ac:spMk id="3" creationId="{DDD3AAC8-BABC-9151-7869-1281DDE26C6D}"/>
          </ac:spMkLst>
        </pc:spChg>
      </pc:sldChg>
      <pc:sldChg chg="addSp modSp">
        <pc:chgData name="Maria Gallo" userId="S::gallom_tcd.ie#ext#@eunorg.onmicrosoft.com::cedc2b87-e28e-4e32-921a-1cdb134c90f4" providerId="AD" clId="Web-{D82896B6-9BD4-BE4A-EB39-12FB03B77960}" dt="2025-02-12T20:02:20.738" v="8" actId="20577"/>
        <pc:sldMkLst>
          <pc:docMk/>
          <pc:sldMk cId="617023738" sldId="289"/>
        </pc:sldMkLst>
        <pc:spChg chg="add mod">
          <ac:chgData name="Maria Gallo" userId="S::gallom_tcd.ie#ext#@eunorg.onmicrosoft.com::cedc2b87-e28e-4e32-921a-1cdb134c90f4" providerId="AD" clId="Web-{D82896B6-9BD4-BE4A-EB39-12FB03B77960}" dt="2025-02-12T20:02:20.738" v="8" actId="20577"/>
          <ac:spMkLst>
            <pc:docMk/>
            <pc:sldMk cId="617023738" sldId="289"/>
            <ac:spMk id="9" creationId="{6C58FD37-94E1-E7FE-06BE-54943F969980}"/>
          </ac:spMkLst>
        </pc:spChg>
      </pc:sldChg>
    </pc:docChg>
  </pc:docChgLst>
  <pc:docChgLst>
    <pc:chgData name="Maria Gallo" userId="S::gallom_tcd.ie#ext#@eunorg.onmicrosoft.com::cedc2b87-e28e-4e32-921a-1cdb134c90f4" providerId="AD" clId="Web-{306E5571-264B-C892-F9D2-571C770446C7}"/>
    <pc:docChg chg="addSld modSld">
      <pc:chgData name="Maria Gallo" userId="S::gallom_tcd.ie#ext#@eunorg.onmicrosoft.com::cedc2b87-e28e-4e32-921a-1cdb134c90f4" providerId="AD" clId="Web-{306E5571-264B-C892-F9D2-571C770446C7}" dt="2025-02-12T20:00:48.540" v="46" actId="20577"/>
      <pc:docMkLst>
        <pc:docMk/>
      </pc:docMkLst>
      <pc:sldChg chg="modSp">
        <pc:chgData name="Maria Gallo" userId="S::gallom_tcd.ie#ext#@eunorg.onmicrosoft.com::cedc2b87-e28e-4e32-921a-1cdb134c90f4" providerId="AD" clId="Web-{306E5571-264B-C892-F9D2-571C770446C7}" dt="2025-02-12T20:00:35.258" v="41" actId="20577"/>
        <pc:sldMkLst>
          <pc:docMk/>
          <pc:sldMk cId="0" sldId="256"/>
        </pc:sldMkLst>
        <pc:spChg chg="mod">
          <ac:chgData name="Maria Gallo" userId="S::gallom_tcd.ie#ext#@eunorg.onmicrosoft.com::cedc2b87-e28e-4e32-921a-1cdb134c90f4" providerId="AD" clId="Web-{306E5571-264B-C892-F9D2-571C770446C7}" dt="2025-02-12T20:00:35.258" v="41" actId="20577"/>
          <ac:spMkLst>
            <pc:docMk/>
            <pc:sldMk cId="0" sldId="256"/>
            <ac:spMk id="217" creationId="{00000000-0000-0000-0000-000000000000}"/>
          </ac:spMkLst>
        </pc:spChg>
      </pc:sldChg>
      <pc:sldChg chg="modSp">
        <pc:chgData name="Maria Gallo" userId="S::gallom_tcd.ie#ext#@eunorg.onmicrosoft.com::cedc2b87-e28e-4e32-921a-1cdb134c90f4" providerId="AD" clId="Web-{306E5571-264B-C892-F9D2-571C770446C7}" dt="2025-02-12T20:00:48.540" v="46" actId="20577"/>
        <pc:sldMkLst>
          <pc:docMk/>
          <pc:sldMk cId="0" sldId="257"/>
        </pc:sldMkLst>
        <pc:spChg chg="mod">
          <ac:chgData name="Maria Gallo" userId="S::gallom_tcd.ie#ext#@eunorg.onmicrosoft.com::cedc2b87-e28e-4e32-921a-1cdb134c90f4" providerId="AD" clId="Web-{306E5571-264B-C892-F9D2-571C770446C7}" dt="2025-02-12T20:00:48.540" v="46" actId="20577"/>
          <ac:spMkLst>
            <pc:docMk/>
            <pc:sldMk cId="0" sldId="257"/>
            <ac:spMk id="2" creationId="{ECE033D5-31FB-F5B6-B409-7021D3F9F209}"/>
          </ac:spMkLst>
        </pc:spChg>
      </pc:sldChg>
      <pc:sldChg chg="modSp add">
        <pc:chgData name="Maria Gallo" userId="S::gallom_tcd.ie#ext#@eunorg.onmicrosoft.com::cedc2b87-e28e-4e32-921a-1cdb134c90f4" providerId="AD" clId="Web-{306E5571-264B-C892-F9D2-571C770446C7}" dt="2025-02-12T20:00:23.789" v="36" actId="20577"/>
        <pc:sldMkLst>
          <pc:docMk/>
          <pc:sldMk cId="3631856765" sldId="295"/>
        </pc:sldMkLst>
        <pc:spChg chg="mod">
          <ac:chgData name="Maria Gallo" userId="S::gallom_tcd.ie#ext#@eunorg.onmicrosoft.com::cedc2b87-e28e-4e32-921a-1cdb134c90f4" providerId="AD" clId="Web-{306E5571-264B-C892-F9D2-571C770446C7}" dt="2025-02-12T20:00:23.789" v="36" actId="20577"/>
          <ac:spMkLst>
            <pc:docMk/>
            <pc:sldMk cId="3631856765" sldId="295"/>
            <ac:spMk id="2" creationId="{993A206D-41AE-C4A2-F7C9-21EBAA13440D}"/>
          </ac:spMkLst>
        </pc:spChg>
      </pc:sldChg>
      <pc:sldMasterChg chg="addSldLayout">
        <pc:chgData name="Maria Gallo" userId="S::gallom_tcd.ie#ext#@eunorg.onmicrosoft.com::cedc2b87-e28e-4e32-921a-1cdb134c90f4" providerId="AD" clId="Web-{306E5571-264B-C892-F9D2-571C770446C7}" dt="2025-02-12T19:57:01.486" v="0"/>
        <pc:sldMasterMkLst>
          <pc:docMk/>
          <pc:sldMasterMk cId="0" sldId="2147483669"/>
        </pc:sldMasterMkLst>
        <pc:sldLayoutChg chg="add">
          <pc:chgData name="Maria Gallo" userId="S::gallom_tcd.ie#ext#@eunorg.onmicrosoft.com::cedc2b87-e28e-4e32-921a-1cdb134c90f4" providerId="AD" clId="Web-{306E5571-264B-C892-F9D2-571C770446C7}" dt="2025-02-12T19:57:01.486" v="0"/>
          <pc:sldLayoutMkLst>
            <pc:docMk/>
            <pc:sldMasterMk cId="0" sldId="2147483669"/>
            <pc:sldLayoutMk cId="1889838562" sldId="214748367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2CE70-34C3-4EDE-8B64-71F841D9D4C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IE"/>
        </a:p>
      </dgm:t>
    </dgm:pt>
    <dgm:pt modelId="{E4789AE8-1A7A-40CD-8B66-CCDF14035481}">
      <dgm:prSet phldrT="[Text]" custT="1"/>
      <dgm:spPr/>
      <dgm:t>
        <a:bodyPr/>
        <a:lstStyle/>
        <a:p>
          <a:r>
            <a:rPr lang="en-IE" sz="2000" dirty="0"/>
            <a:t>NBS</a:t>
          </a:r>
        </a:p>
      </dgm:t>
    </dgm:pt>
    <dgm:pt modelId="{9479A172-0057-4803-B601-88448C352675}" type="parTrans" cxnId="{FBBF7F27-27B9-4B1D-A1AF-8B7A3C9EF7BA}">
      <dgm:prSet/>
      <dgm:spPr/>
      <dgm:t>
        <a:bodyPr/>
        <a:lstStyle/>
        <a:p>
          <a:endParaRPr lang="en-IE"/>
        </a:p>
      </dgm:t>
    </dgm:pt>
    <dgm:pt modelId="{B92E2D09-AB34-4AC1-8FFB-926EDDA6AB30}" type="sibTrans" cxnId="{FBBF7F27-27B9-4B1D-A1AF-8B7A3C9EF7BA}">
      <dgm:prSet/>
      <dgm:spPr/>
      <dgm:t>
        <a:bodyPr/>
        <a:lstStyle/>
        <a:p>
          <a:endParaRPr lang="en-IE"/>
        </a:p>
      </dgm:t>
    </dgm:pt>
    <dgm:pt modelId="{A5FDB81F-FE0F-413E-A804-AF45E84E484E}">
      <dgm:prSet phldrT="[Text]" custT="1"/>
      <dgm:spPr/>
      <dgm:t>
        <a:bodyPr/>
        <a:lstStyle/>
        <a:p>
          <a:r>
            <a:rPr lang="en-GB" sz="2000" dirty="0"/>
            <a:t>Enhancing sustainable urbanisation</a:t>
          </a:r>
          <a:endParaRPr lang="en-IE" sz="2000" b="0" dirty="0"/>
        </a:p>
      </dgm:t>
    </dgm:pt>
    <dgm:pt modelId="{4224208A-A9DC-41B0-90E2-A2F2725341CA}" type="parTrans" cxnId="{92013729-120F-4CCA-8C69-42C5F82A0EFA}">
      <dgm:prSet/>
      <dgm:spPr/>
      <dgm:t>
        <a:bodyPr/>
        <a:lstStyle/>
        <a:p>
          <a:endParaRPr lang="en-IE"/>
        </a:p>
      </dgm:t>
    </dgm:pt>
    <dgm:pt modelId="{ADA48674-595D-4FF6-A599-8A8EF8824A85}" type="sibTrans" cxnId="{92013729-120F-4CCA-8C69-42C5F82A0EFA}">
      <dgm:prSet/>
      <dgm:spPr/>
      <dgm:t>
        <a:bodyPr/>
        <a:lstStyle/>
        <a:p>
          <a:endParaRPr lang="en-IE"/>
        </a:p>
      </dgm:t>
    </dgm:pt>
    <dgm:pt modelId="{03402D06-8970-44ED-A6D7-475BC2F06CB9}">
      <dgm:prSet custT="1"/>
      <dgm:spPr/>
      <dgm:t>
        <a:bodyPr/>
        <a:lstStyle/>
        <a:p>
          <a:r>
            <a:rPr lang="en-GB" sz="2000" dirty="0"/>
            <a:t>Restoring degraded ecosystems</a:t>
          </a:r>
        </a:p>
      </dgm:t>
    </dgm:pt>
    <dgm:pt modelId="{56E530DE-B9FC-4D8B-B7DF-4D5BF57FAC77}" type="parTrans" cxnId="{B04FC97E-6D43-4008-94C3-222F2C2533B9}">
      <dgm:prSet/>
      <dgm:spPr/>
      <dgm:t>
        <a:bodyPr/>
        <a:lstStyle/>
        <a:p>
          <a:endParaRPr lang="en-IE"/>
        </a:p>
      </dgm:t>
    </dgm:pt>
    <dgm:pt modelId="{93D37277-82E9-4138-AC39-66DB92358404}" type="sibTrans" cxnId="{B04FC97E-6D43-4008-94C3-222F2C2533B9}">
      <dgm:prSet/>
      <dgm:spPr/>
      <dgm:t>
        <a:bodyPr/>
        <a:lstStyle/>
        <a:p>
          <a:endParaRPr lang="en-IE"/>
        </a:p>
      </dgm:t>
    </dgm:pt>
    <dgm:pt modelId="{482D5F16-8E01-425B-A251-4395C5FAC7E6}">
      <dgm:prSet custT="1"/>
      <dgm:spPr/>
      <dgm:t>
        <a:bodyPr/>
        <a:lstStyle/>
        <a:p>
          <a:r>
            <a:rPr lang="en-GB" sz="2000" dirty="0"/>
            <a:t>Developing climate change adaptation and mitigation</a:t>
          </a:r>
        </a:p>
      </dgm:t>
    </dgm:pt>
    <dgm:pt modelId="{C12CC3BA-394C-45C2-84A0-CD4EC67AEF08}" type="parTrans" cxnId="{08390C4F-B9BA-4BAA-AC32-33DE0A40ABBF}">
      <dgm:prSet/>
      <dgm:spPr/>
      <dgm:t>
        <a:bodyPr/>
        <a:lstStyle/>
        <a:p>
          <a:endParaRPr lang="en-IE"/>
        </a:p>
      </dgm:t>
    </dgm:pt>
    <dgm:pt modelId="{E1E646FB-7CF1-419E-AFA1-D8780BD80CB8}" type="sibTrans" cxnId="{08390C4F-B9BA-4BAA-AC32-33DE0A40ABBF}">
      <dgm:prSet/>
      <dgm:spPr/>
      <dgm:t>
        <a:bodyPr/>
        <a:lstStyle/>
        <a:p>
          <a:endParaRPr lang="en-IE"/>
        </a:p>
      </dgm:t>
    </dgm:pt>
    <dgm:pt modelId="{E340B765-B853-4ECC-BCEF-D36C4E115235}">
      <dgm:prSet custT="1"/>
      <dgm:spPr/>
      <dgm:t>
        <a:bodyPr/>
        <a:lstStyle/>
        <a:p>
          <a:r>
            <a:rPr lang="en-GB" sz="2000" dirty="0"/>
            <a:t>Improving risk management and resilience</a:t>
          </a:r>
          <a:endParaRPr lang="en-IE" sz="2000" dirty="0"/>
        </a:p>
      </dgm:t>
    </dgm:pt>
    <dgm:pt modelId="{0D50B30B-3CEB-4FAE-AA2A-7DD91B731DC3}" type="parTrans" cxnId="{F76B6D93-4FCA-4460-A7A2-9119E35517D9}">
      <dgm:prSet/>
      <dgm:spPr/>
      <dgm:t>
        <a:bodyPr/>
        <a:lstStyle/>
        <a:p>
          <a:endParaRPr lang="en-IE"/>
        </a:p>
      </dgm:t>
    </dgm:pt>
    <dgm:pt modelId="{F9AE9ACC-93A5-43D6-B759-10A28FD9EFD8}" type="sibTrans" cxnId="{F76B6D93-4FCA-4460-A7A2-9119E35517D9}">
      <dgm:prSet/>
      <dgm:spPr/>
      <dgm:t>
        <a:bodyPr/>
        <a:lstStyle/>
        <a:p>
          <a:endParaRPr lang="en-IE"/>
        </a:p>
      </dgm:t>
    </dgm:pt>
    <dgm:pt modelId="{3281DFDD-DEA1-4CE6-9D45-D4E62477515A}" type="pres">
      <dgm:prSet presAssocID="{9F32CE70-34C3-4EDE-8B64-71F841D9D4CD}" presName="composite" presStyleCnt="0">
        <dgm:presLayoutVars>
          <dgm:chMax val="1"/>
          <dgm:dir/>
          <dgm:resizeHandles val="exact"/>
        </dgm:presLayoutVars>
      </dgm:prSet>
      <dgm:spPr/>
    </dgm:pt>
    <dgm:pt modelId="{A6E95D96-7698-4B93-AE3F-631058575A32}" type="pres">
      <dgm:prSet presAssocID="{9F32CE70-34C3-4EDE-8B64-71F841D9D4CD}" presName="radial" presStyleCnt="0">
        <dgm:presLayoutVars>
          <dgm:animLvl val="ctr"/>
        </dgm:presLayoutVars>
      </dgm:prSet>
      <dgm:spPr/>
    </dgm:pt>
    <dgm:pt modelId="{2F057190-FE72-423E-8976-4251A108810E}" type="pres">
      <dgm:prSet presAssocID="{E4789AE8-1A7A-40CD-8B66-CCDF14035481}" presName="centerShape" presStyleLbl="vennNode1" presStyleIdx="0" presStyleCnt="5" custScaleX="68120" custScaleY="74316"/>
      <dgm:spPr/>
    </dgm:pt>
    <dgm:pt modelId="{7674E671-582B-4369-8FDC-20686C41426E}" type="pres">
      <dgm:prSet presAssocID="{A5FDB81F-FE0F-413E-A804-AF45E84E484E}" presName="node" presStyleLbl="vennNode1" presStyleIdx="1" presStyleCnt="5" custScaleX="174379" custScaleY="159742" custRadScaleRad="88560" custRadScaleInc="1191">
        <dgm:presLayoutVars>
          <dgm:bulletEnabled val="1"/>
        </dgm:presLayoutVars>
      </dgm:prSet>
      <dgm:spPr/>
    </dgm:pt>
    <dgm:pt modelId="{66B496F8-CCCB-4CFB-A68F-A83DE9C32BEA}" type="pres">
      <dgm:prSet presAssocID="{03402D06-8970-44ED-A6D7-475BC2F06CB9}" presName="node" presStyleLbl="vennNode1" presStyleIdx="2" presStyleCnt="5" custScaleX="164458" custScaleY="164053" custRadScaleRad="91477" custRadScaleInc="0">
        <dgm:presLayoutVars>
          <dgm:bulletEnabled val="1"/>
        </dgm:presLayoutVars>
      </dgm:prSet>
      <dgm:spPr/>
    </dgm:pt>
    <dgm:pt modelId="{B822DAA8-143B-4DBA-A469-243E8ED27B48}" type="pres">
      <dgm:prSet presAssocID="{482D5F16-8E01-425B-A251-4395C5FAC7E6}" presName="node" presStyleLbl="vennNode1" presStyleIdx="3" presStyleCnt="5" custScaleX="173301" custScaleY="158949" custRadScaleRad="88963" custRadScaleInc="-1112">
        <dgm:presLayoutVars>
          <dgm:bulletEnabled val="1"/>
        </dgm:presLayoutVars>
      </dgm:prSet>
      <dgm:spPr/>
    </dgm:pt>
    <dgm:pt modelId="{8BE43CE6-5C2F-4911-BC36-6BC517F9D46E}" type="pres">
      <dgm:prSet presAssocID="{E340B765-B853-4ECC-BCEF-D36C4E115235}" presName="node" presStyleLbl="vennNode1" presStyleIdx="4" presStyleCnt="5" custScaleX="168361" custScaleY="164747" custRadScaleRad="88402" custRadScaleInc="-1482">
        <dgm:presLayoutVars>
          <dgm:bulletEnabled val="1"/>
        </dgm:presLayoutVars>
      </dgm:prSet>
      <dgm:spPr/>
    </dgm:pt>
  </dgm:ptLst>
  <dgm:cxnLst>
    <dgm:cxn modelId="{FBBF7F27-27B9-4B1D-A1AF-8B7A3C9EF7BA}" srcId="{9F32CE70-34C3-4EDE-8B64-71F841D9D4CD}" destId="{E4789AE8-1A7A-40CD-8B66-CCDF14035481}" srcOrd="0" destOrd="0" parTransId="{9479A172-0057-4803-B601-88448C352675}" sibTransId="{B92E2D09-AB34-4AC1-8FFB-926EDDA6AB30}"/>
    <dgm:cxn modelId="{92013729-120F-4CCA-8C69-42C5F82A0EFA}" srcId="{E4789AE8-1A7A-40CD-8B66-CCDF14035481}" destId="{A5FDB81F-FE0F-413E-A804-AF45E84E484E}" srcOrd="0" destOrd="0" parTransId="{4224208A-A9DC-41B0-90E2-A2F2725341CA}" sibTransId="{ADA48674-595D-4FF6-A599-8A8EF8824A85}"/>
    <dgm:cxn modelId="{1DD3C62D-9E23-4794-9E40-BEE8B3BFFD60}" type="presOf" srcId="{9F32CE70-34C3-4EDE-8B64-71F841D9D4CD}" destId="{3281DFDD-DEA1-4CE6-9D45-D4E62477515A}" srcOrd="0" destOrd="0" presId="urn:microsoft.com/office/officeart/2005/8/layout/radial3"/>
    <dgm:cxn modelId="{08390C4F-B9BA-4BAA-AC32-33DE0A40ABBF}" srcId="{E4789AE8-1A7A-40CD-8B66-CCDF14035481}" destId="{482D5F16-8E01-425B-A251-4395C5FAC7E6}" srcOrd="2" destOrd="0" parTransId="{C12CC3BA-394C-45C2-84A0-CD4EC67AEF08}" sibTransId="{E1E646FB-7CF1-419E-AFA1-D8780BD80CB8}"/>
    <dgm:cxn modelId="{E22F9E6F-5942-45A1-98FB-4D3B4774E7AB}" type="presOf" srcId="{482D5F16-8E01-425B-A251-4395C5FAC7E6}" destId="{B822DAA8-143B-4DBA-A469-243E8ED27B48}" srcOrd="0" destOrd="0" presId="urn:microsoft.com/office/officeart/2005/8/layout/radial3"/>
    <dgm:cxn modelId="{B04FC97E-6D43-4008-94C3-222F2C2533B9}" srcId="{E4789AE8-1A7A-40CD-8B66-CCDF14035481}" destId="{03402D06-8970-44ED-A6D7-475BC2F06CB9}" srcOrd="1" destOrd="0" parTransId="{56E530DE-B9FC-4D8B-B7DF-4D5BF57FAC77}" sibTransId="{93D37277-82E9-4138-AC39-66DB92358404}"/>
    <dgm:cxn modelId="{F76B6D93-4FCA-4460-A7A2-9119E35517D9}" srcId="{E4789AE8-1A7A-40CD-8B66-CCDF14035481}" destId="{E340B765-B853-4ECC-BCEF-D36C4E115235}" srcOrd="3" destOrd="0" parTransId="{0D50B30B-3CEB-4FAE-AA2A-7DD91B731DC3}" sibTransId="{F9AE9ACC-93A5-43D6-B759-10A28FD9EFD8}"/>
    <dgm:cxn modelId="{F3474A9F-BCBB-4E94-8670-AE22A3E86800}" type="presOf" srcId="{E4789AE8-1A7A-40CD-8B66-CCDF14035481}" destId="{2F057190-FE72-423E-8976-4251A108810E}" srcOrd="0" destOrd="0" presId="urn:microsoft.com/office/officeart/2005/8/layout/radial3"/>
    <dgm:cxn modelId="{9884A9AA-1142-4E24-969B-9582342B00F2}" type="presOf" srcId="{E340B765-B853-4ECC-BCEF-D36C4E115235}" destId="{8BE43CE6-5C2F-4911-BC36-6BC517F9D46E}" srcOrd="0" destOrd="0" presId="urn:microsoft.com/office/officeart/2005/8/layout/radial3"/>
    <dgm:cxn modelId="{18873FBA-9584-445A-9720-AFE333D125AA}" type="presOf" srcId="{03402D06-8970-44ED-A6D7-475BC2F06CB9}" destId="{66B496F8-CCCB-4CFB-A68F-A83DE9C32BEA}" srcOrd="0" destOrd="0" presId="urn:microsoft.com/office/officeart/2005/8/layout/radial3"/>
    <dgm:cxn modelId="{73307AD7-D767-4D68-8E55-19F9ED34FD98}" type="presOf" srcId="{A5FDB81F-FE0F-413E-A804-AF45E84E484E}" destId="{7674E671-582B-4369-8FDC-20686C41426E}" srcOrd="0" destOrd="0" presId="urn:microsoft.com/office/officeart/2005/8/layout/radial3"/>
    <dgm:cxn modelId="{B6279773-1ABF-4500-95B8-5522A4BE0612}" type="presParOf" srcId="{3281DFDD-DEA1-4CE6-9D45-D4E62477515A}" destId="{A6E95D96-7698-4B93-AE3F-631058575A32}" srcOrd="0" destOrd="0" presId="urn:microsoft.com/office/officeart/2005/8/layout/radial3"/>
    <dgm:cxn modelId="{DB949CBF-1BA8-462A-9E56-6CFB44E1A254}" type="presParOf" srcId="{A6E95D96-7698-4B93-AE3F-631058575A32}" destId="{2F057190-FE72-423E-8976-4251A108810E}" srcOrd="0" destOrd="0" presId="urn:microsoft.com/office/officeart/2005/8/layout/radial3"/>
    <dgm:cxn modelId="{7680687F-49F0-4684-AB7C-87D5944338FF}" type="presParOf" srcId="{A6E95D96-7698-4B93-AE3F-631058575A32}" destId="{7674E671-582B-4369-8FDC-20686C41426E}" srcOrd="1" destOrd="0" presId="urn:microsoft.com/office/officeart/2005/8/layout/radial3"/>
    <dgm:cxn modelId="{D085D4F0-B0DE-4108-9A11-9F55870A3C96}" type="presParOf" srcId="{A6E95D96-7698-4B93-AE3F-631058575A32}" destId="{66B496F8-CCCB-4CFB-A68F-A83DE9C32BEA}" srcOrd="2" destOrd="0" presId="urn:microsoft.com/office/officeart/2005/8/layout/radial3"/>
    <dgm:cxn modelId="{23FFACC6-FBF9-4395-83F2-F706037598EA}" type="presParOf" srcId="{A6E95D96-7698-4B93-AE3F-631058575A32}" destId="{B822DAA8-143B-4DBA-A469-243E8ED27B48}" srcOrd="3" destOrd="0" presId="urn:microsoft.com/office/officeart/2005/8/layout/radial3"/>
    <dgm:cxn modelId="{DE5E121E-F215-47A5-AAAD-528A27DCD846}" type="presParOf" srcId="{A6E95D96-7698-4B93-AE3F-631058575A32}" destId="{8BE43CE6-5C2F-4911-BC36-6BC517F9D46E}"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57190-FE72-423E-8976-4251A108810E}">
      <dsp:nvSpPr>
        <dsp:cNvPr id="0" name=""/>
        <dsp:cNvSpPr/>
      </dsp:nvSpPr>
      <dsp:spPr>
        <a:xfrm>
          <a:off x="4402728" y="1479876"/>
          <a:ext cx="1899123" cy="20718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E" sz="2000" kern="1200" dirty="0"/>
            <a:t>NBS</a:t>
          </a:r>
        </a:p>
      </dsp:txBody>
      <dsp:txXfrm>
        <a:off x="4680848" y="1783293"/>
        <a:ext cx="1342883" cy="1465028"/>
      </dsp:txXfrm>
    </dsp:sp>
    <dsp:sp modelId="{7674E671-582B-4369-8FDC-20686C41426E}">
      <dsp:nvSpPr>
        <dsp:cNvPr id="0" name=""/>
        <dsp:cNvSpPr/>
      </dsp:nvSpPr>
      <dsp:spPr>
        <a:xfrm>
          <a:off x="4166987" y="-205144"/>
          <a:ext cx="2430763" cy="22267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Enhancing sustainable urbanisation</a:t>
          </a:r>
          <a:endParaRPr lang="en-IE" sz="2000" b="0" kern="1200" dirty="0"/>
        </a:p>
      </dsp:txBody>
      <dsp:txXfrm>
        <a:off x="4522964" y="120953"/>
        <a:ext cx="1718809" cy="1574536"/>
      </dsp:txXfrm>
    </dsp:sp>
    <dsp:sp modelId="{66B496F8-CCCB-4CFB-A68F-A83DE9C32BEA}">
      <dsp:nvSpPr>
        <dsp:cNvPr id="0" name=""/>
        <dsp:cNvSpPr/>
      </dsp:nvSpPr>
      <dsp:spPr>
        <a:xfrm>
          <a:off x="5866884" y="1372396"/>
          <a:ext cx="2292469" cy="22868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Restoring degraded ecosystems</a:t>
          </a:r>
        </a:p>
      </dsp:txBody>
      <dsp:txXfrm>
        <a:off x="6202608" y="1707293"/>
        <a:ext cx="1621021" cy="1617029"/>
      </dsp:txXfrm>
    </dsp:sp>
    <dsp:sp modelId="{B822DAA8-143B-4DBA-A469-243E8ED27B48}">
      <dsp:nvSpPr>
        <dsp:cNvPr id="0" name=""/>
        <dsp:cNvSpPr/>
      </dsp:nvSpPr>
      <dsp:spPr>
        <a:xfrm>
          <a:off x="4172633" y="3022908"/>
          <a:ext cx="2415736" cy="221567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Developing climate change adaptation and mitigation</a:t>
          </a:r>
        </a:p>
      </dsp:txBody>
      <dsp:txXfrm>
        <a:off x="4526409" y="3347386"/>
        <a:ext cx="1708184" cy="1566720"/>
      </dsp:txXfrm>
    </dsp:sp>
    <dsp:sp modelId="{8BE43CE6-5C2F-4911-BC36-6BC517F9D46E}">
      <dsp:nvSpPr>
        <dsp:cNvPr id="0" name=""/>
        <dsp:cNvSpPr/>
      </dsp:nvSpPr>
      <dsp:spPr>
        <a:xfrm>
          <a:off x="2574287" y="1404918"/>
          <a:ext cx="2346875" cy="229649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Improving risk management and resilience</a:t>
          </a:r>
          <a:endParaRPr lang="en-IE" sz="2000" kern="1200" dirty="0"/>
        </a:p>
      </dsp:txBody>
      <dsp:txXfrm>
        <a:off x="2917979" y="1741232"/>
        <a:ext cx="1659491" cy="162387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179519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259081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2181105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632220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144451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260276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48049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283110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216959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63476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145918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894049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194570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2080019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4.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mt="50000"/>
          </a:blip>
          <a:stretch>
            <a:fillRect/>
          </a:stretch>
        </a:blipFill>
        <a:effectLst/>
      </p:bgPr>
    </p:bg>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a:off x="581193" y="2539571"/>
            <a:ext cx="11029614"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body" idx="1"/>
          </p:nvPr>
        </p:nvSpPr>
        <p:spPr>
          <a:xfrm>
            <a:off x="581193" y="4037078"/>
            <a:ext cx="11029614"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7" name="Google Shape;107;p12"/>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8" name="Google Shape;108;p12"/>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9" name="Google Shape;109;p12"/>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10" name="Google Shape;110;p12"/>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omparison">
  <p:cSld name="2_Comparison">
    <p:bg>
      <p:bgPr>
        <a:blipFill>
          <a:blip r:embed="rId2">
            <a:alphaModFix amt="50000"/>
          </a:blip>
          <a:stretch>
            <a:fillRect/>
          </a:stretch>
        </a:blipFill>
        <a:effectLst/>
      </p:bgPr>
    </p:bg>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4"/>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5" name="Google Shape;125;p14"/>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6" name="Google Shape;126;p14"/>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7" name="Google Shape;127;p14"/>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8" name="Google Shape;128;p14"/>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29" name="Google Shape;129;p14"/>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30" name="Google Shape;130;p1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31" name="Google Shape;131;p1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mparison">
  <p:cSld name="1_Comparison">
    <p:bg>
      <p:bgPr>
        <a:blipFill>
          <a:blip r:embed="rId2">
            <a:alphaModFix amt="50000"/>
          </a:blip>
          <a:stretch>
            <a:fillRect/>
          </a:stretch>
        </a:blipFill>
        <a:effectLst/>
      </p:bgPr>
    </p:bg>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5"/>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5" name="Google Shape;135;p15"/>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6" name="Google Shape;136;p15"/>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37" name="Google Shape;137;p15"/>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38" name="Google Shape;138;p1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39" name="Google Shape;139;p15"/>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40" name="Google Shape;140;p1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41" name="Google Shape;141;p1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16"/>
          <p:cNvSpPr/>
          <p:nvPr/>
        </p:nvSpPr>
        <p:spPr>
          <a:xfrm>
            <a:off x="447817" y="5141973"/>
            <a:ext cx="11298200" cy="1274702"/>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6"/>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46" name="Google Shape;146;p16"/>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47" name="Google Shape;147;p16"/>
          <p:cNvSpPr txBox="1">
            <a:spLocks noGrp="1"/>
          </p:cNvSpPr>
          <p:nvPr>
            <p:ph type="sldNum" idx="12"/>
          </p:nvPr>
        </p:nvSpPr>
        <p:spPr>
          <a:xfrm>
            <a:off x="10558300" y="600168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Gill Sans"/>
                <a:ea typeface="Gill Sans"/>
                <a:cs typeface="Gill Sans"/>
                <a:sym typeface="Gill Sans"/>
              </a:defRPr>
            </a:lvl1pPr>
            <a:lvl2pPr marL="0" lvl="1" indent="0" algn="r">
              <a:spcBef>
                <a:spcPts val="0"/>
              </a:spcBef>
              <a:buNone/>
              <a:defRPr sz="900">
                <a:solidFill>
                  <a:schemeClr val="lt1"/>
                </a:solidFill>
                <a:latin typeface="Gill Sans"/>
                <a:ea typeface="Gill Sans"/>
                <a:cs typeface="Gill Sans"/>
                <a:sym typeface="Gill Sans"/>
              </a:defRPr>
            </a:lvl2pPr>
            <a:lvl3pPr marL="0" lvl="2" indent="0" algn="r">
              <a:spcBef>
                <a:spcPts val="0"/>
              </a:spcBef>
              <a:buNone/>
              <a:defRPr sz="900">
                <a:solidFill>
                  <a:schemeClr val="lt1"/>
                </a:solidFill>
                <a:latin typeface="Gill Sans"/>
                <a:ea typeface="Gill Sans"/>
                <a:cs typeface="Gill Sans"/>
                <a:sym typeface="Gill Sans"/>
              </a:defRPr>
            </a:lvl3pPr>
            <a:lvl4pPr marL="0" lvl="3" indent="0" algn="r">
              <a:spcBef>
                <a:spcPts val="0"/>
              </a:spcBef>
              <a:buNone/>
              <a:defRPr sz="900">
                <a:solidFill>
                  <a:schemeClr val="lt1"/>
                </a:solidFill>
                <a:latin typeface="Gill Sans"/>
                <a:ea typeface="Gill Sans"/>
                <a:cs typeface="Gill Sans"/>
                <a:sym typeface="Gill Sans"/>
              </a:defRPr>
            </a:lvl4pPr>
            <a:lvl5pPr marL="0" lvl="4" indent="0" algn="r">
              <a:spcBef>
                <a:spcPts val="0"/>
              </a:spcBef>
              <a:buNone/>
              <a:defRPr sz="900">
                <a:solidFill>
                  <a:schemeClr val="lt1"/>
                </a:solidFill>
                <a:latin typeface="Gill Sans"/>
                <a:ea typeface="Gill Sans"/>
                <a:cs typeface="Gill Sans"/>
                <a:sym typeface="Gill Sans"/>
              </a:defRPr>
            </a:lvl5pPr>
            <a:lvl6pPr marL="0" lvl="5" indent="0" algn="r">
              <a:spcBef>
                <a:spcPts val="0"/>
              </a:spcBef>
              <a:buNone/>
              <a:defRPr sz="900">
                <a:solidFill>
                  <a:schemeClr val="lt1"/>
                </a:solidFill>
                <a:latin typeface="Gill Sans"/>
                <a:ea typeface="Gill Sans"/>
                <a:cs typeface="Gill Sans"/>
                <a:sym typeface="Gill Sans"/>
              </a:defRPr>
            </a:lvl6pPr>
            <a:lvl7pPr marL="0" lvl="6" indent="0" algn="r">
              <a:spcBef>
                <a:spcPts val="0"/>
              </a:spcBef>
              <a:buNone/>
              <a:defRPr sz="900">
                <a:solidFill>
                  <a:schemeClr val="lt1"/>
                </a:solidFill>
                <a:latin typeface="Gill Sans"/>
                <a:ea typeface="Gill Sans"/>
                <a:cs typeface="Gill Sans"/>
                <a:sym typeface="Gill Sans"/>
              </a:defRPr>
            </a:lvl7pPr>
            <a:lvl8pPr marL="0" lvl="7" indent="0" algn="r">
              <a:spcBef>
                <a:spcPts val="0"/>
              </a:spcBef>
              <a:buNone/>
              <a:defRPr sz="900">
                <a:solidFill>
                  <a:schemeClr val="lt1"/>
                </a:solidFill>
                <a:latin typeface="Gill Sans"/>
                <a:ea typeface="Gill Sans"/>
                <a:cs typeface="Gill Sans"/>
                <a:sym typeface="Gill Sans"/>
              </a:defRPr>
            </a:lvl8pPr>
            <a:lvl9pPr marL="0" lvl="8" indent="0" algn="r">
              <a:spcBef>
                <a:spcPts val="0"/>
              </a:spcBef>
              <a:buNone/>
              <a:defRPr sz="90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48" name="Google Shape;148;p16"/>
          <p:cNvPicPr preferRelativeResize="0"/>
          <p:nvPr/>
        </p:nvPicPr>
        <p:blipFill rotWithShape="1">
          <a:blip r:embed="rId2">
            <a:alphaModFix/>
          </a:blip>
          <a:srcRect/>
          <a:stretch/>
        </p:blipFill>
        <p:spPr>
          <a:xfrm>
            <a:off x="11364000" y="0"/>
            <a:ext cx="828000" cy="828000"/>
          </a:xfrm>
          <a:prstGeom prst="rect">
            <a:avLst/>
          </a:prstGeom>
          <a:noFill/>
          <a:ln>
            <a:noFill/>
          </a:ln>
        </p:spPr>
      </p:pic>
      <p:pic>
        <p:nvPicPr>
          <p:cNvPr id="149" name="Google Shape;149;p16"/>
          <p:cNvPicPr preferRelativeResize="0"/>
          <p:nvPr/>
        </p:nvPicPr>
        <p:blipFill rotWithShape="1">
          <a:blip r:embed="rId3">
            <a:alphaModFix/>
          </a:blip>
          <a:srcRect/>
          <a:stretch/>
        </p:blipFill>
        <p:spPr>
          <a:xfrm>
            <a:off x="446534" y="138953"/>
            <a:ext cx="1945497" cy="720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bg>
      <p:bgPr>
        <a:blipFill>
          <a:blip r:embed="rId2">
            <a:alphaModFix amt="50000"/>
          </a:blip>
          <a:stretch>
            <a:fillRect/>
          </a:stretch>
        </a:blipFill>
        <a:effectLst/>
      </p:bgPr>
    </p:bg>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0"/>
          <p:cNvSpPr>
            <a:spLocks noGrp="1"/>
          </p:cNvSpPr>
          <p:nvPr>
            <p:ph type="pic" idx="2"/>
          </p:nvPr>
        </p:nvSpPr>
        <p:spPr>
          <a:xfrm>
            <a:off x="447817" y="998021"/>
            <a:ext cx="11290859" cy="3158956"/>
          </a:xfrm>
          <a:prstGeom prst="rect">
            <a:avLst/>
          </a:prstGeom>
          <a:noFill/>
          <a:ln>
            <a:noFill/>
          </a:ln>
        </p:spPr>
      </p:sp>
      <p:sp>
        <p:nvSpPr>
          <p:cNvPr id="177" name="Google Shape;177;p20"/>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78" name="Google Shape;178;p20"/>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9" name="Google Shape;179;p20"/>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0" name="Google Shape;180;p2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1" name="Google Shape;181;p20"/>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a:spLocks noGrp="1"/>
          </p:cNvSpPr>
          <p:nvPr>
            <p:ph type="pic" idx="2"/>
          </p:nvPr>
        </p:nvSpPr>
        <p:spPr>
          <a:xfrm>
            <a:off x="447817" y="998021"/>
            <a:ext cx="11290859" cy="3158956"/>
          </a:xfrm>
          <a:prstGeom prst="rect">
            <a:avLst/>
          </a:prstGeom>
          <a:noFill/>
          <a:ln>
            <a:noFill/>
          </a:ln>
        </p:spPr>
      </p:sp>
      <p:sp>
        <p:nvSpPr>
          <p:cNvPr id="185" name="Google Shape;185;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86" name="Google Shape;186;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7" name="Google Shape;187;p2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8" name="Google Shape;188;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9" name="Google Shape;189;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extLst>
      <p:ext uri="{BB962C8B-B14F-4D97-AF65-F5344CB8AC3E}">
        <p14:creationId xmlns:p14="http://schemas.microsoft.com/office/powerpoint/2010/main" val="3606668235"/>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0" name="Google Shape;100;p11"/>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11"/>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extLst>
      <p:ext uri="{BB962C8B-B14F-4D97-AF65-F5344CB8AC3E}">
        <p14:creationId xmlns:p14="http://schemas.microsoft.com/office/powerpoint/2010/main" val="188983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wo Content" type="twoObj">
  <p:cSld name="TWO_OBJECTS">
    <p:bg>
      <p:bgPr>
        <a:blipFill>
          <a:blip r:embed="rId2">
            <a:alphaModFix amt="50000"/>
          </a:blip>
          <a:stretch>
            <a:fillRect/>
          </a:stretch>
        </a:blip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6" name="Google Shape;26;p3"/>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7" name="Google Shape;27;p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 name="Google Shape;28;p3"/>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b="0" i="0" u="none" strike="noStrike" cap="none">
                <a:solidFill>
                  <a:srgbClr val="019266"/>
                </a:solidFill>
                <a:latin typeface="Gill Sans"/>
                <a:ea typeface="Gill Sans"/>
                <a:cs typeface="Gill Sans"/>
                <a:sym typeface="Gill Sans"/>
              </a:rPr>
              <a:t>‹#›</a:t>
            </a:fld>
            <a:endParaRPr sz="900" b="0" i="0" u="none" strike="noStrike" cap="none">
              <a:solidFill>
                <a:srgbClr val="019266"/>
              </a:solidFill>
              <a:latin typeface="Gill Sans"/>
              <a:ea typeface="Gill Sans"/>
              <a:cs typeface="Gill Sans"/>
              <a:sym typeface="Gill Sans"/>
            </a:endParaRPr>
          </a:p>
        </p:txBody>
      </p:sp>
      <p:pic>
        <p:nvPicPr>
          <p:cNvPr id="29" name="Google Shape;29;p3"/>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30" name="Google Shape;30;p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31" name="Google Shape;31;p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blipFill>
          <a:blip r:embed="rId2">
            <a:alphaModFix amt="50000"/>
          </a:blip>
          <a:stretch>
            <a:fillRect/>
          </a:stretch>
        </a:blip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5" name="Google Shape;35;p4"/>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6" name="Google Shape;36;p4"/>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37" name="Google Shape;37;p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38" name="Google Shape;38;p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2" name="Google Shape;42;p5"/>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5"/>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4" name="Google Shape;44;p5"/>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45" name="Google Shape;45;p5"/>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46" name="Google Shape;46;p5"/>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47" name="Google Shape;47;p5"/>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48" name="Google Shape;48;p5"/>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bg>
      <p:bgPr>
        <a:blipFill>
          <a:blip r:embed="rId2">
            <a:alphaModFix amt="50000"/>
          </a:blip>
          <a:stretch>
            <a:fillRect/>
          </a:stretch>
        </a:blipFill>
        <a:effectLst/>
      </p:bgPr>
    </p:bg>
    <p:spTree>
      <p:nvGrpSpPr>
        <p:cNvPr id="1" name="Shape 49"/>
        <p:cNvGrpSpPr/>
        <p:nvPr/>
      </p:nvGrpSpPr>
      <p:grpSpPr>
        <a:xfrm>
          <a:off x="0" y="0"/>
          <a:ext cx="0" cy="0"/>
          <a:chOff x="0" y="0"/>
          <a:chExt cx="0" cy="0"/>
        </a:xfrm>
      </p:grpSpPr>
      <p:sp>
        <p:nvSpPr>
          <p:cNvPr id="50" name="Google Shape;50;p6"/>
          <p:cNvSpPr txBox="1">
            <a:spLocks noGrp="1"/>
          </p:cNvSpPr>
          <p:nvPr>
            <p:ph type="title"/>
          </p:nvPr>
        </p:nvSpPr>
        <p:spPr>
          <a:xfrm>
            <a:off x="581193" y="1000316"/>
            <a:ext cx="11029616" cy="71767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2" name="Google Shape;52;p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3" name="Google Shape;53;p6"/>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4" name="Google Shape;54;p6"/>
          <p:cNvSpPr txBox="1"/>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GB" sz="900">
                <a:solidFill>
                  <a:srgbClr val="019266"/>
                </a:solidFill>
                <a:latin typeface="Gill Sans"/>
                <a:ea typeface="Gill Sans"/>
                <a:cs typeface="Gill Sans"/>
                <a:sym typeface="Gill Sans"/>
              </a:rPr>
              <a:t>‹#›</a:t>
            </a:fld>
            <a:endParaRPr sz="900">
              <a:solidFill>
                <a:srgbClr val="019266"/>
              </a:solidFill>
              <a:latin typeface="Gill Sans"/>
              <a:ea typeface="Gill Sans"/>
              <a:cs typeface="Gill Sans"/>
              <a:sym typeface="Gill Sans"/>
            </a:endParaRPr>
          </a:p>
        </p:txBody>
      </p:sp>
      <p:pic>
        <p:nvPicPr>
          <p:cNvPr id="55" name="Google Shape;55;p6"/>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56" name="Google Shape;56;p6"/>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57" name="Google Shape;57;p6"/>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lt1"/>
        </a:solidFill>
        <a:effectLst/>
      </p:bgPr>
    </p:bg>
    <p:spTree>
      <p:nvGrpSpPr>
        <p:cNvPr id="1" name="Shape 58"/>
        <p:cNvGrpSpPr/>
        <p:nvPr/>
      </p:nvGrpSpPr>
      <p:grpSpPr>
        <a:xfrm>
          <a:off x="0" y="0"/>
          <a:ext cx="0" cy="0"/>
          <a:chOff x="0" y="0"/>
          <a:chExt cx="0" cy="0"/>
        </a:xfrm>
      </p:grpSpPr>
      <p:pic>
        <p:nvPicPr>
          <p:cNvPr id="59" name="Google Shape;59;p7"/>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60" name="Google Shape;60;p7"/>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00ECA4"/>
                </a:solidFill>
                <a:latin typeface="Gill Sans"/>
                <a:ea typeface="Gill Sans"/>
                <a:cs typeface="Gill Sans"/>
                <a:sym typeface="Gill Sans"/>
              </a:defRPr>
            </a:lvl1pPr>
            <a:lvl2pPr marL="0" lvl="1" indent="0" algn="r">
              <a:spcBef>
                <a:spcPts val="0"/>
              </a:spcBef>
              <a:buNone/>
              <a:defRPr sz="900">
                <a:solidFill>
                  <a:srgbClr val="00ECA4"/>
                </a:solidFill>
                <a:latin typeface="Gill Sans"/>
                <a:ea typeface="Gill Sans"/>
                <a:cs typeface="Gill Sans"/>
                <a:sym typeface="Gill Sans"/>
              </a:defRPr>
            </a:lvl2pPr>
            <a:lvl3pPr marL="0" lvl="2" indent="0" algn="r">
              <a:spcBef>
                <a:spcPts val="0"/>
              </a:spcBef>
              <a:buNone/>
              <a:defRPr sz="900">
                <a:solidFill>
                  <a:srgbClr val="00ECA4"/>
                </a:solidFill>
                <a:latin typeface="Gill Sans"/>
                <a:ea typeface="Gill Sans"/>
                <a:cs typeface="Gill Sans"/>
                <a:sym typeface="Gill Sans"/>
              </a:defRPr>
            </a:lvl3pPr>
            <a:lvl4pPr marL="0" lvl="3" indent="0" algn="r">
              <a:spcBef>
                <a:spcPts val="0"/>
              </a:spcBef>
              <a:buNone/>
              <a:defRPr sz="900">
                <a:solidFill>
                  <a:srgbClr val="00ECA4"/>
                </a:solidFill>
                <a:latin typeface="Gill Sans"/>
                <a:ea typeface="Gill Sans"/>
                <a:cs typeface="Gill Sans"/>
                <a:sym typeface="Gill Sans"/>
              </a:defRPr>
            </a:lvl4pPr>
            <a:lvl5pPr marL="0" lvl="4" indent="0" algn="r">
              <a:spcBef>
                <a:spcPts val="0"/>
              </a:spcBef>
              <a:buNone/>
              <a:defRPr sz="900">
                <a:solidFill>
                  <a:srgbClr val="00ECA4"/>
                </a:solidFill>
                <a:latin typeface="Gill Sans"/>
                <a:ea typeface="Gill Sans"/>
                <a:cs typeface="Gill Sans"/>
                <a:sym typeface="Gill Sans"/>
              </a:defRPr>
            </a:lvl5pPr>
            <a:lvl6pPr marL="0" lvl="5" indent="0" algn="r">
              <a:spcBef>
                <a:spcPts val="0"/>
              </a:spcBef>
              <a:buNone/>
              <a:defRPr sz="900">
                <a:solidFill>
                  <a:srgbClr val="00ECA4"/>
                </a:solidFill>
                <a:latin typeface="Gill Sans"/>
                <a:ea typeface="Gill Sans"/>
                <a:cs typeface="Gill Sans"/>
                <a:sym typeface="Gill Sans"/>
              </a:defRPr>
            </a:lvl6pPr>
            <a:lvl7pPr marL="0" lvl="6" indent="0" algn="r">
              <a:spcBef>
                <a:spcPts val="0"/>
              </a:spcBef>
              <a:buNone/>
              <a:defRPr sz="900">
                <a:solidFill>
                  <a:srgbClr val="00ECA4"/>
                </a:solidFill>
                <a:latin typeface="Gill Sans"/>
                <a:ea typeface="Gill Sans"/>
                <a:cs typeface="Gill Sans"/>
                <a:sym typeface="Gill Sans"/>
              </a:defRPr>
            </a:lvl7pPr>
            <a:lvl8pPr marL="0" lvl="7" indent="0" algn="r">
              <a:spcBef>
                <a:spcPts val="0"/>
              </a:spcBef>
              <a:buNone/>
              <a:defRPr sz="900">
                <a:solidFill>
                  <a:srgbClr val="00ECA4"/>
                </a:solidFill>
                <a:latin typeface="Gill Sans"/>
                <a:ea typeface="Gill Sans"/>
                <a:cs typeface="Gill Sans"/>
                <a:sym typeface="Gill Sans"/>
              </a:defRPr>
            </a:lvl8pPr>
            <a:lvl9pPr marL="0" lvl="8" indent="0" algn="r">
              <a:spcBef>
                <a:spcPts val="0"/>
              </a:spcBef>
              <a:buNone/>
              <a:defRPr sz="900">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7"/>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a:solidFill>
                <a:schemeClr val="dk1"/>
              </a:solidFill>
              <a:latin typeface="Arial"/>
              <a:ea typeface="Arial"/>
              <a:cs typeface="Arial"/>
              <a:sym typeface="Arial"/>
            </a:endParaRPr>
          </a:p>
        </p:txBody>
      </p:sp>
      <p:sp>
        <p:nvSpPr>
          <p:cNvPr id="63" name="Google Shape;63;p7"/>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64" name="Google Shape;64;p7"/>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65" name="Google Shape;65;p7"/>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66" name="Google Shape;66;p7"/>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67" name="Google Shape;67;p7"/>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1" name="Google Shape;71;p8"/>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72" name="Google Shape;72;p8"/>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73" name="Google Shape;73;p8"/>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74" name="Google Shape;74;p8"/>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75" name="Google Shape;75;p8"/>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a:alphaModFix amt="50000"/>
          </a:blip>
          <a:stretch>
            <a:fillRect/>
          </a:stretch>
        </a:blipFill>
        <a:effectLst/>
      </p:bgPr>
    </p:bg>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9" name="Google Shape;79;p9"/>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0" name="Google Shape;80;p9"/>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81" name="Google Shape;81;p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82" name="Google Shape;82;p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581193" y="2539571"/>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body" idx="1"/>
          </p:nvPr>
        </p:nvSpPr>
        <p:spPr>
          <a:xfrm>
            <a:off x="581192" y="4037078"/>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86" name="Google Shape;86;p10"/>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p10"/>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88" name="Google Shape;88;p10"/>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89" name="Google Shape;89;p10"/>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90" name="Google Shape;90;p10"/>
          <p:cNvPicPr preferRelativeResize="0"/>
          <p:nvPr/>
        </p:nvPicPr>
        <p:blipFill rotWithShape="1">
          <a:blip r:embed="rId5">
            <a:alphaModFix/>
          </a:blip>
          <a:srcRect/>
          <a:stretch/>
        </p:blipFill>
        <p:spPr>
          <a:xfrm>
            <a:off x="446534" y="6208411"/>
            <a:ext cx="2230747" cy="468000"/>
          </a:xfrm>
          <a:prstGeom prst="rect">
            <a:avLst/>
          </a:prstGeom>
          <a:noFill/>
          <a:ln>
            <a:noFill/>
          </a:ln>
        </p:spPr>
      </p:pic>
      <p:grpSp>
        <p:nvGrpSpPr>
          <p:cNvPr id="91" name="Google Shape;91;p10"/>
          <p:cNvGrpSpPr/>
          <p:nvPr/>
        </p:nvGrpSpPr>
        <p:grpSpPr>
          <a:xfrm>
            <a:off x="446534" y="4655340"/>
            <a:ext cx="11335246" cy="1260000"/>
            <a:chOff x="637062" y="2044024"/>
            <a:chExt cx="11335246" cy="1260000"/>
          </a:xfrm>
        </p:grpSpPr>
        <p:pic>
          <p:nvPicPr>
            <p:cNvPr id="92" name="Google Shape;92;p10"/>
            <p:cNvPicPr preferRelativeResize="0"/>
            <p:nvPr/>
          </p:nvPicPr>
          <p:blipFill rotWithShape="1">
            <a:blip r:embed="rId6">
              <a:alphaModFix/>
            </a:blip>
            <a:srcRect/>
            <a:stretch/>
          </p:blipFill>
          <p:spPr>
            <a:xfrm>
              <a:off x="3157061" y="2044024"/>
              <a:ext cx="2519999" cy="1260000"/>
            </a:xfrm>
            <a:prstGeom prst="rect">
              <a:avLst/>
            </a:prstGeom>
            <a:noFill/>
            <a:ln>
              <a:noFill/>
            </a:ln>
          </p:spPr>
        </p:pic>
        <p:pic>
          <p:nvPicPr>
            <p:cNvPr id="93" name="Google Shape;93;p10"/>
            <p:cNvPicPr preferRelativeResize="0"/>
            <p:nvPr/>
          </p:nvPicPr>
          <p:blipFill rotWithShape="1">
            <a:blip r:embed="rId7">
              <a:alphaModFix/>
            </a:blip>
            <a:srcRect/>
            <a:stretch/>
          </p:blipFill>
          <p:spPr>
            <a:xfrm>
              <a:off x="637062" y="2044024"/>
              <a:ext cx="2519999" cy="1260000"/>
            </a:xfrm>
            <a:prstGeom prst="rect">
              <a:avLst/>
            </a:prstGeom>
            <a:noFill/>
            <a:ln>
              <a:noFill/>
            </a:ln>
          </p:spPr>
        </p:pic>
        <p:pic>
          <p:nvPicPr>
            <p:cNvPr id="94" name="Google Shape;94;p10"/>
            <p:cNvPicPr preferRelativeResize="0"/>
            <p:nvPr/>
          </p:nvPicPr>
          <p:blipFill rotWithShape="1">
            <a:blip r:embed="rId6">
              <a:alphaModFix/>
            </a:blip>
            <a:srcRect/>
            <a:stretch/>
          </p:blipFill>
          <p:spPr>
            <a:xfrm>
              <a:off x="8197059" y="2044024"/>
              <a:ext cx="2519999" cy="1260000"/>
            </a:xfrm>
            <a:prstGeom prst="rect">
              <a:avLst/>
            </a:prstGeom>
            <a:noFill/>
            <a:ln>
              <a:noFill/>
            </a:ln>
          </p:spPr>
        </p:pic>
        <p:pic>
          <p:nvPicPr>
            <p:cNvPr id="95" name="Google Shape;95;p10"/>
            <p:cNvPicPr preferRelativeResize="0"/>
            <p:nvPr/>
          </p:nvPicPr>
          <p:blipFill rotWithShape="1">
            <a:blip r:embed="rId7">
              <a:alphaModFix/>
            </a:blip>
            <a:srcRect/>
            <a:stretch/>
          </p:blipFill>
          <p:spPr>
            <a:xfrm>
              <a:off x="5677060" y="2044024"/>
              <a:ext cx="2519999" cy="1260000"/>
            </a:xfrm>
            <a:prstGeom prst="rect">
              <a:avLst/>
            </a:prstGeom>
            <a:noFill/>
            <a:ln>
              <a:noFill/>
            </a:ln>
          </p:spPr>
        </p:pic>
        <p:pic>
          <p:nvPicPr>
            <p:cNvPr id="96" name="Google Shape;96;p10"/>
            <p:cNvPicPr preferRelativeResize="0"/>
            <p:nvPr/>
          </p:nvPicPr>
          <p:blipFill rotWithShape="1">
            <a:blip r:embed="rId7">
              <a:alphaModFix/>
            </a:blip>
            <a:srcRect l="1" r="50186"/>
            <a:stretch/>
          </p:blipFill>
          <p:spPr>
            <a:xfrm>
              <a:off x="10717058" y="2044024"/>
              <a:ext cx="1255250" cy="126000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1" r:id="rId13"/>
    <p:sldLayoutId id="2147483662" r:id="rId14"/>
    <p:sldLayoutId id="2147483665" r:id="rId15"/>
    <p:sldLayoutId id="2147483666" r:id="rId16"/>
    <p:sldLayoutId id="2147483667" r:id="rId17"/>
    <p:sldLayoutId id="2147483670" r:id="rId18"/>
    <p:sldLayoutId id="2147483671"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greenvalues.cnt.org/#tabtop"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gib-foundation.org/wp-content/uploads/2019/12/ThinkNature_Handbook_20190913.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reenvalues.cnt.org/#tabtop"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Somarakis%20et%20al%202019%20-%20Think%20Nature%20NBS%20Handboo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joint-research-centre.ec.europa.eu/greencomp-european-sustainability-competence-framework_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limate.ec.europa.eu/eu-action/eu-emissions-trading-system-eu-ets_e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tradingeconomics.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69196" y="2271400"/>
            <a:ext cx="11149192" cy="17718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019266"/>
              </a:buClr>
              <a:buSzPct val="86630"/>
              <a:buFont typeface="Arial"/>
              <a:buNone/>
            </a:pPr>
            <a:r>
              <a:rPr lang="sr-Latn-RS" sz="4155" b="1" dirty="0"/>
              <a:t>Challenges in Financing and Supporting NBS</a:t>
            </a:r>
            <a:endParaRPr sz="4155" b="1" dirty="0"/>
          </a:p>
          <a:p>
            <a:pPr marL="0" lvl="0" indent="0" algn="l" rtl="0">
              <a:spcBef>
                <a:spcPts val="0"/>
              </a:spcBef>
              <a:spcAft>
                <a:spcPts val="0"/>
              </a:spcAft>
              <a:buClr>
                <a:srgbClr val="019266"/>
              </a:buClr>
              <a:buSzPct val="100000"/>
              <a:buFont typeface="Arial"/>
              <a:buNone/>
            </a:pPr>
            <a:endParaRPr b="1" dirty="0"/>
          </a:p>
          <a:p>
            <a:pPr marL="0" lvl="0" indent="0" algn="l" rtl="0">
              <a:spcBef>
                <a:spcPts val="0"/>
              </a:spcBef>
              <a:spcAft>
                <a:spcPts val="0"/>
              </a:spcAft>
              <a:buClr>
                <a:srgbClr val="019266"/>
              </a:buClr>
              <a:buSzPct val="100000"/>
              <a:buFont typeface="Arial"/>
              <a:buNone/>
            </a:pPr>
            <a:r>
              <a:rPr lang="en-GB" b="1" dirty="0"/>
              <a:t>Online lecture</a:t>
            </a:r>
            <a:endParaRPr b="1" dirty="0"/>
          </a:p>
        </p:txBody>
      </p:sp>
      <p:sp>
        <p:nvSpPr>
          <p:cNvPr id="216" name="Google Shape;216;p23"/>
          <p:cNvSpPr/>
          <p:nvPr/>
        </p:nvSpPr>
        <p:spPr>
          <a:xfrm>
            <a:off x="4071605" y="435271"/>
            <a:ext cx="897622" cy="88537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7" name="Google Shape;217;p23"/>
          <p:cNvSpPr txBox="1">
            <a:spLocks noGrp="1"/>
          </p:cNvSpPr>
          <p:nvPr>
            <p:ph type="body" idx="2"/>
          </p:nvPr>
        </p:nvSpPr>
        <p:spPr>
          <a:xfrm>
            <a:off x="647481" y="4845828"/>
            <a:ext cx="7891608" cy="338948"/>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dirty="0"/>
              <a:t>Credit: </a:t>
            </a:r>
            <a:r>
              <a:rPr lang="sr-Latn-RS" dirty="0" err="1"/>
              <a:t>Trinity</a:t>
            </a:r>
            <a:r>
              <a:rPr lang="sr-Latn-RS" dirty="0"/>
              <a:t> Business </a:t>
            </a:r>
            <a:r>
              <a:rPr lang="sr-Latn-RS" dirty="0" err="1"/>
              <a:t>School</a:t>
            </a:r>
            <a:r>
              <a:rPr lang="sr-Latn-RS" dirty="0"/>
              <a:t>, </a:t>
            </a:r>
            <a:r>
              <a:rPr lang="en-IE" dirty="0"/>
              <a:t>Trinity College Dublin</a:t>
            </a:r>
            <a:endParaRPr lang="en-GB" dirty="0"/>
          </a:p>
          <a:p>
            <a:pPr marL="0" lvl="0" indent="0" algn="l" rtl="0">
              <a:lnSpc>
                <a:spcPct val="150000"/>
              </a:lnSpc>
              <a:spcBef>
                <a:spcPts val="0"/>
              </a:spcBef>
              <a:spcAft>
                <a:spcPts val="0"/>
              </a:spcAft>
              <a:buSzPts val="1656"/>
              <a:buNone/>
            </a:pPr>
            <a:r>
              <a:rPr lang="en-GB" i="1" dirty="0"/>
              <a:t>Content created in 2024</a:t>
            </a:r>
            <a:endParaRPr i="1" dirty="0"/>
          </a:p>
        </p:txBody>
      </p:sp>
      <p:sp>
        <p:nvSpPr>
          <p:cNvPr id="220" name="Google Shape;220;p23"/>
          <p:cNvSpPr/>
          <p:nvPr/>
        </p:nvSpPr>
        <p:spPr>
          <a:xfrm>
            <a:off x="7366123" y="435271"/>
            <a:ext cx="305462" cy="8853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21" name="Google Shape;221;p23"/>
          <p:cNvSpPr/>
          <p:nvPr/>
        </p:nvSpPr>
        <p:spPr>
          <a:xfrm>
            <a:off x="11988801" y="435271"/>
            <a:ext cx="203199" cy="8853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696208"/>
            <a:ext cx="11029616" cy="75246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IE" sz="3020" b="1" dirty="0"/>
              <a:t>Financing Solutions - NBS</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581192" y="1448669"/>
            <a:ext cx="11029615" cy="4713123"/>
          </a:xfrm>
        </p:spPr>
        <p:txBody>
          <a:bodyPr>
            <a:normAutofit fontScale="92500" lnSpcReduction="10000"/>
          </a:bodyPr>
          <a:lstStyle/>
          <a:p>
            <a:pPr marL="342900" lvl="0" indent="-342900">
              <a:lnSpc>
                <a:spcPct val="150000"/>
              </a:lnSpc>
              <a:buFont typeface="Noto Sans Symbols"/>
              <a:buChar char="◼"/>
              <a:tabLst>
                <a:tab pos="457200" algn="l"/>
              </a:tabLst>
            </a:pPr>
            <a:r>
              <a:rPr lang="en-IE" sz="1600" b="1" dirty="0">
                <a:solidFill>
                  <a:schemeClr val="accent1">
                    <a:lumMod val="75000"/>
                  </a:schemeClr>
                </a:solidFill>
                <a:effectLst/>
                <a:latin typeface="+mn-lt"/>
                <a:ea typeface="Times New Roman" panose="02020603050405020304" pitchFamily="18" charset="0"/>
              </a:rPr>
              <a:t>Economic incentives: </a:t>
            </a:r>
            <a:endParaRPr lang="en-IE" sz="1600" b="1" dirty="0">
              <a:solidFill>
                <a:schemeClr val="accent1">
                  <a:lumMod val="75000"/>
                </a:schemeClr>
              </a:solidFill>
              <a:latin typeface="+mn-lt"/>
              <a:ea typeface="Times New Roman" panose="02020603050405020304" pitchFamily="18" charset="0"/>
            </a:endParaRPr>
          </a:p>
          <a:p>
            <a:pPr marL="800100" lvl="1" indent="-342900">
              <a:tabLst>
                <a:tab pos="457200" algn="l"/>
              </a:tabLst>
            </a:pPr>
            <a:r>
              <a:rPr lang="en-IE" dirty="0">
                <a:effectLst/>
                <a:latin typeface="+mn-lt"/>
                <a:ea typeface="Times New Roman" panose="02020603050405020304" pitchFamily="18" charset="0"/>
              </a:rPr>
              <a:t>reduction of concrete areas = lower utility fees. </a:t>
            </a:r>
            <a:endParaRPr lang="en-IE" dirty="0">
              <a:latin typeface="+mn-lt"/>
              <a:ea typeface="Times New Roman" panose="02020603050405020304" pitchFamily="18" charset="0"/>
            </a:endParaRPr>
          </a:p>
          <a:p>
            <a:pPr marL="800100" lvl="1" indent="-342900">
              <a:tabLst>
                <a:tab pos="457200" algn="l"/>
              </a:tabLst>
            </a:pPr>
            <a:r>
              <a:rPr lang="en-IE" dirty="0">
                <a:effectLst/>
                <a:latin typeface="+mn-lt"/>
                <a:ea typeface="Times New Roman" panose="02020603050405020304" pitchFamily="18" charset="0"/>
              </a:rPr>
              <a:t>credit for urban development and subsidies/payments are positive factors.</a:t>
            </a:r>
            <a:endParaRPr lang="en-IE" b="1" dirty="0">
              <a:effectLst/>
              <a:latin typeface="+mn-lt"/>
              <a:ea typeface="Times New Roman" panose="02020603050405020304" pitchFamily="18" charset="0"/>
            </a:endParaRPr>
          </a:p>
          <a:p>
            <a:pPr marL="342900" lvl="0" indent="-342900">
              <a:lnSpc>
                <a:spcPct val="150000"/>
              </a:lnSpc>
              <a:buFont typeface="Noto Sans Symbols"/>
              <a:buChar char="◼"/>
              <a:tabLst>
                <a:tab pos="457200" algn="l"/>
              </a:tabLst>
            </a:pPr>
            <a:r>
              <a:rPr lang="en-IE" sz="1600" b="1" dirty="0">
                <a:solidFill>
                  <a:schemeClr val="accent1">
                    <a:lumMod val="75000"/>
                  </a:schemeClr>
                </a:solidFill>
                <a:latin typeface="+mn-lt"/>
                <a:ea typeface="Times New Roman" panose="02020603050405020304" pitchFamily="18" charset="0"/>
              </a:rPr>
              <a:t>Economic disincentives:</a:t>
            </a:r>
            <a:r>
              <a:rPr lang="en-IE" sz="1600" dirty="0">
                <a:latin typeface="+mn-lt"/>
                <a:ea typeface="Times New Roman" panose="02020603050405020304" pitchFamily="18" charset="0"/>
              </a:rPr>
              <a:t>  </a:t>
            </a:r>
          </a:p>
          <a:p>
            <a:pPr marL="800100" lvl="1" indent="-342900">
              <a:tabLst>
                <a:tab pos="457200" algn="l"/>
              </a:tabLst>
            </a:pPr>
            <a:r>
              <a:rPr lang="en-IE" dirty="0">
                <a:latin typeface="+mn-lt"/>
                <a:ea typeface="Times New Roman" panose="02020603050405020304" pitchFamily="18" charset="0"/>
              </a:rPr>
              <a:t>Conversion fees for highly valuable land should discourage the use for other purposes. </a:t>
            </a:r>
          </a:p>
          <a:p>
            <a:pPr marL="800100" lvl="1" indent="-342900">
              <a:tabLst>
                <a:tab pos="457200" algn="l"/>
              </a:tabLst>
            </a:pPr>
            <a:r>
              <a:rPr lang="en-IE" dirty="0">
                <a:latin typeface="+mn-lt"/>
                <a:ea typeface="Times New Roman" panose="02020603050405020304" pitchFamily="18" charset="0"/>
              </a:rPr>
              <a:t>150 biodiversity-linked taxes and one of the effective examples is a pesticide tax. </a:t>
            </a:r>
          </a:p>
          <a:p>
            <a:pPr marL="342900" lvl="0" indent="-342900">
              <a:lnSpc>
                <a:spcPct val="150000"/>
              </a:lnSpc>
              <a:buFont typeface="Noto Sans Symbols"/>
              <a:buChar char="◼"/>
              <a:tabLst>
                <a:tab pos="457200" algn="l"/>
              </a:tabLst>
            </a:pPr>
            <a:r>
              <a:rPr lang="en-IE" sz="1600" dirty="0">
                <a:latin typeface="+mn-lt"/>
                <a:ea typeface="Times New Roman" panose="02020603050405020304" pitchFamily="18" charset="0"/>
              </a:rPr>
              <a:t> </a:t>
            </a:r>
            <a:r>
              <a:rPr lang="en-IE" sz="1600" b="1" dirty="0">
                <a:solidFill>
                  <a:schemeClr val="accent1">
                    <a:lumMod val="75000"/>
                  </a:schemeClr>
                </a:solidFill>
                <a:latin typeface="+mn-lt"/>
                <a:ea typeface="Times New Roman" panose="02020603050405020304" pitchFamily="18" charset="0"/>
              </a:rPr>
              <a:t>Insurance:</a:t>
            </a:r>
            <a:r>
              <a:rPr lang="en-IE" sz="1600" dirty="0">
                <a:latin typeface="+mn-lt"/>
                <a:ea typeface="Times New Roman" panose="02020603050405020304" pitchFamily="18" charset="0"/>
              </a:rPr>
              <a:t> </a:t>
            </a:r>
          </a:p>
          <a:p>
            <a:pPr marL="800100" lvl="1" indent="-342900">
              <a:tabLst>
                <a:tab pos="457200" algn="l"/>
              </a:tabLst>
            </a:pPr>
            <a:r>
              <a:rPr lang="en-IE" dirty="0">
                <a:latin typeface="+mn-lt"/>
                <a:ea typeface="Times New Roman" panose="02020603050405020304" pitchFamily="18" charset="0"/>
              </a:rPr>
              <a:t>Insurance companies rewarding risk-reducing behaviour (e.g. reductions in premiums and deductibles) </a:t>
            </a:r>
          </a:p>
          <a:p>
            <a:pPr marL="1257300" lvl="2" indent="-342900">
              <a:tabLst>
                <a:tab pos="457200" algn="l"/>
              </a:tabLst>
            </a:pPr>
            <a:r>
              <a:rPr lang="en-IE" dirty="0">
                <a:latin typeface="+mn-lt"/>
                <a:ea typeface="Times New Roman" panose="02020603050405020304" pitchFamily="18" charset="0"/>
              </a:rPr>
              <a:t>flood resilience evaluation rewarded with lower premium</a:t>
            </a:r>
          </a:p>
          <a:p>
            <a:pPr marL="800100" lvl="1" indent="-342900">
              <a:tabLst>
                <a:tab pos="457200" algn="l"/>
              </a:tabLst>
            </a:pPr>
            <a:r>
              <a:rPr lang="en-IE" dirty="0">
                <a:latin typeface="+mn-lt"/>
                <a:ea typeface="Times New Roman" panose="02020603050405020304" pitchFamily="18" charset="0"/>
              </a:rPr>
              <a:t>Recognising the value of ecosystems. </a:t>
            </a:r>
          </a:p>
          <a:p>
            <a:pPr marL="1257300" lvl="2" indent="-342900">
              <a:tabLst>
                <a:tab pos="457200" algn="l"/>
              </a:tabLst>
            </a:pPr>
            <a:r>
              <a:rPr lang="en-IE" dirty="0">
                <a:latin typeface="+mn-lt"/>
                <a:ea typeface="Times New Roman" panose="02020603050405020304" pitchFamily="18" charset="0"/>
              </a:rPr>
              <a:t>Mesoamerican reef scheme, (60 km of coastal area) protected by purchasing parametric insurance triggered by damaging wind speeds and by collecting taxes from tourism. (European Environment Agency, 2021)</a:t>
            </a:r>
            <a:endParaRPr lang="en-IE" dirty="0">
              <a:effectLst/>
              <a:latin typeface="+mn-lt"/>
              <a:ea typeface="Times New Roman" panose="02020603050405020304" pitchFamily="18" charset="0"/>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54784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IE" sz="3020" b="1" dirty="0"/>
              <a:t>Financing Solutions</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581192" y="1884768"/>
            <a:ext cx="11029615" cy="4857581"/>
          </a:xfrm>
        </p:spPr>
        <p:txBody>
          <a:bodyPr>
            <a:normAutofit fontScale="92500" lnSpcReduction="20000"/>
          </a:bodyPr>
          <a:lstStyle/>
          <a:p>
            <a:pPr marL="342900" lvl="0" indent="-342900">
              <a:lnSpc>
                <a:spcPct val="150000"/>
              </a:lnSpc>
              <a:buFont typeface="Noto Sans Symbols"/>
              <a:buChar char="◼"/>
              <a:tabLst>
                <a:tab pos="457200" algn="l"/>
              </a:tabLst>
            </a:pPr>
            <a:r>
              <a:rPr lang="en-IE" sz="1800" b="1" dirty="0">
                <a:solidFill>
                  <a:schemeClr val="accent1">
                    <a:lumMod val="75000"/>
                  </a:schemeClr>
                </a:solidFill>
                <a:effectLst/>
                <a:latin typeface="+mn-lt"/>
                <a:ea typeface="Times New Roman" panose="02020603050405020304" pitchFamily="18" charset="0"/>
              </a:rPr>
              <a:t>Green loans and bonds:</a:t>
            </a:r>
          </a:p>
          <a:p>
            <a:pPr marL="800100" lvl="1" indent="-342900">
              <a:tabLst>
                <a:tab pos="457200" algn="l"/>
              </a:tabLst>
            </a:pPr>
            <a:r>
              <a:rPr lang="en-IE" b="1" dirty="0">
                <a:solidFill>
                  <a:schemeClr val="accent1">
                    <a:lumMod val="75000"/>
                  </a:schemeClr>
                </a:solidFill>
                <a:effectLst/>
                <a:latin typeface="+mn-lt"/>
                <a:ea typeface="Times New Roman" panose="02020603050405020304" pitchFamily="18" charset="0"/>
              </a:rPr>
              <a:t> </a:t>
            </a:r>
            <a:r>
              <a:rPr lang="en-IE" dirty="0">
                <a:effectLst/>
                <a:latin typeface="+mn-lt"/>
                <a:ea typeface="Times New Roman" panose="02020603050405020304" pitchFamily="18" charset="0"/>
              </a:rPr>
              <a:t>finance green projects, i.e. those that </a:t>
            </a:r>
            <a:r>
              <a:rPr lang="en-IE" dirty="0">
                <a:latin typeface="+mn-lt"/>
                <a:ea typeface="Times New Roman" panose="02020603050405020304" pitchFamily="18" charset="0"/>
              </a:rPr>
              <a:t>are environmentally beneficial. (European Environment Agency, 2021)</a:t>
            </a:r>
          </a:p>
          <a:p>
            <a:pPr marL="342900" lvl="0" indent="-342900">
              <a:lnSpc>
                <a:spcPct val="150000"/>
              </a:lnSpc>
              <a:buFont typeface="Noto Sans Symbols"/>
              <a:buChar char="◼"/>
              <a:tabLst>
                <a:tab pos="457200" algn="l"/>
              </a:tabLst>
            </a:pPr>
            <a:r>
              <a:rPr lang="en-IE" sz="1800" b="1" dirty="0">
                <a:solidFill>
                  <a:schemeClr val="accent1">
                    <a:lumMod val="75000"/>
                  </a:schemeClr>
                </a:solidFill>
                <a:effectLst/>
                <a:latin typeface="+mn-lt"/>
                <a:ea typeface="Times New Roman" panose="02020603050405020304" pitchFamily="18" charset="0"/>
              </a:rPr>
              <a:t>Natural Capital Financing Facility:</a:t>
            </a:r>
            <a:r>
              <a:rPr lang="en-IE" sz="1800" dirty="0">
                <a:effectLst/>
                <a:latin typeface="+mn-lt"/>
                <a:ea typeface="Times New Roman" panose="02020603050405020304" pitchFamily="18" charset="0"/>
              </a:rPr>
              <a:t> </a:t>
            </a:r>
          </a:p>
          <a:p>
            <a:pPr marL="800100" lvl="1" indent="-342900">
              <a:tabLst>
                <a:tab pos="457200" algn="l"/>
              </a:tabLst>
            </a:pPr>
            <a:r>
              <a:rPr lang="en-IE" dirty="0">
                <a:effectLst/>
                <a:latin typeface="+mn-lt"/>
                <a:ea typeface="Times New Roman" panose="02020603050405020304" pitchFamily="18" charset="0"/>
              </a:rPr>
              <a:t>established by the European Investment Bank and European Commission in 2016 </a:t>
            </a:r>
            <a:endParaRPr lang="en-IE" dirty="0">
              <a:latin typeface="+mn-lt"/>
              <a:ea typeface="Times New Roman" panose="02020603050405020304" pitchFamily="18" charset="0"/>
            </a:endParaRPr>
          </a:p>
          <a:p>
            <a:pPr marL="800100" lvl="1" indent="-342900">
              <a:tabLst>
                <a:tab pos="457200" algn="l"/>
              </a:tabLst>
            </a:pPr>
            <a:r>
              <a:rPr lang="en-IE" dirty="0">
                <a:effectLst/>
                <a:latin typeface="+mn-lt"/>
                <a:ea typeface="Times New Roman" panose="02020603050405020304" pitchFamily="18" charset="0"/>
              </a:rPr>
              <a:t>supports biodiversity and foster ecosystem adaptation (anticipating and mitigating the damage of adverse changes, while also taking advantage of opportunities) to the climat</a:t>
            </a:r>
            <a:r>
              <a:rPr lang="en-IE" dirty="0">
                <a:latin typeface="+mn-lt"/>
                <a:ea typeface="Times New Roman" panose="02020603050405020304" pitchFamily="18" charset="0"/>
              </a:rPr>
              <a:t>e change.</a:t>
            </a:r>
          </a:p>
          <a:p>
            <a:pPr marL="800100" lvl="1" indent="-342900">
              <a:tabLst>
                <a:tab pos="457200" algn="l"/>
              </a:tabLst>
            </a:pPr>
            <a:r>
              <a:rPr lang="en-IE" sz="1800" dirty="0">
                <a:effectLst/>
                <a:latin typeface="+mn-lt"/>
                <a:ea typeface="Times New Roman" panose="02020603050405020304" pitchFamily="18" charset="0"/>
              </a:rPr>
              <a:t>Loan si</a:t>
            </a:r>
            <a:r>
              <a:rPr lang="en-IE" dirty="0">
                <a:latin typeface="+mn-lt"/>
                <a:ea typeface="Times New Roman" panose="02020603050405020304" pitchFamily="18" charset="0"/>
              </a:rPr>
              <a:t>ze of up to €15 million, with a grace period of up to three years.</a:t>
            </a:r>
          </a:p>
          <a:p>
            <a:pPr marL="342900" lvl="0" indent="-342900">
              <a:lnSpc>
                <a:spcPct val="150000"/>
              </a:lnSpc>
              <a:buFont typeface="Noto Sans Symbols"/>
              <a:buChar char="◼"/>
              <a:tabLst>
                <a:tab pos="457200" algn="l"/>
              </a:tabLst>
            </a:pPr>
            <a:r>
              <a:rPr lang="en-IE" b="1" dirty="0">
                <a:solidFill>
                  <a:schemeClr val="accent1">
                    <a:lumMod val="75000"/>
                  </a:schemeClr>
                </a:solidFill>
                <a:latin typeface="+mn-lt"/>
                <a:ea typeface="Times New Roman" panose="02020603050405020304" pitchFamily="18" charset="0"/>
              </a:rPr>
              <a:t>Financing examples:</a:t>
            </a:r>
            <a:r>
              <a:rPr lang="en-IE" dirty="0">
                <a:latin typeface="+mn-lt"/>
                <a:ea typeface="Times New Roman" panose="02020603050405020304" pitchFamily="18" charset="0"/>
              </a:rPr>
              <a:t> </a:t>
            </a:r>
          </a:p>
          <a:p>
            <a:pPr marL="800100" lvl="1" indent="-342900">
              <a:tabLst>
                <a:tab pos="457200" algn="l"/>
              </a:tabLst>
            </a:pPr>
            <a:r>
              <a:rPr lang="en-IE" dirty="0">
                <a:latin typeface="+mn-lt"/>
                <a:ea typeface="Times New Roman" panose="02020603050405020304" pitchFamily="18" charset="0"/>
              </a:rPr>
              <a:t>restoration of coastal seagrass</a:t>
            </a:r>
          </a:p>
          <a:p>
            <a:pPr marL="800100" lvl="1" indent="-342900">
              <a:tabLst>
                <a:tab pos="457200" algn="l"/>
              </a:tabLst>
            </a:pPr>
            <a:r>
              <a:rPr lang="en-IE" dirty="0">
                <a:latin typeface="+mn-lt"/>
                <a:ea typeface="Times New Roman" panose="02020603050405020304" pitchFamily="18" charset="0"/>
              </a:rPr>
              <a:t>regeneration of disused brownfield sites</a:t>
            </a:r>
          </a:p>
          <a:p>
            <a:pPr marL="800100" lvl="1" indent="-342900">
              <a:tabLst>
                <a:tab pos="457200" algn="l"/>
              </a:tabLst>
            </a:pPr>
            <a:r>
              <a:rPr lang="en-IE" dirty="0">
                <a:latin typeface="+mn-lt"/>
                <a:ea typeface="Times New Roman" panose="02020603050405020304" pitchFamily="18" charset="0"/>
              </a:rPr>
              <a:t>restoration of grassland habitat</a:t>
            </a:r>
          </a:p>
          <a:p>
            <a:pPr marL="800100" lvl="1" indent="-342900">
              <a:tabLst>
                <a:tab pos="457200" algn="l"/>
              </a:tabLst>
            </a:pPr>
            <a:r>
              <a:rPr lang="en-IE" dirty="0">
                <a:latin typeface="+mn-lt"/>
                <a:ea typeface="Times New Roman" panose="02020603050405020304" pitchFamily="18" charset="0"/>
              </a:rPr>
              <a:t>river restoration for pro-biodiversity businesses. (NCFF, 2016)</a:t>
            </a:r>
          </a:p>
          <a:p>
            <a:pPr marL="342900" lvl="0" indent="-342900">
              <a:lnSpc>
                <a:spcPct val="150000"/>
              </a:lnSpc>
              <a:buFont typeface="Noto Sans Symbols"/>
              <a:buChar char="◼"/>
              <a:tabLst>
                <a:tab pos="457200" algn="l"/>
              </a:tabLst>
            </a:pPr>
            <a:endParaRPr lang="en-IE"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Noto Sans Symbols"/>
              <a:buChar char="◼"/>
              <a:tabLst>
                <a:tab pos="457200" algn="l"/>
              </a:tabLst>
            </a:pPr>
            <a:endParaRPr lang="en-IE" sz="1800" dirty="0">
              <a:effectLst/>
              <a:latin typeface="Times New Roman" panose="02020603050405020304" pitchFamily="18" charset="0"/>
              <a:ea typeface="Times New Roman" panose="02020603050405020304" pitchFamily="18" charset="0"/>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012724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794682"/>
            <a:ext cx="11029616" cy="75246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IE" sz="3020" b="1" dirty="0"/>
              <a:t>Challenges</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581192" y="1167299"/>
            <a:ext cx="11418550" cy="5223674"/>
          </a:xfrm>
        </p:spPr>
        <p:txBody>
          <a:bodyPr>
            <a:normAutofit fontScale="55000" lnSpcReduction="20000"/>
          </a:bodyPr>
          <a:lstStyle/>
          <a:p>
            <a:pPr marL="342900" lvl="0" indent="-342900">
              <a:lnSpc>
                <a:spcPct val="150000"/>
              </a:lnSpc>
              <a:buFont typeface="Noto Sans Symbols"/>
              <a:buChar char="◼"/>
              <a:tabLst>
                <a:tab pos="457200" algn="l"/>
              </a:tabLst>
            </a:pPr>
            <a:endParaRPr lang="en-IE"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Noto Sans Symbols"/>
              <a:buChar char="◼"/>
              <a:tabLst>
                <a:tab pos="457200" algn="l"/>
              </a:tabLst>
            </a:pPr>
            <a:r>
              <a:rPr lang="en-IE" sz="3600" dirty="0">
                <a:effectLst/>
                <a:latin typeface="+mn-lt"/>
                <a:ea typeface="Times New Roman" panose="02020603050405020304" pitchFamily="18" charset="0"/>
              </a:rPr>
              <a:t>Citizen can hinder the implementation of projects via</a:t>
            </a:r>
          </a:p>
          <a:p>
            <a:pPr marL="800100" lvl="1" indent="-342900">
              <a:tabLst>
                <a:tab pos="457200" algn="l"/>
              </a:tabLst>
            </a:pPr>
            <a:r>
              <a:rPr lang="en-IE" sz="3600" dirty="0">
                <a:latin typeface="+mn-lt"/>
                <a:ea typeface="Times New Roman" panose="02020603050405020304" pitchFamily="18" charset="0"/>
              </a:rPr>
              <a:t>Outright contestations</a:t>
            </a:r>
          </a:p>
          <a:p>
            <a:pPr marL="800100" lvl="1" indent="-342900">
              <a:tabLst>
                <a:tab pos="457200" algn="l"/>
              </a:tabLst>
            </a:pPr>
            <a:r>
              <a:rPr lang="en-IE" sz="3600" dirty="0">
                <a:latin typeface="+mn-lt"/>
                <a:ea typeface="Times New Roman" panose="02020603050405020304" pitchFamily="18" charset="0"/>
              </a:rPr>
              <a:t>Inaction</a:t>
            </a:r>
          </a:p>
          <a:p>
            <a:pPr marL="800100" lvl="1" indent="-342900">
              <a:tabLst>
                <a:tab pos="457200" algn="l"/>
              </a:tabLst>
            </a:pPr>
            <a:r>
              <a:rPr lang="en-IE" sz="3600" dirty="0">
                <a:latin typeface="+mn-lt"/>
                <a:ea typeface="Times New Roman" panose="02020603050405020304" pitchFamily="18" charset="0"/>
              </a:rPr>
              <a:t>Lack of civic engagement</a:t>
            </a:r>
          </a:p>
          <a:p>
            <a:pPr marL="800100" lvl="1" indent="-342900">
              <a:tabLst>
                <a:tab pos="457200" algn="l"/>
              </a:tabLst>
            </a:pPr>
            <a:r>
              <a:rPr lang="en-IE" sz="3600" dirty="0">
                <a:latin typeface="+mn-lt"/>
                <a:ea typeface="Times New Roman" panose="02020603050405020304" pitchFamily="18" charset="0"/>
              </a:rPr>
              <a:t>Lack of consideration for legal provisions</a:t>
            </a:r>
            <a:endParaRPr lang="en-IE" sz="3600" dirty="0">
              <a:effectLst/>
              <a:latin typeface="+mn-lt"/>
              <a:ea typeface="Times New Roman" panose="02020603050405020304" pitchFamily="18" charset="0"/>
            </a:endParaRPr>
          </a:p>
          <a:p>
            <a:pPr marL="342900" lvl="0" indent="-342900">
              <a:lnSpc>
                <a:spcPct val="150000"/>
              </a:lnSpc>
              <a:buFont typeface="Noto Sans Symbols"/>
              <a:buChar char="◼"/>
              <a:tabLst>
                <a:tab pos="457200" algn="l"/>
              </a:tabLst>
            </a:pPr>
            <a:r>
              <a:rPr lang="en-IE" sz="3600" dirty="0">
                <a:latin typeface="+mn-lt"/>
                <a:ea typeface="Times New Roman" panose="02020603050405020304" pitchFamily="18" charset="0"/>
              </a:rPr>
              <a:t>Some outcomes are positive, but unintended</a:t>
            </a:r>
          </a:p>
          <a:p>
            <a:pPr marL="342900" lvl="0" indent="-342900">
              <a:lnSpc>
                <a:spcPct val="150000"/>
              </a:lnSpc>
              <a:buFont typeface="Noto Sans Symbols"/>
              <a:buChar char="◼"/>
              <a:tabLst>
                <a:tab pos="457200" algn="l"/>
              </a:tabLst>
            </a:pPr>
            <a:r>
              <a:rPr lang="en-IE" sz="3600" dirty="0">
                <a:effectLst/>
                <a:latin typeface="+mn-lt"/>
                <a:ea typeface="Times New Roman" panose="02020603050405020304" pitchFamily="18" charset="0"/>
              </a:rPr>
              <a:t>When seeking feedback, citizen are less interested in green agend</a:t>
            </a:r>
            <a:r>
              <a:rPr lang="en-IE" sz="3600" dirty="0">
                <a:latin typeface="+mn-lt"/>
                <a:ea typeface="Times New Roman" panose="02020603050405020304" pitchFamily="18" charset="0"/>
              </a:rPr>
              <a:t>a and more in increased convenience</a:t>
            </a:r>
          </a:p>
          <a:p>
            <a:pPr marL="342900" lvl="0" indent="-342900">
              <a:lnSpc>
                <a:spcPct val="150000"/>
              </a:lnSpc>
              <a:buFont typeface="Noto Sans Symbols"/>
              <a:buChar char="◼"/>
              <a:tabLst>
                <a:tab pos="457200" algn="l"/>
              </a:tabLst>
            </a:pPr>
            <a:r>
              <a:rPr lang="en-IE" sz="3600" dirty="0">
                <a:effectLst/>
                <a:latin typeface="+mn-lt"/>
                <a:ea typeface="Times New Roman" panose="02020603050405020304" pitchFamily="18" charset="0"/>
              </a:rPr>
              <a:t>self-selection of ci</a:t>
            </a:r>
            <a:r>
              <a:rPr lang="en-IE" sz="3600" dirty="0">
                <a:latin typeface="+mn-lt"/>
                <a:ea typeface="Times New Roman" panose="02020603050405020304" pitchFamily="18" charset="0"/>
              </a:rPr>
              <a:t>tizens with negative attitudes during consultations (</a:t>
            </a:r>
            <a:r>
              <a:rPr lang="en-IE" sz="3600" dirty="0" err="1">
                <a:latin typeface="+mn-lt"/>
                <a:ea typeface="Times New Roman" panose="02020603050405020304" pitchFamily="18" charset="0"/>
              </a:rPr>
              <a:t>Wamsler</a:t>
            </a:r>
            <a:r>
              <a:rPr lang="en-IE" sz="3600" dirty="0">
                <a:latin typeface="+mn-lt"/>
                <a:ea typeface="Times New Roman" panose="02020603050405020304" pitchFamily="18" charset="0"/>
              </a:rPr>
              <a:t> et al., 2020)</a:t>
            </a:r>
            <a:endParaRPr lang="en-IE" sz="3600" dirty="0">
              <a:effectLst/>
              <a:latin typeface="+mn-lt"/>
              <a:ea typeface="Times New Roman" panose="02020603050405020304" pitchFamily="18" charset="0"/>
            </a:endParaRPr>
          </a:p>
          <a:p>
            <a:pPr marL="342900" lvl="0" indent="-342900">
              <a:lnSpc>
                <a:spcPct val="150000"/>
              </a:lnSpc>
              <a:buFont typeface="Noto Sans Symbols"/>
              <a:buChar char="◼"/>
              <a:tabLst>
                <a:tab pos="457200" algn="l"/>
              </a:tabLst>
            </a:pPr>
            <a:endParaRPr lang="en-IE" sz="1800" dirty="0">
              <a:effectLst/>
              <a:latin typeface="Times New Roman" panose="02020603050405020304" pitchFamily="18" charset="0"/>
              <a:ea typeface="Times New Roman" panose="02020603050405020304" pitchFamily="18" charset="0"/>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1028264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Calculating NBS and Green Infrastructure Projects</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581192" y="1715955"/>
            <a:ext cx="11029615" cy="4338855"/>
          </a:xfrm>
        </p:spPr>
        <p:txBody>
          <a:bodyPr>
            <a:normAutofit/>
          </a:bodyPr>
          <a:lstStyle/>
          <a:p>
            <a:pPr marL="123444" indent="0">
              <a:buNone/>
            </a:pPr>
            <a:r>
              <a:rPr lang="en-GB" dirty="0"/>
              <a:t>Example to consider financial value of NBS:</a:t>
            </a:r>
            <a:endParaRPr lang="en-GB" dirty="0">
              <a:hlinkClick r:id="rId3"/>
            </a:endParaRPr>
          </a:p>
          <a:p>
            <a:r>
              <a:rPr lang="en-GB" dirty="0"/>
              <a:t>Stor</a:t>
            </a:r>
            <a:r>
              <a:rPr lang="en-GB" dirty="0">
                <a:solidFill>
                  <a:schemeClr val="tx1"/>
                </a:solidFill>
              </a:rPr>
              <a:t>mwater Management Calculator </a:t>
            </a:r>
            <a:r>
              <a:rPr lang="en-GB" dirty="0">
                <a:solidFill>
                  <a:schemeClr val="tx1"/>
                </a:solidFill>
                <a:hlinkClick r:id="rId3"/>
              </a:rPr>
              <a:t>link</a:t>
            </a:r>
            <a:r>
              <a:rPr lang="en-GB" dirty="0">
                <a:solidFill>
                  <a:schemeClr val="tx1"/>
                </a:solidFill>
              </a:rPr>
              <a:t> </a:t>
            </a:r>
          </a:p>
          <a:p>
            <a:pPr lvl="1"/>
            <a:r>
              <a:rPr lang="en-IE" b="0" i="0" dirty="0">
                <a:solidFill>
                  <a:schemeClr val="tx1"/>
                </a:solidFill>
                <a:effectLst/>
                <a:latin typeface="Arial" panose="020B0604020202020204" pitchFamily="34" charset="0"/>
              </a:rPr>
              <a:t>Evaluate benefits of green infrastructure to prevent urban flooding.</a:t>
            </a:r>
            <a:endParaRPr lang="en-GB" dirty="0">
              <a:solidFill>
                <a:schemeClr val="tx1"/>
              </a:solidFill>
            </a:endParaRPr>
          </a:p>
          <a:p>
            <a:r>
              <a:rPr lang="en-IE" dirty="0">
                <a:hlinkClick r:id="rId4"/>
              </a:rPr>
              <a:t>https://gib-foundation.org/wp-content/uploads/2019/12/ThinkNature_Handbook_20190913.pdf</a:t>
            </a:r>
            <a:r>
              <a:rPr lang="en-IE"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00225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752479"/>
            <a:ext cx="11029616" cy="75246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Developing a NBS Business Case </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581192" y="458255"/>
            <a:ext cx="11029615" cy="4338855"/>
          </a:xfrm>
        </p:spPr>
        <p:txBody>
          <a:bodyPr>
            <a:normAutofit/>
          </a:bodyPr>
          <a:lstStyle/>
          <a:p>
            <a:pPr marL="123444" indent="0">
              <a:buNone/>
            </a:pPr>
            <a:r>
              <a:rPr lang="en-GB" dirty="0"/>
              <a:t>Example to consider financial value of NBS:</a:t>
            </a:r>
            <a:endParaRPr lang="en-GB" dirty="0">
              <a:hlinkClick r:id="rId3"/>
            </a:endParaRPr>
          </a:p>
          <a:p>
            <a:r>
              <a:rPr lang="en-GB" dirty="0"/>
              <a:t>Stor</a:t>
            </a:r>
            <a:r>
              <a:rPr lang="en-GB" dirty="0">
                <a:solidFill>
                  <a:schemeClr val="tx1"/>
                </a:solidFill>
              </a:rPr>
              <a:t>mwater Management Calculator </a:t>
            </a:r>
            <a:r>
              <a:rPr lang="en-GB" dirty="0">
                <a:solidFill>
                  <a:schemeClr val="tx1"/>
                </a:solidFill>
                <a:hlinkClick r:id="rId3"/>
              </a:rPr>
              <a:t>link</a:t>
            </a:r>
            <a:r>
              <a:rPr lang="en-GB" dirty="0">
                <a:solidFill>
                  <a:schemeClr val="tx1"/>
                </a:solidFill>
              </a:rPr>
              <a:t> </a:t>
            </a:r>
          </a:p>
          <a:p>
            <a:pPr lvl="1"/>
            <a:r>
              <a:rPr lang="en-IE" b="0" i="0" dirty="0">
                <a:solidFill>
                  <a:schemeClr val="tx1"/>
                </a:solidFill>
                <a:effectLst/>
                <a:latin typeface="Arial" panose="020B0604020202020204" pitchFamily="34" charset="0"/>
              </a:rPr>
              <a:t>Evaluate benefits of green infrastructure to prevent urban flooding.</a:t>
            </a:r>
          </a:p>
          <a:p>
            <a:pPr marL="123444" indent="0" algn="r">
              <a:buNone/>
            </a:pPr>
            <a:r>
              <a:rPr lang="da-DK" dirty="0">
                <a:hlinkClick r:id="rId4" action="ppaction://hlinkfile"/>
              </a:rPr>
              <a:t>Somarakis et al 2019 - Think Nature NBS Handbook </a:t>
            </a:r>
            <a:r>
              <a:rPr lang="en-IE"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14</a:t>
            </a:fld>
            <a:endParaRPr/>
          </a:p>
        </p:txBody>
      </p:sp>
      <p:pic>
        <p:nvPicPr>
          <p:cNvPr id="4" name="Picture 3" descr="A house with a green screen&#10;&#10;Description automatically generated with medium confidence">
            <a:extLst>
              <a:ext uri="{FF2B5EF4-FFF2-40B4-BE49-F238E27FC236}">
                <a16:creationId xmlns:a16="http://schemas.microsoft.com/office/drawing/2014/main" id="{BDFD794B-A455-EA3E-755B-9F04240DD0EF}"/>
              </a:ext>
            </a:extLst>
          </p:cNvPr>
          <p:cNvPicPr>
            <a:picLocks noChangeAspect="1"/>
          </p:cNvPicPr>
          <p:nvPr/>
        </p:nvPicPr>
        <p:blipFill>
          <a:blip r:embed="rId5"/>
          <a:stretch>
            <a:fillRect/>
          </a:stretch>
        </p:blipFill>
        <p:spPr>
          <a:xfrm>
            <a:off x="720452" y="3539410"/>
            <a:ext cx="4991031" cy="2677744"/>
          </a:xfrm>
          <a:prstGeom prst="rect">
            <a:avLst/>
          </a:prstGeom>
        </p:spPr>
      </p:pic>
    </p:spTree>
    <p:extLst>
      <p:ext uri="{BB962C8B-B14F-4D97-AF65-F5344CB8AC3E}">
        <p14:creationId xmlns:p14="http://schemas.microsoft.com/office/powerpoint/2010/main" val="275034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679264"/>
            <a:ext cx="11029616" cy="75246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IE" sz="3020" b="1" dirty="0"/>
              <a:t>Challenges – how can this be mitigated? </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581192" y="1035104"/>
            <a:ext cx="11324175" cy="4787791"/>
          </a:xfrm>
        </p:spPr>
        <p:txBody>
          <a:bodyPr>
            <a:normAutofit fontScale="92500" lnSpcReduction="20000"/>
          </a:bodyPr>
          <a:lstStyle/>
          <a:p>
            <a:pPr marL="342900" lvl="0" indent="-342900">
              <a:lnSpc>
                <a:spcPct val="150000"/>
              </a:lnSpc>
              <a:buFont typeface="Noto Sans Symbols"/>
              <a:buChar char="◼"/>
              <a:tabLst>
                <a:tab pos="457200" algn="l"/>
              </a:tabLst>
            </a:pPr>
            <a:endParaRPr lang="en-IE" sz="1800" dirty="0">
              <a:effectLst/>
              <a:latin typeface="Times New Roman" panose="02020603050405020304" pitchFamily="18" charset="0"/>
              <a:ea typeface="Times New Roman" panose="02020603050405020304" pitchFamily="18" charset="0"/>
            </a:endParaRPr>
          </a:p>
          <a:p>
            <a:pPr marL="342900" lvl="0" indent="-342900">
              <a:lnSpc>
                <a:spcPct val="150000"/>
              </a:lnSpc>
              <a:buFont typeface="Noto Sans Symbols"/>
              <a:buChar char="◼"/>
              <a:tabLst>
                <a:tab pos="457200" algn="l"/>
              </a:tabLst>
            </a:pPr>
            <a:r>
              <a:rPr lang="en-IE" sz="2100" dirty="0">
                <a:effectLst/>
                <a:latin typeface="+mn-lt"/>
                <a:ea typeface="Times New Roman" panose="02020603050405020304" pitchFamily="18" charset="0"/>
              </a:rPr>
              <a:t>Citizens do not prefer the planting of more street trees, because of bird droppings.</a:t>
            </a:r>
          </a:p>
          <a:p>
            <a:pPr marL="342900" lvl="0" indent="-342900">
              <a:lnSpc>
                <a:spcPct val="150000"/>
              </a:lnSpc>
              <a:buFont typeface="Noto Sans Symbols"/>
              <a:buChar char="◼"/>
              <a:tabLst>
                <a:tab pos="457200" algn="l"/>
              </a:tabLst>
            </a:pPr>
            <a:r>
              <a:rPr lang="en-IE" sz="2100" dirty="0">
                <a:latin typeface="+mn-lt"/>
                <a:ea typeface="Times New Roman" panose="02020603050405020304" pitchFamily="18" charset="0"/>
              </a:rPr>
              <a:t>Sea wall may be preferred by owners of houses closest to the sea. However, for others the wall may obstruct the view of the sea.</a:t>
            </a:r>
          </a:p>
          <a:p>
            <a:pPr marL="342900" indent="-342900">
              <a:tabLst>
                <a:tab pos="457200" algn="l"/>
              </a:tabLst>
            </a:pPr>
            <a:r>
              <a:rPr lang="en-IE" sz="2100" dirty="0">
                <a:effectLst/>
                <a:latin typeface="+mn-lt"/>
                <a:ea typeface="Times New Roman" panose="02020603050405020304" pitchFamily="18" charset="0"/>
              </a:rPr>
              <a:t> Green sea wall sometimes cannot be erected because the citizens were building on municipal land and then even sold properties with the municipal lan</a:t>
            </a:r>
            <a:r>
              <a:rPr lang="en-IE" sz="2100" dirty="0">
                <a:latin typeface="+mn-lt"/>
                <a:ea typeface="Times New Roman" panose="02020603050405020304" pitchFamily="18" charset="0"/>
              </a:rPr>
              <a:t>d being misappropriated.</a:t>
            </a:r>
          </a:p>
          <a:p>
            <a:pPr marL="342900" lvl="0" indent="-342900">
              <a:lnSpc>
                <a:spcPct val="150000"/>
              </a:lnSpc>
              <a:buFont typeface="Noto Sans Symbols"/>
              <a:buChar char="◼"/>
              <a:tabLst>
                <a:tab pos="457200" algn="l"/>
              </a:tabLst>
            </a:pPr>
            <a:r>
              <a:rPr lang="en-IE" sz="2100" dirty="0">
                <a:latin typeface="+mn-lt"/>
                <a:ea typeface="Times New Roman" panose="02020603050405020304" pitchFamily="18" charset="0"/>
              </a:rPr>
              <a:t>Promoting environmental agendas against taller buildings could be strategically more focused on getting extra time to increase resistance to the project. However, taller buildings save space, as opposed to sprawling one-family houses, and it is environmentally more sustainable. </a:t>
            </a:r>
          </a:p>
          <a:p>
            <a:pPr marL="342900" lvl="0" indent="-342900">
              <a:lnSpc>
                <a:spcPct val="150000"/>
              </a:lnSpc>
              <a:buFont typeface="Noto Sans Symbols"/>
              <a:buChar char="◼"/>
              <a:tabLst>
                <a:tab pos="457200" algn="l"/>
              </a:tabLst>
            </a:pPr>
            <a:r>
              <a:rPr lang="en-IE" sz="2100" dirty="0">
                <a:effectLst/>
                <a:latin typeface="+mn-lt"/>
                <a:ea typeface="Times New Roman" panose="02020603050405020304" pitchFamily="18" charset="0"/>
              </a:rPr>
              <a:t>Lack of greenery is a general impression among citizens, but when it comes to implementation, the specifics are not accepted by citizens</a:t>
            </a:r>
            <a:r>
              <a:rPr lang="en-IE" sz="1800" dirty="0">
                <a:effectLst/>
                <a:latin typeface="+mn-lt"/>
                <a:ea typeface="Times New Roman" panose="02020603050405020304" pitchFamily="18" charset="0"/>
              </a:rPr>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334864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800" b="1" dirty="0"/>
              <a:t>Credit for this learning unit content: </a:t>
            </a:r>
            <a:r>
              <a:rPr lang="en-GB" sz="1800" b="1" i="1" dirty="0"/>
              <a:t>Aleksandar </a:t>
            </a:r>
            <a:r>
              <a:rPr lang="en-GB" sz="1800" b="1" i="1" err="1"/>
              <a:t>Sevic</a:t>
            </a:r>
            <a:r>
              <a:rPr lang="en-GB" sz="1800" b="1" i="1" dirty="0"/>
              <a:t>, </a:t>
            </a:r>
            <a:endParaRPr lang="en-GB" sz="1800" b="1" i="1"/>
          </a:p>
          <a:p>
            <a:r>
              <a:rPr lang="en-GB" sz="1800" b="1" i="1" dirty="0"/>
              <a:t>Trinity Business School – Trinity College Dublin </a:t>
            </a:r>
            <a:endParaRPr lang="en-IE" sz="1800" b="1" i="1" dirty="0">
              <a:solidFill>
                <a:schemeClr val="accent1"/>
              </a:solidFill>
            </a:endParaRP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16</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81051" y="912349"/>
            <a:ext cx="10603502" cy="1021257"/>
          </a:xfrm>
          <a:prstGeom prst="rect">
            <a:avLst/>
          </a:prstGeom>
          <a:noFill/>
          <a:ln>
            <a:noFill/>
          </a:ln>
        </p:spPr>
        <p:txBody>
          <a:bodyPr spcFirstLastPara="1" wrap="square" lIns="91425" tIns="45700" rIns="91425" bIns="45700" anchor="b" anchorCtr="0">
            <a:noAutofit/>
          </a:bodyPr>
          <a:lstStyle/>
          <a:p>
            <a:pPr>
              <a:buSzPts val="2520"/>
            </a:pPr>
            <a:r>
              <a:rPr lang="en-GB" sz="3000" b="1" dirty="0"/>
              <a:t>Learning Outcomes for this Learning Unit</a:t>
            </a:r>
            <a:endParaRPr sz="3020" b="1" dirty="0"/>
          </a:p>
        </p:txBody>
      </p:sp>
      <p:sp>
        <p:nvSpPr>
          <p:cNvPr id="2" name="Text Placeholder 1">
            <a:extLst>
              <a:ext uri="{FF2B5EF4-FFF2-40B4-BE49-F238E27FC236}">
                <a16:creationId xmlns:a16="http://schemas.microsoft.com/office/drawing/2014/main" id="{993A206D-41AE-C4A2-F7C9-21EBAA13440D}"/>
              </a:ext>
            </a:extLst>
          </p:cNvPr>
          <p:cNvSpPr>
            <a:spLocks noGrp="1"/>
          </p:cNvSpPr>
          <p:nvPr>
            <p:ph type="body" idx="1"/>
          </p:nvPr>
        </p:nvSpPr>
        <p:spPr>
          <a:xfrm>
            <a:off x="457571" y="1933125"/>
            <a:ext cx="11310528" cy="4277206"/>
          </a:xfrm>
        </p:spPr>
        <p:txBody>
          <a:bodyPr>
            <a:noAutofit/>
          </a:bodyPr>
          <a:lstStyle/>
          <a:p>
            <a:pPr marL="571500" indent="-342900">
              <a:buFont typeface="Wingdings"/>
              <a:buChar char="§"/>
            </a:pPr>
            <a:r>
              <a:rPr lang="en-IE" sz="2200" dirty="0">
                <a:solidFill>
                  <a:schemeClr val="accent1"/>
                </a:solidFill>
              </a:rPr>
              <a:t>Examine NBS projects and their finance model to understand their importance in achieving EU and global carbon-neutrality and other sustainability targets. </a:t>
            </a:r>
            <a:endParaRPr lang="en-IE" sz="2200">
              <a:solidFill>
                <a:schemeClr val="accent1"/>
              </a:solidFill>
            </a:endParaRPr>
          </a:p>
          <a:p>
            <a:pPr marL="571500" indent="-342900">
              <a:buFont typeface="Wingdings"/>
              <a:buChar char="§"/>
            </a:pPr>
            <a:r>
              <a:rPr lang="en-IE" sz="2200" dirty="0">
                <a:solidFill>
                  <a:schemeClr val="accent1"/>
                </a:solidFill>
              </a:rPr>
              <a:t>Analyse EU Emissions Trading System (ETS) and evaluate Phase IV (2021 - 2030) </a:t>
            </a:r>
          </a:p>
          <a:p>
            <a:pPr marL="571500" indent="-342900">
              <a:buFont typeface="Wingdings"/>
              <a:buChar char="§"/>
            </a:pPr>
            <a:r>
              <a:rPr lang="en-IE" sz="2200" dirty="0">
                <a:solidFill>
                  <a:schemeClr val="accent1"/>
                </a:solidFill>
              </a:rPr>
              <a:t>Critically evaluate private green financing and other support schemes, such as budgetary transfers, insurance, taxes, PPP (Public-Private Partnership)</a:t>
            </a:r>
          </a:p>
          <a:p>
            <a:pPr marL="571500" indent="-342900">
              <a:buFont typeface="Wingdings"/>
              <a:buChar char="§"/>
            </a:pPr>
            <a:r>
              <a:rPr lang="en-IE" sz="2200" dirty="0">
                <a:solidFill>
                  <a:schemeClr val="accent1"/>
                </a:solidFill>
              </a:rPr>
              <a:t>Consider the challenges in applying NBS should stakeholders express opposing views and vested interests.</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631856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sr-Latn-RS" sz="3020" b="1" dirty="0"/>
              <a:t>Defining </a:t>
            </a:r>
            <a:r>
              <a:rPr lang="en-IE" sz="3020" b="1" dirty="0"/>
              <a:t>Nature-Based Solutions (NBS)</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581192" y="2166425"/>
            <a:ext cx="10630759" cy="4407111"/>
          </a:xfrm>
        </p:spPr>
        <p:txBody>
          <a:bodyPr>
            <a:normAutofit/>
          </a:bodyPr>
          <a:lstStyle/>
          <a:p>
            <a:r>
              <a:rPr lang="en-IE" sz="2000" dirty="0"/>
              <a:t>Energy </a:t>
            </a:r>
            <a:r>
              <a:rPr lang="en-GB" sz="2000" dirty="0"/>
              <a:t>and resource-efficient</a:t>
            </a:r>
            <a:r>
              <a:rPr lang="sr-Latn-RS" sz="2000" dirty="0"/>
              <a:t> solutions</a:t>
            </a:r>
            <a:endParaRPr lang="en-IE" sz="2000" dirty="0"/>
          </a:p>
          <a:p>
            <a:pPr lvl="1"/>
            <a:r>
              <a:rPr lang="sr-Latn-RS" sz="2000" dirty="0"/>
              <a:t>locally adapted </a:t>
            </a:r>
            <a:endParaRPr lang="en-IE" sz="2000" dirty="0"/>
          </a:p>
          <a:p>
            <a:pPr lvl="1"/>
            <a:r>
              <a:rPr lang="en-GB" sz="2000" dirty="0"/>
              <a:t>use the power of nature with commendable sophistication</a:t>
            </a:r>
          </a:p>
          <a:p>
            <a:pPr marL="592328" lvl="1" indent="0">
              <a:lnSpc>
                <a:spcPct val="100000"/>
              </a:lnSpc>
              <a:buNone/>
            </a:pPr>
            <a:r>
              <a:rPr lang="en-GB" sz="2000" i="1" dirty="0">
                <a:solidFill>
                  <a:schemeClr val="accent1">
                    <a:lumMod val="75000"/>
                  </a:schemeClr>
                </a:solidFill>
              </a:rPr>
              <a:t>“simultaneously provide environmental, social and economic benefits by bringing more nature and natural features and processes into cities, landscapes and seascapes”</a:t>
            </a:r>
            <a:r>
              <a:rPr lang="en-GB" sz="2000" dirty="0"/>
              <a:t> </a:t>
            </a:r>
          </a:p>
          <a:p>
            <a:pPr marL="592328" lvl="1" indent="0">
              <a:lnSpc>
                <a:spcPct val="100000"/>
              </a:lnSpc>
              <a:buNone/>
            </a:pPr>
            <a:r>
              <a:rPr lang="en-GB" sz="2000" dirty="0"/>
              <a:t>								</a:t>
            </a:r>
            <a:r>
              <a:rPr lang="en-GB" dirty="0"/>
              <a:t>(European Commission, 2015)</a:t>
            </a:r>
          </a:p>
          <a:p>
            <a:r>
              <a:rPr lang="en-GB" sz="2000" dirty="0"/>
              <a:t>NBS should be more effective and resource saving than traditional approaches. </a:t>
            </a:r>
          </a:p>
          <a:p>
            <a:pPr marL="123444" indent="0">
              <a:buNone/>
            </a:pPr>
            <a:endParaRPr lang="en-IE"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41969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1" y="569903"/>
            <a:ext cx="11029616" cy="75246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IE" sz="3020" b="1" dirty="0"/>
              <a:t>Elements of</a:t>
            </a:r>
            <a:r>
              <a:rPr lang="sr-Latn-RS" sz="3020" b="1" dirty="0"/>
              <a:t> </a:t>
            </a:r>
            <a:r>
              <a:rPr lang="en-IE" sz="3020" b="1" dirty="0"/>
              <a:t>Nature-Based Solutions (NBS) </a:t>
            </a:r>
            <a:endParaRPr sz="3020" b="1"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4</a:t>
            </a:fld>
            <a:endParaRPr/>
          </a:p>
        </p:txBody>
      </p:sp>
      <p:graphicFrame>
        <p:nvGraphicFramePr>
          <p:cNvPr id="2" name="Diagram 1">
            <a:extLst>
              <a:ext uri="{FF2B5EF4-FFF2-40B4-BE49-F238E27FC236}">
                <a16:creationId xmlns:a16="http://schemas.microsoft.com/office/drawing/2014/main" id="{522AA8FB-0700-D7A9-99CB-A12628D0DDBF}"/>
              </a:ext>
            </a:extLst>
          </p:cNvPr>
          <p:cNvGraphicFramePr/>
          <p:nvPr>
            <p:extLst>
              <p:ext uri="{D42A27DB-BD31-4B8C-83A1-F6EECF244321}">
                <p14:modId xmlns:p14="http://schemas.microsoft.com/office/powerpoint/2010/main" val="1523892587"/>
              </p:ext>
            </p:extLst>
          </p:nvPr>
        </p:nvGraphicFramePr>
        <p:xfrm>
          <a:off x="407175" y="1547447"/>
          <a:ext cx="10677378" cy="5026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C58FD37-94E1-E7FE-06BE-54943F969980}"/>
              </a:ext>
            </a:extLst>
          </p:cNvPr>
          <p:cNvSpPr txBox="1"/>
          <p:nvPr/>
        </p:nvSpPr>
        <p:spPr>
          <a:xfrm>
            <a:off x="9195547" y="5811371"/>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3D3D3D"/>
                </a:solidFill>
              </a:rPr>
              <a:t>Adapted from: (European Commission, 2015)</a:t>
            </a:r>
            <a:r>
              <a:rPr lang="en-GB" sz="1600" dirty="0"/>
              <a:t>​</a:t>
            </a:r>
            <a:endParaRPr lang="en-GB" dirty="0"/>
          </a:p>
        </p:txBody>
      </p:sp>
    </p:spTree>
    <p:extLst>
      <p:ext uri="{BB962C8B-B14F-4D97-AF65-F5344CB8AC3E}">
        <p14:creationId xmlns:p14="http://schemas.microsoft.com/office/powerpoint/2010/main" val="617023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err="1"/>
              <a:t>GreenComp</a:t>
            </a:r>
            <a:r>
              <a:rPr lang="en-GB" sz="3020" b="1" dirty="0"/>
              <a:t>: The European Sustainability </a:t>
            </a:r>
            <a:br>
              <a:rPr lang="en-GB" sz="3020" b="1" dirty="0"/>
            </a:br>
            <a:r>
              <a:rPr lang="en-GB" sz="3020" b="1" dirty="0"/>
              <a:t>Competence Framework</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581192" y="1743787"/>
            <a:ext cx="9463139" cy="4698913"/>
          </a:xfrm>
        </p:spPr>
        <p:txBody>
          <a:bodyPr>
            <a:normAutofit/>
          </a:bodyPr>
          <a:lstStyle/>
          <a:p>
            <a:r>
              <a:rPr lang="en-GB" sz="2000" dirty="0"/>
              <a:t>Promoting sustainability concepts via lifelong education and training exercises</a:t>
            </a:r>
          </a:p>
          <a:p>
            <a:r>
              <a:rPr lang="en-GB" sz="2000" dirty="0"/>
              <a:t>Four competence areas:</a:t>
            </a:r>
          </a:p>
          <a:p>
            <a:pPr marL="123444" indent="0">
              <a:lnSpc>
                <a:spcPct val="100000"/>
              </a:lnSpc>
              <a:buNone/>
            </a:pPr>
            <a:r>
              <a:rPr lang="en-GB" sz="2000" dirty="0"/>
              <a:t>1- Embodying values: a) valuing sustainability, b) supporting fairness,</a:t>
            </a:r>
          </a:p>
          <a:p>
            <a:pPr marL="123444" indent="0">
              <a:lnSpc>
                <a:spcPct val="100000"/>
              </a:lnSpc>
              <a:buNone/>
            </a:pPr>
            <a:r>
              <a:rPr lang="en-GB" sz="2000" dirty="0"/>
              <a:t>	c) promoting nature;</a:t>
            </a:r>
          </a:p>
          <a:p>
            <a:pPr marL="123444" indent="0">
              <a:lnSpc>
                <a:spcPct val="100000"/>
              </a:lnSpc>
              <a:buNone/>
            </a:pPr>
            <a:r>
              <a:rPr lang="en-GB" sz="2000" dirty="0"/>
              <a:t>2- Embracing complexity in sustainability: a) systems thinking, b) critical </a:t>
            </a:r>
          </a:p>
          <a:p>
            <a:pPr marL="123444" indent="0">
              <a:lnSpc>
                <a:spcPct val="100000"/>
              </a:lnSpc>
              <a:buNone/>
            </a:pPr>
            <a:r>
              <a:rPr lang="en-GB" sz="2000" dirty="0"/>
              <a:t>	thinking, c) problem framing</a:t>
            </a:r>
          </a:p>
          <a:p>
            <a:pPr marL="123444" indent="0">
              <a:lnSpc>
                <a:spcPct val="100000"/>
              </a:lnSpc>
              <a:buNone/>
            </a:pPr>
            <a:r>
              <a:rPr lang="en-GB" sz="2000" dirty="0"/>
              <a:t>3- Envisioning sustainable futures: a) futures literacy, b) adaptability, </a:t>
            </a:r>
          </a:p>
          <a:p>
            <a:pPr marL="123444" indent="0">
              <a:lnSpc>
                <a:spcPct val="100000"/>
              </a:lnSpc>
              <a:buNone/>
            </a:pPr>
            <a:r>
              <a:rPr lang="en-GB" sz="2000" dirty="0"/>
              <a:t>	c) exploratory thinking</a:t>
            </a:r>
          </a:p>
          <a:p>
            <a:pPr marL="123444" indent="0">
              <a:lnSpc>
                <a:spcPct val="100000"/>
              </a:lnSpc>
              <a:buNone/>
            </a:pPr>
            <a:r>
              <a:rPr lang="en-GB" sz="2000" dirty="0"/>
              <a:t>4- Acting for sustainability: a) political agency, b) collective action, and </a:t>
            </a:r>
          </a:p>
          <a:p>
            <a:pPr marL="123444" indent="0">
              <a:lnSpc>
                <a:spcPct val="100000"/>
              </a:lnSpc>
              <a:buNone/>
            </a:pPr>
            <a:r>
              <a:rPr lang="en-GB" sz="2000" dirty="0"/>
              <a:t>	c) individual initiatives (Bianchi et al, 2022)</a:t>
            </a:r>
          </a:p>
          <a:p>
            <a:pPr marL="123444" indent="0">
              <a:buNone/>
            </a:pPr>
            <a:endParaRPr lang="en-IE"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5</a:t>
            </a:fld>
            <a:endParaRPr/>
          </a:p>
        </p:txBody>
      </p:sp>
      <p:pic>
        <p:nvPicPr>
          <p:cNvPr id="4" name="Picture 3" descr="A yellow cover with a yellow background&#10;&#10;Description automatically generated">
            <a:extLst>
              <a:ext uri="{FF2B5EF4-FFF2-40B4-BE49-F238E27FC236}">
                <a16:creationId xmlns:a16="http://schemas.microsoft.com/office/drawing/2014/main" id="{5C0B9466-D019-F2D0-5CA1-A975073EB037}"/>
              </a:ext>
            </a:extLst>
          </p:cNvPr>
          <p:cNvPicPr>
            <a:picLocks noChangeAspect="1"/>
          </p:cNvPicPr>
          <p:nvPr/>
        </p:nvPicPr>
        <p:blipFill>
          <a:blip r:embed="rId3"/>
          <a:stretch>
            <a:fillRect/>
          </a:stretch>
        </p:blipFill>
        <p:spPr>
          <a:xfrm>
            <a:off x="9734844" y="2475387"/>
            <a:ext cx="2254485" cy="3235712"/>
          </a:xfrm>
          <a:prstGeom prst="rect">
            <a:avLst/>
          </a:prstGeom>
        </p:spPr>
      </p:pic>
      <p:sp>
        <p:nvSpPr>
          <p:cNvPr id="2" name="TextBox 1">
            <a:extLst>
              <a:ext uri="{FF2B5EF4-FFF2-40B4-BE49-F238E27FC236}">
                <a16:creationId xmlns:a16="http://schemas.microsoft.com/office/drawing/2014/main" id="{16C3A0AE-7912-D10E-2775-4B7E6B46CFA0}"/>
              </a:ext>
            </a:extLst>
          </p:cNvPr>
          <p:cNvSpPr txBox="1"/>
          <p:nvPr/>
        </p:nvSpPr>
        <p:spPr>
          <a:xfrm>
            <a:off x="4052048" y="6203577"/>
            <a:ext cx="637390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solidFill>
              </a:rPr>
              <a:t>Photo Credit and Reference: Bianchi et al.</a:t>
            </a:r>
            <a:r>
              <a:rPr lang="en-US" i="1" dirty="0">
                <a:solidFill>
                  <a:schemeClr val="accent1"/>
                </a:solidFill>
              </a:rPr>
              <a:t> </a:t>
            </a:r>
            <a:r>
              <a:rPr lang="en-US" i="1" err="1">
                <a:solidFill>
                  <a:schemeClr val="accent1"/>
                </a:solidFill>
              </a:rPr>
              <a:t>GreenComp</a:t>
            </a:r>
            <a:r>
              <a:rPr lang="en-US" dirty="0">
                <a:solidFill>
                  <a:schemeClr val="accent1"/>
                </a:solidFill>
              </a:rPr>
              <a:t> (2022) </a:t>
            </a:r>
            <a:r>
              <a:rPr lang="en-US" dirty="0">
                <a:solidFill>
                  <a:schemeClr val="accent1"/>
                </a:solidFill>
                <a:hlinkClick r:id="rId4">
                  <a:extLst>
                    <a:ext uri="{A12FA001-AC4F-418D-AE19-62706E023703}">
                      <ahyp:hlinkClr xmlns:ahyp="http://schemas.microsoft.com/office/drawing/2018/hyperlinkcolor" val="tx"/>
                    </a:ext>
                  </a:extLst>
                </a:hlinkClick>
              </a:rPr>
              <a:t>Link</a:t>
            </a:r>
            <a:r>
              <a:rPr lang="en-US" dirty="0">
                <a:solidFill>
                  <a:schemeClr val="accent1"/>
                </a:solidFill>
              </a:rPr>
              <a:t> </a:t>
            </a:r>
          </a:p>
        </p:txBody>
      </p:sp>
    </p:spTree>
    <p:extLst>
      <p:ext uri="{BB962C8B-B14F-4D97-AF65-F5344CB8AC3E}">
        <p14:creationId xmlns:p14="http://schemas.microsoft.com/office/powerpoint/2010/main" val="87578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696208"/>
            <a:ext cx="11029616" cy="75246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sr-Latn-RS" sz="3020" b="1" dirty="0"/>
              <a:t>EU Emissions Trading Systems (ETS)</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581192" y="1259572"/>
            <a:ext cx="7170106" cy="4338855"/>
          </a:xfrm>
        </p:spPr>
        <p:txBody>
          <a:bodyPr>
            <a:normAutofit/>
          </a:bodyPr>
          <a:lstStyle/>
          <a:p>
            <a:r>
              <a:rPr lang="en-IE" sz="2000" dirty="0"/>
              <a:t>E</a:t>
            </a:r>
            <a:r>
              <a:rPr lang="sr-Latn-RS" sz="2000" dirty="0"/>
              <a:t>stablished in 2005 as a cap-and-tra</a:t>
            </a:r>
            <a:r>
              <a:rPr lang="en-IE" sz="2000" dirty="0"/>
              <a:t>de system</a:t>
            </a:r>
          </a:p>
          <a:p>
            <a:pPr lvl="1"/>
            <a:r>
              <a:rPr lang="sr-Latn-RS" sz="2000" dirty="0"/>
              <a:t>companies are allowed to emit some carbon dioxide, </a:t>
            </a:r>
            <a:endParaRPr lang="en-IE" sz="2000" dirty="0"/>
          </a:p>
          <a:p>
            <a:pPr lvl="1"/>
            <a:r>
              <a:rPr lang="sr-Latn-RS" sz="2000" dirty="0"/>
              <a:t>trade in trade allowances (EUA), representing the carbon credits</a:t>
            </a:r>
          </a:p>
          <a:p>
            <a:r>
              <a:rPr lang="sr-Latn-RS" sz="2000" dirty="0"/>
              <a:t>Each EUA equals one tone of carbon dioxide</a:t>
            </a:r>
            <a:endParaRPr lang="en-IE" sz="2000" dirty="0"/>
          </a:p>
          <a:p>
            <a:pPr lvl="1"/>
            <a:r>
              <a:rPr lang="sr-Latn-RS" sz="2000" dirty="0"/>
              <a:t> </a:t>
            </a:r>
            <a:r>
              <a:rPr lang="en-IE" sz="2000" dirty="0"/>
              <a:t>E</a:t>
            </a:r>
            <a:r>
              <a:rPr lang="sr-Latn-RS" sz="2000" dirty="0"/>
              <a:t>ach company </a:t>
            </a:r>
            <a:r>
              <a:rPr lang="en-IE" sz="2000" dirty="0"/>
              <a:t>needs </a:t>
            </a:r>
            <a:r>
              <a:rPr lang="sr-Latn-RS" sz="2000" dirty="0"/>
              <a:t>to purchase if the </a:t>
            </a:r>
            <a:r>
              <a:rPr lang="en-IE" sz="2000" kern="100" dirty="0">
                <a:effectLst/>
                <a:latin typeface="Calibri" panose="020F0502020204030204" pitchFamily="34" charset="0"/>
                <a:ea typeface="DengXian" panose="02010600030101010101" pitchFamily="2" charset="-122"/>
                <a:cs typeface="Times New Roman" panose="02020603050405020304" pitchFamily="18" charset="0"/>
              </a:rPr>
              <a:t>CO</a:t>
            </a:r>
            <a:r>
              <a:rPr lang="en-IE" sz="2000" kern="100" baseline="-25000" dirty="0">
                <a:effectLst/>
                <a:latin typeface="Calibri" panose="020F0502020204030204" pitchFamily="34" charset="0"/>
                <a:ea typeface="DengXian" panose="02010600030101010101" pitchFamily="2" charset="-122"/>
                <a:cs typeface="Times New Roman" panose="02020603050405020304" pitchFamily="18" charset="0"/>
              </a:rPr>
              <a:t>2</a:t>
            </a:r>
            <a:r>
              <a:rPr lang="sr-Latn-RS" sz="2000" dirty="0"/>
              <a:t> emission is beyond the determined cap level</a:t>
            </a:r>
            <a:r>
              <a:rPr lang="en-GB" sz="2000" dirty="0"/>
              <a:t>. </a:t>
            </a:r>
            <a:endParaRPr lang="sr-Latn-RS" sz="2000" dirty="0"/>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6</a:t>
            </a:fld>
            <a:endParaRPr/>
          </a:p>
        </p:txBody>
      </p:sp>
      <p:sp>
        <p:nvSpPr>
          <p:cNvPr id="2" name="Text Placeholder 2">
            <a:extLst>
              <a:ext uri="{FF2B5EF4-FFF2-40B4-BE49-F238E27FC236}">
                <a16:creationId xmlns:a16="http://schemas.microsoft.com/office/drawing/2014/main" id="{2E4B7A6B-13E1-3621-049F-680253AC214D}"/>
              </a:ext>
            </a:extLst>
          </p:cNvPr>
          <p:cNvSpPr txBox="1">
            <a:spLocks/>
          </p:cNvSpPr>
          <p:nvPr/>
        </p:nvSpPr>
        <p:spPr>
          <a:xfrm>
            <a:off x="8032652" y="1547446"/>
            <a:ext cx="3798277" cy="4188331"/>
          </a:xfrm>
          <a:prstGeom prst="rect">
            <a:avLst/>
          </a:prstGeom>
          <a:solidFill>
            <a:schemeClr val="accent1">
              <a:lumMod val="20000"/>
              <a:lumOff val="80000"/>
            </a:schemeClr>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pPr marL="123444" indent="0">
              <a:buNone/>
            </a:pPr>
            <a:r>
              <a:rPr lang="sr-Latn-RS" b="1" dirty="0">
                <a:solidFill>
                  <a:schemeClr val="accent1">
                    <a:lumMod val="75000"/>
                  </a:schemeClr>
                </a:solidFill>
              </a:rPr>
              <a:t>Industries in </a:t>
            </a:r>
            <a:r>
              <a:rPr lang="en-IE" b="1" dirty="0">
                <a:solidFill>
                  <a:schemeClr val="accent1">
                    <a:lumMod val="75000"/>
                  </a:schemeClr>
                </a:solidFill>
              </a:rPr>
              <a:t>ETS within EEA</a:t>
            </a:r>
            <a:r>
              <a:rPr lang="en-GB" b="1" dirty="0">
                <a:solidFill>
                  <a:schemeClr val="accent1">
                    <a:lumMod val="75000"/>
                  </a:schemeClr>
                </a:solidFill>
              </a:rPr>
              <a:t>: </a:t>
            </a:r>
          </a:p>
          <a:p>
            <a:r>
              <a:rPr lang="en-GB" dirty="0"/>
              <a:t>electricity and heat generation</a:t>
            </a:r>
          </a:p>
          <a:p>
            <a:r>
              <a:rPr lang="en-GB" dirty="0"/>
              <a:t>production of iron, aluminium, metals, cement, lime, glass, ceramics, pulp, paper, cardboard, acids and bulk organic chemicals, oil refineries, steel works and commercial aviation. </a:t>
            </a:r>
            <a:endParaRPr lang="sr-Latn-RS" dirty="0"/>
          </a:p>
        </p:txBody>
      </p:sp>
      <p:sp>
        <p:nvSpPr>
          <p:cNvPr id="4" name="TextBox 3">
            <a:extLst>
              <a:ext uri="{FF2B5EF4-FFF2-40B4-BE49-F238E27FC236}">
                <a16:creationId xmlns:a16="http://schemas.microsoft.com/office/drawing/2014/main" id="{7C8C013A-4AE4-BD96-1640-4389005BE3A8}"/>
              </a:ext>
            </a:extLst>
          </p:cNvPr>
          <p:cNvSpPr txBox="1"/>
          <p:nvPr/>
        </p:nvSpPr>
        <p:spPr>
          <a:xfrm>
            <a:off x="3951194" y="6237194"/>
            <a:ext cx="50067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European Commission – EU ETS Web page </a:t>
            </a:r>
            <a:r>
              <a:rPr lang="en-US" dirty="0">
                <a:hlinkClick r:id="rId3"/>
              </a:rPr>
              <a:t>Link</a:t>
            </a:r>
            <a:r>
              <a:rPr lang="en-US" dirty="0"/>
              <a:t> </a:t>
            </a:r>
          </a:p>
        </p:txBody>
      </p:sp>
    </p:spTree>
    <p:extLst>
      <p:ext uri="{BB962C8B-B14F-4D97-AF65-F5344CB8AC3E}">
        <p14:creationId xmlns:p14="http://schemas.microsoft.com/office/powerpoint/2010/main" val="75084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1" y="1103070"/>
            <a:ext cx="5338219" cy="488089"/>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sr-Latn-RS" sz="3020" b="1" dirty="0"/>
              <a:t>The price carbon permits</a:t>
            </a:r>
            <a:endParaRPr sz="3020" b="1" dirty="0"/>
          </a:p>
        </p:txBody>
      </p:sp>
      <p:sp>
        <p:nvSpPr>
          <p:cNvPr id="4" name="Text Placeholder 3">
            <a:extLst>
              <a:ext uri="{FF2B5EF4-FFF2-40B4-BE49-F238E27FC236}">
                <a16:creationId xmlns:a16="http://schemas.microsoft.com/office/drawing/2014/main" id="{BBA442C8-7CAB-DBC3-5486-3ADDBB5C6B43}"/>
              </a:ext>
            </a:extLst>
          </p:cNvPr>
          <p:cNvSpPr>
            <a:spLocks noGrp="1"/>
          </p:cNvSpPr>
          <p:nvPr>
            <p:ph type="body" idx="2"/>
          </p:nvPr>
        </p:nvSpPr>
        <p:spPr>
          <a:xfrm>
            <a:off x="6188417" y="1455767"/>
            <a:ext cx="5422392" cy="4405283"/>
          </a:xfrm>
        </p:spPr>
        <p:txBody>
          <a:bodyPr>
            <a:normAutofit lnSpcReduction="10000"/>
          </a:bodyPr>
          <a:lstStyle/>
          <a:p>
            <a:r>
              <a:rPr lang="sr-Latn-RS" dirty="0"/>
              <a:t>The price of carbon permits was mainly in the range between €5 and €25 </a:t>
            </a:r>
            <a:r>
              <a:rPr lang="en-IE" dirty="0"/>
              <a:t>pre tonne</a:t>
            </a:r>
            <a:r>
              <a:rPr lang="sr-Latn-RS" dirty="0"/>
              <a:t>. </a:t>
            </a:r>
          </a:p>
          <a:p>
            <a:r>
              <a:rPr lang="sr-Latn-RS" dirty="0"/>
              <a:t>In</a:t>
            </a:r>
            <a:r>
              <a:rPr lang="en-IE" dirty="0"/>
              <a:t> February, 2023, the reported price reached </a:t>
            </a:r>
            <a:r>
              <a:rPr lang="sr-Latn-RS" dirty="0"/>
              <a:t>€</a:t>
            </a:r>
            <a:r>
              <a:rPr lang="en-IE" dirty="0"/>
              <a:t>100.</a:t>
            </a:r>
          </a:p>
          <a:p>
            <a:r>
              <a:rPr lang="en-IE" dirty="0"/>
              <a:t>In 2022, high gas prices and a move to high-carbon coal caused in increase in </a:t>
            </a:r>
            <a:r>
              <a:rPr lang="en-IE" sz="1800" kern="100" dirty="0">
                <a:effectLst/>
                <a:latin typeface="Calibri" panose="020F0502020204030204" pitchFamily="34" charset="0"/>
                <a:ea typeface="DengXian" panose="02010600030101010101" pitchFamily="2" charset="-122"/>
                <a:cs typeface="Times New Roman" panose="02020603050405020304" pitchFamily="18" charset="0"/>
              </a:rPr>
              <a:t>CO</a:t>
            </a:r>
            <a:r>
              <a:rPr lang="en-IE" sz="1800" kern="100" baseline="-25000" dirty="0">
                <a:effectLst/>
                <a:latin typeface="Calibri" panose="020F0502020204030204" pitchFamily="34" charset="0"/>
                <a:ea typeface="DengXian" panose="02010600030101010101" pitchFamily="2" charset="-122"/>
                <a:cs typeface="Times New Roman" panose="02020603050405020304" pitchFamily="18" charset="0"/>
              </a:rPr>
              <a:t>2</a:t>
            </a:r>
            <a:r>
              <a:rPr lang="en-IE" kern="100" baseline="-25000" dirty="0">
                <a:latin typeface="Calibri" panose="020F0502020204030204" pitchFamily="34" charset="0"/>
                <a:ea typeface="DengXian" panose="02010600030101010101" pitchFamily="2" charset="-122"/>
                <a:cs typeface="Times New Roman" panose="02020603050405020304" pitchFamily="18" charset="0"/>
              </a:rPr>
              <a:t> </a:t>
            </a:r>
            <a:r>
              <a:rPr lang="en-IE" dirty="0"/>
              <a:t>emissions,(Climate Trade, 2022)  which in turn impacted the demand for permits.</a:t>
            </a:r>
          </a:p>
          <a:p>
            <a:r>
              <a:rPr lang="en-IE" dirty="0"/>
              <a:t> In 2023, the delay in permit issuance caused a price spike.</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7</a:t>
            </a:fld>
            <a:endParaRPr/>
          </a:p>
        </p:txBody>
      </p:sp>
      <p:sp>
        <p:nvSpPr>
          <p:cNvPr id="228" name="Google Shape;228;p24"/>
          <p:cNvSpPr txBox="1"/>
          <p:nvPr/>
        </p:nvSpPr>
        <p:spPr>
          <a:xfrm>
            <a:off x="651531" y="1612500"/>
            <a:ext cx="5585768" cy="3633000"/>
          </a:xfrm>
          <a:prstGeom prst="rect">
            <a:avLst/>
          </a:prstGeom>
          <a:noFill/>
          <a:ln>
            <a:noFill/>
          </a:ln>
        </p:spPr>
        <p:txBody>
          <a:bodyPr spcFirstLastPara="1" wrap="square" lIns="91425" tIns="45700" rIns="91425" bIns="45700" anchor="ctr" anchorCtr="0">
            <a:normAutofit/>
          </a:bodyPr>
          <a:lstStyle/>
          <a:p>
            <a:pPr marL="305435" marR="0" lvl="0" indent="-200279" algn="l" rtl="0">
              <a:lnSpc>
                <a:spcPct val="150000"/>
              </a:lnSpc>
              <a:spcBef>
                <a:spcPts val="0"/>
              </a:spcBef>
              <a:spcAft>
                <a:spcPts val="0"/>
              </a:spcAft>
              <a:buClr>
                <a:srgbClr val="00C897"/>
              </a:buClr>
              <a:buSzPts val="1656"/>
              <a:buFont typeface="Noto Sans Symbols"/>
              <a:buNone/>
            </a:pPr>
            <a:endParaRPr sz="1800" b="0" i="0" u="none" strike="noStrike" cap="none" dirty="0">
              <a:solidFill>
                <a:schemeClr val="dk2"/>
              </a:solidFill>
              <a:latin typeface="Arial"/>
              <a:ea typeface="Arial"/>
              <a:cs typeface="Arial"/>
              <a:sym typeface="Arial"/>
            </a:endParaRPr>
          </a:p>
        </p:txBody>
      </p:sp>
      <p:pic>
        <p:nvPicPr>
          <p:cNvPr id="3" name="Picture 2">
            <a:extLst>
              <a:ext uri="{FF2B5EF4-FFF2-40B4-BE49-F238E27FC236}">
                <a16:creationId xmlns:a16="http://schemas.microsoft.com/office/drawing/2014/main" id="{3450F2DE-8334-1522-9552-6F9A00D235FB}"/>
              </a:ext>
            </a:extLst>
          </p:cNvPr>
          <p:cNvPicPr>
            <a:picLocks noChangeAspect="1"/>
          </p:cNvPicPr>
          <p:nvPr/>
        </p:nvPicPr>
        <p:blipFill rotWithShape="1">
          <a:blip r:embed="rId3"/>
          <a:srcRect l="9934" t="19692" r="18741" b="9471"/>
          <a:stretch/>
        </p:blipFill>
        <p:spPr>
          <a:xfrm>
            <a:off x="0" y="2241439"/>
            <a:ext cx="6049358" cy="3379510"/>
          </a:xfrm>
          <a:prstGeom prst="rect">
            <a:avLst/>
          </a:prstGeom>
        </p:spPr>
      </p:pic>
      <p:sp>
        <p:nvSpPr>
          <p:cNvPr id="2" name="TextBox 1">
            <a:extLst>
              <a:ext uri="{FF2B5EF4-FFF2-40B4-BE49-F238E27FC236}">
                <a16:creationId xmlns:a16="http://schemas.microsoft.com/office/drawing/2014/main" id="{08E59EB7-4313-C7B3-C740-5C5B30927630}"/>
              </a:ext>
            </a:extLst>
          </p:cNvPr>
          <p:cNvSpPr txBox="1"/>
          <p:nvPr/>
        </p:nvSpPr>
        <p:spPr>
          <a:xfrm>
            <a:off x="4242547" y="6203577"/>
            <a:ext cx="51412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Reference and Photo credit: Trading Economics -  </a:t>
            </a:r>
            <a:r>
              <a:rPr lang="en-US" dirty="0">
                <a:hlinkClick r:id="rId4"/>
              </a:rPr>
              <a:t>Link</a:t>
            </a:r>
            <a:r>
              <a:rPr lang="en-US" dirty="0"/>
              <a:t> </a:t>
            </a:r>
          </a:p>
        </p:txBody>
      </p:sp>
    </p:spTree>
    <p:extLst>
      <p:ext uri="{BB962C8B-B14F-4D97-AF65-F5344CB8AC3E}">
        <p14:creationId xmlns:p14="http://schemas.microsoft.com/office/powerpoint/2010/main" val="2261609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IE" sz="3020" b="1" dirty="0"/>
              <a:t>EU’s Carbon Border Adjustment Mechanism (CBAM)</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581192" y="1715954"/>
            <a:ext cx="11029615" cy="4389423"/>
          </a:xfrm>
        </p:spPr>
        <p:txBody>
          <a:bodyPr>
            <a:normAutofit/>
          </a:bodyPr>
          <a:lstStyle/>
          <a:p>
            <a:pPr marL="342900" lvl="0" indent="-342900">
              <a:lnSpc>
                <a:spcPct val="150000"/>
              </a:lnSpc>
              <a:buFont typeface="Noto Sans Symbols"/>
              <a:buChar char="◼"/>
              <a:tabLst>
                <a:tab pos="457200" algn="l"/>
              </a:tabLst>
            </a:pPr>
            <a:r>
              <a:rPr lang="en-IE" dirty="0">
                <a:solidFill>
                  <a:srgbClr val="44546A"/>
                </a:solidFill>
                <a:latin typeface="+mn-lt"/>
                <a:ea typeface="Arial" panose="020B0604020202020204" pitchFamily="34" charset="0"/>
              </a:rPr>
              <a:t>A</a:t>
            </a:r>
            <a:r>
              <a:rPr lang="en-IE" sz="2000" dirty="0">
                <a:solidFill>
                  <a:srgbClr val="44546A"/>
                </a:solidFill>
                <a:latin typeface="+mn-lt"/>
                <a:ea typeface="Arial" panose="020B0604020202020204" pitchFamily="34" charset="0"/>
              </a:rPr>
              <a:t>ims </a:t>
            </a:r>
            <a:r>
              <a:rPr lang="en-IE" sz="2000" dirty="0">
                <a:solidFill>
                  <a:srgbClr val="44546A"/>
                </a:solidFill>
                <a:effectLst/>
                <a:latin typeface="+mn-lt"/>
                <a:ea typeface="Arial" panose="020B0604020202020204" pitchFamily="34" charset="0"/>
              </a:rPr>
              <a:t>to reduce the carbon emission outside of EU member states, by determining a fair prices of carbon dioxide emitted during the manufacturing process. </a:t>
            </a:r>
            <a:endParaRPr lang="en-IE" sz="2000" dirty="0">
              <a:effectLst/>
              <a:latin typeface="+mn-lt"/>
              <a:ea typeface="Times New Roman" panose="02020603050405020304" pitchFamily="18" charset="0"/>
            </a:endParaRPr>
          </a:p>
          <a:p>
            <a:pPr marL="342900" lvl="0" indent="-342900">
              <a:lnSpc>
                <a:spcPct val="150000"/>
              </a:lnSpc>
              <a:buFont typeface="Noto Sans Symbols"/>
              <a:buChar char="◼"/>
              <a:tabLst>
                <a:tab pos="457200" algn="l"/>
              </a:tabLst>
            </a:pPr>
            <a:r>
              <a:rPr lang="en-IE" sz="2000" dirty="0">
                <a:solidFill>
                  <a:srgbClr val="44546A"/>
                </a:solidFill>
                <a:effectLst/>
                <a:latin typeface="+mn-lt"/>
                <a:ea typeface="Arial" panose="020B0604020202020204" pitchFamily="34" charset="0"/>
              </a:rPr>
              <a:t>On 1</a:t>
            </a:r>
            <a:r>
              <a:rPr lang="en-IE" sz="2000" baseline="30000" dirty="0">
                <a:solidFill>
                  <a:srgbClr val="44546A"/>
                </a:solidFill>
                <a:effectLst/>
                <a:latin typeface="+mn-lt"/>
                <a:ea typeface="Arial" panose="020B0604020202020204" pitchFamily="34" charset="0"/>
              </a:rPr>
              <a:t>st</a:t>
            </a:r>
            <a:r>
              <a:rPr lang="en-IE" sz="2000" dirty="0">
                <a:solidFill>
                  <a:srgbClr val="44546A"/>
                </a:solidFill>
                <a:effectLst/>
                <a:latin typeface="+mn-lt"/>
                <a:ea typeface="Arial" panose="020B0604020202020204" pitchFamily="34" charset="0"/>
              </a:rPr>
              <a:t> October, 2023 the CBAM entered the transition phase that will last until 2025.</a:t>
            </a:r>
            <a:endParaRPr lang="en-IE" sz="2000" dirty="0">
              <a:effectLst/>
              <a:latin typeface="+mn-lt"/>
              <a:ea typeface="Times New Roman" panose="02020603050405020304" pitchFamily="18" charset="0"/>
            </a:endParaRPr>
          </a:p>
          <a:p>
            <a:pPr marL="342900" lvl="0" indent="-342900">
              <a:lnSpc>
                <a:spcPct val="150000"/>
              </a:lnSpc>
              <a:buFont typeface="Noto Sans Symbols"/>
              <a:buChar char="◼"/>
              <a:tabLst>
                <a:tab pos="457200" algn="l"/>
              </a:tabLst>
            </a:pPr>
            <a:r>
              <a:rPr lang="en-IE" sz="2000" dirty="0">
                <a:solidFill>
                  <a:srgbClr val="44546A"/>
                </a:solidFill>
                <a:effectLst/>
                <a:latin typeface="+mn-lt"/>
                <a:ea typeface="Arial" panose="020B0604020202020204" pitchFamily="34" charset="0"/>
              </a:rPr>
              <a:t>Starting 2026, if goods are covered by CBAM, EU importers must register themselves and purchase CBAM certificates. </a:t>
            </a:r>
          </a:p>
          <a:p>
            <a:pPr marL="342900" lvl="0" indent="-342900">
              <a:lnSpc>
                <a:spcPct val="150000"/>
              </a:lnSpc>
              <a:buFont typeface="Noto Sans Symbols"/>
              <a:buChar char="◼"/>
              <a:tabLst>
                <a:tab pos="457200" algn="l"/>
              </a:tabLst>
            </a:pPr>
            <a:r>
              <a:rPr lang="en-IE" sz="2000" dirty="0">
                <a:solidFill>
                  <a:srgbClr val="44546A"/>
                </a:solidFill>
                <a:latin typeface="+mn-lt"/>
                <a:ea typeface="Arial" panose="020B0604020202020204" pitchFamily="34" charset="0"/>
              </a:rPr>
              <a:t>CBAM certificate prices </a:t>
            </a:r>
            <a:r>
              <a:rPr lang="en-IE" sz="2000" dirty="0">
                <a:solidFill>
                  <a:srgbClr val="44546A"/>
                </a:solidFill>
                <a:effectLst/>
                <a:latin typeface="+mn-lt"/>
                <a:ea typeface="Arial" panose="020B0604020202020204" pitchFamily="34" charset="0"/>
              </a:rPr>
              <a:t>determined by average weekly auction prices of EU ETS allowances. </a:t>
            </a:r>
          </a:p>
          <a:p>
            <a:pPr marL="800100" lvl="1" indent="-342900">
              <a:tabLst>
                <a:tab pos="457200" algn="l"/>
              </a:tabLst>
            </a:pPr>
            <a:r>
              <a:rPr lang="en-IE" sz="2000" dirty="0">
                <a:solidFill>
                  <a:srgbClr val="44546A"/>
                </a:solidFill>
                <a:effectLst/>
                <a:latin typeface="+mn-lt"/>
                <a:ea typeface="Arial" panose="020B0604020202020204" pitchFamily="34" charset="0"/>
              </a:rPr>
              <a:t>importers must inform authorities of the carbon emission levels in imports and then submit the corresponding number of certificates per year</a:t>
            </a:r>
            <a:r>
              <a:rPr lang="en-IE" sz="2000" dirty="0">
                <a:solidFill>
                  <a:srgbClr val="44546A"/>
                </a:solidFill>
                <a:latin typeface="+mn-lt"/>
                <a:ea typeface="Arial" panose="020B0604020202020204" pitchFamily="34" charset="0"/>
              </a:rPr>
              <a:t> (European Commission, 2024)</a:t>
            </a:r>
            <a:endParaRPr lang="en-IE" sz="2000" dirty="0">
              <a:effectLst/>
              <a:latin typeface="+mn-lt"/>
              <a:ea typeface="Times New Roman" panose="02020603050405020304" pitchFamily="18" charset="0"/>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47173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IE" sz="3020" b="1" dirty="0"/>
              <a:t>Nature-Based Solutions - examples</a:t>
            </a:r>
            <a:endParaRPr sz="3020" b="1" dirty="0"/>
          </a:p>
        </p:txBody>
      </p:sp>
      <p:sp>
        <p:nvSpPr>
          <p:cNvPr id="3" name="Text Placeholder 2">
            <a:extLst>
              <a:ext uri="{FF2B5EF4-FFF2-40B4-BE49-F238E27FC236}">
                <a16:creationId xmlns:a16="http://schemas.microsoft.com/office/drawing/2014/main" id="{DDD3AAC8-BABC-9151-7869-1281DDE26C6D}"/>
              </a:ext>
            </a:extLst>
          </p:cNvPr>
          <p:cNvSpPr>
            <a:spLocks noGrp="1"/>
          </p:cNvSpPr>
          <p:nvPr>
            <p:ph type="body" idx="1"/>
          </p:nvPr>
        </p:nvSpPr>
        <p:spPr>
          <a:xfrm>
            <a:off x="581192" y="1715955"/>
            <a:ext cx="11029615" cy="4338855"/>
          </a:xfrm>
        </p:spPr>
        <p:txBody>
          <a:bodyPr>
            <a:normAutofit/>
          </a:bodyPr>
          <a:lstStyle/>
          <a:p>
            <a:pPr marL="342900" lvl="0" indent="-342900">
              <a:lnSpc>
                <a:spcPct val="150000"/>
              </a:lnSpc>
              <a:buFont typeface="Noto Sans Symbols"/>
              <a:buChar char="◼"/>
              <a:tabLst>
                <a:tab pos="457200" algn="l"/>
              </a:tabLst>
            </a:pPr>
            <a:r>
              <a:rPr lang="en-IE" sz="2000" b="1" dirty="0">
                <a:solidFill>
                  <a:schemeClr val="accent1">
                    <a:lumMod val="75000"/>
                  </a:schemeClr>
                </a:solidFill>
                <a:effectLst/>
                <a:latin typeface="+mn-lt"/>
                <a:ea typeface="Times New Roman" panose="02020603050405020304" pitchFamily="18" charset="0"/>
              </a:rPr>
              <a:t>Urban areas: </a:t>
            </a:r>
            <a:r>
              <a:rPr lang="en-IE" sz="2000" dirty="0">
                <a:effectLst/>
                <a:latin typeface="+mn-lt"/>
                <a:ea typeface="Times New Roman" panose="02020603050405020304" pitchFamily="18" charset="0"/>
              </a:rPr>
              <a:t>parks, city forests, street trees, green roofs, ponds</a:t>
            </a:r>
          </a:p>
          <a:p>
            <a:pPr marL="342900" lvl="0" indent="-342900">
              <a:lnSpc>
                <a:spcPct val="150000"/>
              </a:lnSpc>
              <a:buFont typeface="Noto Sans Symbols"/>
              <a:buChar char="◼"/>
              <a:tabLst>
                <a:tab pos="457200" algn="l"/>
              </a:tabLst>
            </a:pPr>
            <a:r>
              <a:rPr lang="en-IE" sz="2000" b="1" dirty="0">
                <a:solidFill>
                  <a:schemeClr val="accent1">
                    <a:lumMod val="75000"/>
                  </a:schemeClr>
                </a:solidFill>
                <a:latin typeface="+mn-lt"/>
                <a:ea typeface="Times New Roman" panose="02020603050405020304" pitchFamily="18" charset="0"/>
              </a:rPr>
              <a:t>Agriculture: </a:t>
            </a:r>
            <a:r>
              <a:rPr lang="en-IE" sz="2000" dirty="0">
                <a:latin typeface="+mn-lt"/>
                <a:ea typeface="Times New Roman" panose="02020603050405020304" pitchFamily="18" charset="0"/>
              </a:rPr>
              <a:t>soil and water management, crop diversification, agroforestry, </a:t>
            </a:r>
            <a:r>
              <a:rPr lang="en-IE" sz="2000" dirty="0" err="1">
                <a:latin typeface="+mn-lt"/>
                <a:ea typeface="Times New Roman" panose="02020603050405020304" pitchFamily="18" charset="0"/>
              </a:rPr>
              <a:t>paludiculture</a:t>
            </a:r>
            <a:endParaRPr lang="en-IE" sz="2000" dirty="0">
              <a:latin typeface="+mn-lt"/>
              <a:ea typeface="Times New Roman" panose="02020603050405020304" pitchFamily="18" charset="0"/>
            </a:endParaRPr>
          </a:p>
          <a:p>
            <a:pPr marL="342900" lvl="0" indent="-342900">
              <a:lnSpc>
                <a:spcPct val="150000"/>
              </a:lnSpc>
              <a:buFont typeface="Noto Sans Symbols"/>
              <a:buChar char="◼"/>
              <a:tabLst>
                <a:tab pos="457200" algn="l"/>
              </a:tabLst>
            </a:pPr>
            <a:r>
              <a:rPr lang="en-IE" sz="2000" b="1" dirty="0">
                <a:solidFill>
                  <a:schemeClr val="accent1">
                    <a:lumMod val="75000"/>
                  </a:schemeClr>
                </a:solidFill>
                <a:effectLst/>
                <a:latin typeface="+mn-lt"/>
                <a:ea typeface="Times New Roman" panose="02020603050405020304" pitchFamily="18" charset="0"/>
              </a:rPr>
              <a:t>Water Management: </a:t>
            </a:r>
            <a:r>
              <a:rPr lang="en-IE" sz="2000" dirty="0">
                <a:effectLst/>
                <a:latin typeface="+mn-lt"/>
                <a:ea typeface="Times New Roman" panose="02020603050405020304" pitchFamily="18" charset="0"/>
              </a:rPr>
              <a:t>river restoration, buffers, eco-hydrological forest management</a:t>
            </a:r>
          </a:p>
          <a:p>
            <a:pPr marL="342900" lvl="0" indent="-342900">
              <a:lnSpc>
                <a:spcPct val="150000"/>
              </a:lnSpc>
              <a:buFont typeface="Noto Sans Symbols"/>
              <a:buChar char="◼"/>
              <a:tabLst>
                <a:tab pos="457200" algn="l"/>
              </a:tabLst>
            </a:pPr>
            <a:r>
              <a:rPr lang="en-IE" sz="2000" b="1" dirty="0">
                <a:solidFill>
                  <a:schemeClr val="accent1">
                    <a:lumMod val="75000"/>
                  </a:schemeClr>
                </a:solidFill>
                <a:latin typeface="+mn-lt"/>
                <a:ea typeface="Times New Roman" panose="02020603050405020304" pitchFamily="18" charset="0"/>
              </a:rPr>
              <a:t>Forests and forestry: </a:t>
            </a:r>
            <a:r>
              <a:rPr lang="en-IE" sz="2000" dirty="0">
                <a:latin typeface="+mn-lt"/>
                <a:ea typeface="Times New Roman" panose="02020603050405020304" pitchFamily="18" charset="0"/>
              </a:rPr>
              <a:t>restoration, protection and connection, sustainability, forest and tree inclusion in the landscape </a:t>
            </a:r>
          </a:p>
          <a:p>
            <a:pPr marL="342900" lvl="0" indent="-342900">
              <a:lnSpc>
                <a:spcPct val="150000"/>
              </a:lnSpc>
              <a:buFont typeface="Noto Sans Symbols"/>
              <a:buChar char="◼"/>
              <a:tabLst>
                <a:tab pos="457200" algn="l"/>
              </a:tabLst>
            </a:pPr>
            <a:r>
              <a:rPr lang="en-IE" sz="2000" b="1" dirty="0">
                <a:solidFill>
                  <a:schemeClr val="accent1">
                    <a:lumMod val="75000"/>
                  </a:schemeClr>
                </a:solidFill>
                <a:effectLst/>
                <a:latin typeface="+mn-lt"/>
                <a:ea typeface="Times New Roman" panose="02020603050405020304" pitchFamily="18" charset="0"/>
              </a:rPr>
              <a:t>Coastal areas: </a:t>
            </a:r>
            <a:r>
              <a:rPr lang="en-IE" sz="2000" dirty="0">
                <a:effectLst/>
                <a:latin typeface="+mn-lt"/>
                <a:ea typeface="Times New Roman" panose="02020603050405020304" pitchFamily="18" charset="0"/>
              </a:rPr>
              <a:t>restoration and rehabilitation, barrier islands, beach development</a:t>
            </a:r>
          </a:p>
          <a:p>
            <a:pPr marL="342900" indent="-342900">
              <a:tabLst>
                <a:tab pos="457200" algn="l"/>
              </a:tabLst>
            </a:pPr>
            <a:r>
              <a:rPr lang="en-IE" sz="2000" b="1" dirty="0">
                <a:solidFill>
                  <a:schemeClr val="accent1">
                    <a:lumMod val="75000"/>
                  </a:schemeClr>
                </a:solidFill>
                <a:latin typeface="+mn-lt"/>
                <a:ea typeface="Times New Roman" panose="02020603050405020304" pitchFamily="18" charset="0"/>
              </a:rPr>
              <a:t>Protecting areas: </a:t>
            </a:r>
            <a:r>
              <a:rPr lang="en-IE" sz="2000" dirty="0">
                <a:latin typeface="+mn-lt"/>
                <a:ea typeface="Times New Roman" panose="02020603050405020304" pitchFamily="18" charset="0"/>
              </a:rPr>
              <a:t>reforestation, timber use for water retention, microbial use in growing vegetation.    (European Commission 2015)</a:t>
            </a:r>
            <a:endParaRPr lang="en-IE" sz="2000" dirty="0">
              <a:effectLst/>
              <a:latin typeface="+mn-lt"/>
              <a:ea typeface="Times New Roman" panose="02020603050405020304" pitchFamily="18" charset="0"/>
            </a:endParaRP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2641270545"/>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d2f345-8b19-4e58-9d0b-c5c4ffbdf5c8">
      <Terms xmlns="http://schemas.microsoft.com/office/infopath/2007/PartnerControls"/>
    </lcf76f155ced4ddcb4097134ff3c332f>
    <TaxCatchAll xmlns="05e234c5-d36f-418b-93c1-f000f7e26a11" xsi:nil="true"/>
  </documentManagement>
</p:properties>
</file>

<file path=customXml/itemProps1.xml><?xml version="1.0" encoding="utf-8"?>
<ds:datastoreItem xmlns:ds="http://schemas.openxmlformats.org/officeDocument/2006/customXml" ds:itemID="{667FA9C2-9983-4AB5-9A37-CFDEC366A66E}">
  <ds:schemaRefs>
    <ds:schemaRef ds:uri="http://schemas.microsoft.com/sharepoint/v3/contenttype/forms"/>
  </ds:schemaRefs>
</ds:datastoreItem>
</file>

<file path=customXml/itemProps2.xml><?xml version="1.0" encoding="utf-8"?>
<ds:datastoreItem xmlns:ds="http://schemas.openxmlformats.org/officeDocument/2006/customXml" ds:itemID="{9D6BE027-3337-4B80-8696-4D6A548747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d2f345-8b19-4e58-9d0b-c5c4ffbdf5c8"/>
    <ds:schemaRef ds:uri="05e234c5-d36f-418b-93c1-f000f7e26a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912939-B716-4810-995C-05509310111E}">
  <ds:schemaRefs>
    <ds:schemaRef ds:uri="http://schemas.microsoft.com/office/2006/metadata/properties"/>
    <ds:schemaRef ds:uri="http://schemas.microsoft.com/office/infopath/2007/PartnerControls"/>
    <ds:schemaRef ds:uri="0ed2f345-8b19-4e58-9d0b-c5c4ffbdf5c8"/>
    <ds:schemaRef ds:uri="05e234c5-d36f-418b-93c1-f000f7e26a11"/>
  </ds:schemaRefs>
</ds:datastoreItem>
</file>

<file path=docProps/app.xml><?xml version="1.0" encoding="utf-8"?>
<Properties xmlns="http://schemas.openxmlformats.org/officeDocument/2006/extended-properties" xmlns:vt="http://schemas.openxmlformats.org/officeDocument/2006/docPropsVTypes">
  <TotalTime>14210</TotalTime>
  <Words>1204</Words>
  <Application>Microsoft Office PowerPoint</Application>
  <PresentationFormat>Widescreen</PresentationFormat>
  <Paragraphs>137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Dividend</vt:lpstr>
      <vt:lpstr>Challenges in Financing and Supporting NBS  Online lecture</vt:lpstr>
      <vt:lpstr>Learning Outcomes for this Learning Unit</vt:lpstr>
      <vt:lpstr>Defining Nature-Based Solutions (NBS)</vt:lpstr>
      <vt:lpstr>Elements of Nature-Based Solutions (NBS) </vt:lpstr>
      <vt:lpstr>GreenComp: The European Sustainability  Competence Framework</vt:lpstr>
      <vt:lpstr>EU Emissions Trading Systems (ETS)</vt:lpstr>
      <vt:lpstr>The price carbon permits</vt:lpstr>
      <vt:lpstr>EU’s Carbon Border Adjustment Mechanism (CBAM)</vt:lpstr>
      <vt:lpstr>Nature-Based Solutions - examples</vt:lpstr>
      <vt:lpstr>Financing Solutions - NBS</vt:lpstr>
      <vt:lpstr>Financing Solutions</vt:lpstr>
      <vt:lpstr>Challenges</vt:lpstr>
      <vt:lpstr>Calculating NBS and Green Infrastructure Projects</vt:lpstr>
      <vt:lpstr>Developing a NBS Business Case </vt:lpstr>
      <vt:lpstr>Challenges – how can this be mitigated?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Maria Gallo</cp:lastModifiedBy>
  <cp:revision>114</cp:revision>
  <dcterms:modified xsi:type="dcterms:W3CDTF">2025-02-12T20:09:37Z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