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30"/>
  </p:notesMasterIdLst>
  <p:sldIdLst>
    <p:sldId id="256" r:id="rId5"/>
    <p:sldId id="1979" r:id="rId6"/>
    <p:sldId id="1978" r:id="rId7"/>
    <p:sldId id="1980" r:id="rId8"/>
    <p:sldId id="1983" r:id="rId9"/>
    <p:sldId id="2004" r:id="rId10"/>
    <p:sldId id="2003" r:id="rId11"/>
    <p:sldId id="1981" r:id="rId12"/>
    <p:sldId id="1982" r:id="rId13"/>
    <p:sldId id="1989" r:id="rId14"/>
    <p:sldId id="1996" r:id="rId15"/>
    <p:sldId id="1997" r:id="rId16"/>
    <p:sldId id="1990" r:id="rId17"/>
    <p:sldId id="1984" r:id="rId18"/>
    <p:sldId id="1985" r:id="rId19"/>
    <p:sldId id="1999" r:id="rId20"/>
    <p:sldId id="2000" r:id="rId21"/>
    <p:sldId id="2001" r:id="rId22"/>
    <p:sldId id="2002" r:id="rId23"/>
    <p:sldId id="1986" r:id="rId24"/>
    <p:sldId id="1987" r:id="rId25"/>
    <p:sldId id="1991" r:id="rId26"/>
    <p:sldId id="1992" r:id="rId27"/>
    <p:sldId id="1995" r:id="rId28"/>
    <p:sldId id="257" r:id="rId29"/>
  </p:sldIdLst>
  <p:sldSz cx="12192000" cy="6858000"/>
  <p:notesSz cx="6858000" cy="9144000"/>
  <p:embeddedFontLst>
    <p:embeddedFont>
      <p:font typeface="Gill Sans" panose="020B0502020104020203" pitchFamily="34" charset="-79"/>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2" autoAdjust="0"/>
    <p:restoredTop sz="79032" autoAdjust="0"/>
  </p:normalViewPr>
  <p:slideViewPr>
    <p:cSldViewPr snapToGrid="0">
      <p:cViewPr varScale="1">
        <p:scale>
          <a:sx n="83" d="100"/>
          <a:sy n="83" d="100"/>
        </p:scale>
        <p:origin x="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CBE03-6A28-8442-8B16-1573026E1201}" type="doc">
      <dgm:prSet loTypeId="urn:microsoft.com/office/officeart/2005/8/layout/venn1" loCatId="" qsTypeId="urn:microsoft.com/office/officeart/2005/8/quickstyle/simple1" qsCatId="simple" csTypeId="urn:microsoft.com/office/officeart/2005/8/colors/colorful3" csCatId="colorful" phldr="1"/>
      <dgm:spPr/>
    </dgm:pt>
    <dgm:pt modelId="{5F6EA261-9833-144D-9941-CF2F34D8FC8F}">
      <dgm:prSet phldrT="[Text]"/>
      <dgm:spPr/>
      <dgm:t>
        <a:bodyPr/>
        <a:lstStyle/>
        <a:p>
          <a:r>
            <a:rPr lang="en-GB"/>
            <a:t>Social</a:t>
          </a:r>
          <a:endParaRPr lang="en-GB" dirty="0"/>
        </a:p>
      </dgm:t>
    </dgm:pt>
    <dgm:pt modelId="{38DE8ED9-A6BE-3E4B-B68C-0ED22178ADD4}" type="parTrans" cxnId="{FCCABDC3-BD45-794B-8AD9-0057F9099E85}">
      <dgm:prSet/>
      <dgm:spPr/>
      <dgm:t>
        <a:bodyPr/>
        <a:lstStyle/>
        <a:p>
          <a:endParaRPr lang="en-GB"/>
        </a:p>
      </dgm:t>
    </dgm:pt>
    <dgm:pt modelId="{CD92CFC8-0393-014B-A979-B4CA5438A232}" type="sibTrans" cxnId="{FCCABDC3-BD45-794B-8AD9-0057F9099E85}">
      <dgm:prSet/>
      <dgm:spPr/>
      <dgm:t>
        <a:bodyPr/>
        <a:lstStyle/>
        <a:p>
          <a:endParaRPr lang="en-GB"/>
        </a:p>
      </dgm:t>
    </dgm:pt>
    <dgm:pt modelId="{3EE6AC16-E001-7A40-9EE4-44F8CE94E8C9}">
      <dgm:prSet phldrT="[Text]"/>
      <dgm:spPr/>
      <dgm:t>
        <a:bodyPr/>
        <a:lstStyle/>
        <a:p>
          <a:r>
            <a:rPr lang="en-GB" dirty="0"/>
            <a:t>Environment</a:t>
          </a:r>
        </a:p>
      </dgm:t>
    </dgm:pt>
    <dgm:pt modelId="{959AB8C8-7798-454B-822C-13A2CFA44B77}" type="parTrans" cxnId="{FB082B12-ADC1-5A44-AC17-C0E2690587BB}">
      <dgm:prSet/>
      <dgm:spPr/>
      <dgm:t>
        <a:bodyPr/>
        <a:lstStyle/>
        <a:p>
          <a:endParaRPr lang="en-GB"/>
        </a:p>
      </dgm:t>
    </dgm:pt>
    <dgm:pt modelId="{C7C996D3-CC33-7146-9205-0172FDB4A0B7}" type="sibTrans" cxnId="{FB082B12-ADC1-5A44-AC17-C0E2690587BB}">
      <dgm:prSet/>
      <dgm:spPr/>
      <dgm:t>
        <a:bodyPr/>
        <a:lstStyle/>
        <a:p>
          <a:endParaRPr lang="en-GB"/>
        </a:p>
      </dgm:t>
    </dgm:pt>
    <dgm:pt modelId="{9F193976-8406-BE4E-9FAA-7A718E766379}">
      <dgm:prSet phldrT="[Text]"/>
      <dgm:spPr/>
      <dgm:t>
        <a:bodyPr/>
        <a:lstStyle/>
        <a:p>
          <a:r>
            <a:rPr lang="en-GB"/>
            <a:t>Economic</a:t>
          </a:r>
          <a:endParaRPr lang="en-GB" dirty="0"/>
        </a:p>
      </dgm:t>
    </dgm:pt>
    <dgm:pt modelId="{0E309D0B-91CE-4049-8101-8F50132C8D20}" type="parTrans" cxnId="{9C889C63-F55D-4D40-B31D-171FBB3C24F9}">
      <dgm:prSet/>
      <dgm:spPr/>
      <dgm:t>
        <a:bodyPr/>
        <a:lstStyle/>
        <a:p>
          <a:endParaRPr lang="en-GB"/>
        </a:p>
      </dgm:t>
    </dgm:pt>
    <dgm:pt modelId="{7939F952-1717-6147-B4A4-81353B6AE1B4}" type="sibTrans" cxnId="{9C889C63-F55D-4D40-B31D-171FBB3C24F9}">
      <dgm:prSet/>
      <dgm:spPr/>
      <dgm:t>
        <a:bodyPr/>
        <a:lstStyle/>
        <a:p>
          <a:endParaRPr lang="en-GB"/>
        </a:p>
      </dgm:t>
    </dgm:pt>
    <dgm:pt modelId="{FF89F9BF-D8C7-CD44-BC79-847C8F1E1A29}" type="pres">
      <dgm:prSet presAssocID="{F62CBE03-6A28-8442-8B16-1573026E1201}" presName="compositeShape" presStyleCnt="0">
        <dgm:presLayoutVars>
          <dgm:chMax val="7"/>
          <dgm:dir/>
          <dgm:resizeHandles val="exact"/>
        </dgm:presLayoutVars>
      </dgm:prSet>
      <dgm:spPr/>
    </dgm:pt>
    <dgm:pt modelId="{FAC99883-9E5F-FD44-BD93-F4164EDA8CF8}" type="pres">
      <dgm:prSet presAssocID="{5F6EA261-9833-144D-9941-CF2F34D8FC8F}" presName="circ1" presStyleLbl="vennNode1" presStyleIdx="0" presStyleCnt="3"/>
      <dgm:spPr/>
    </dgm:pt>
    <dgm:pt modelId="{44670562-3A8C-F742-A7B7-5D5F8EE584A2}" type="pres">
      <dgm:prSet presAssocID="{5F6EA261-9833-144D-9941-CF2F34D8FC8F}" presName="circ1Tx" presStyleLbl="revTx" presStyleIdx="0" presStyleCnt="0">
        <dgm:presLayoutVars>
          <dgm:chMax val="0"/>
          <dgm:chPref val="0"/>
          <dgm:bulletEnabled val="1"/>
        </dgm:presLayoutVars>
      </dgm:prSet>
      <dgm:spPr/>
    </dgm:pt>
    <dgm:pt modelId="{CB24E839-6704-D648-BD36-3C1CC54678C6}" type="pres">
      <dgm:prSet presAssocID="{9F193976-8406-BE4E-9FAA-7A718E766379}" presName="circ2" presStyleLbl="vennNode1" presStyleIdx="1" presStyleCnt="3"/>
      <dgm:spPr/>
    </dgm:pt>
    <dgm:pt modelId="{4AAD7A0C-A83B-5D4C-8692-A33DED700973}" type="pres">
      <dgm:prSet presAssocID="{9F193976-8406-BE4E-9FAA-7A718E766379}" presName="circ2Tx" presStyleLbl="revTx" presStyleIdx="0" presStyleCnt="0">
        <dgm:presLayoutVars>
          <dgm:chMax val="0"/>
          <dgm:chPref val="0"/>
          <dgm:bulletEnabled val="1"/>
        </dgm:presLayoutVars>
      </dgm:prSet>
      <dgm:spPr/>
    </dgm:pt>
    <dgm:pt modelId="{B157D0F6-FBC8-F64F-B882-32B1A384DFE9}" type="pres">
      <dgm:prSet presAssocID="{3EE6AC16-E001-7A40-9EE4-44F8CE94E8C9}" presName="circ3" presStyleLbl="vennNode1" presStyleIdx="2" presStyleCnt="3"/>
      <dgm:spPr/>
    </dgm:pt>
    <dgm:pt modelId="{4E029AA5-4B6C-B941-BD14-42FF529B1BF2}" type="pres">
      <dgm:prSet presAssocID="{3EE6AC16-E001-7A40-9EE4-44F8CE94E8C9}" presName="circ3Tx" presStyleLbl="revTx" presStyleIdx="0" presStyleCnt="0">
        <dgm:presLayoutVars>
          <dgm:chMax val="0"/>
          <dgm:chPref val="0"/>
          <dgm:bulletEnabled val="1"/>
        </dgm:presLayoutVars>
      </dgm:prSet>
      <dgm:spPr/>
    </dgm:pt>
  </dgm:ptLst>
  <dgm:cxnLst>
    <dgm:cxn modelId="{0E754C08-3BCB-0F4A-B3C0-86F796A93C3A}" type="presOf" srcId="{9F193976-8406-BE4E-9FAA-7A718E766379}" destId="{CB24E839-6704-D648-BD36-3C1CC54678C6}" srcOrd="0" destOrd="0" presId="urn:microsoft.com/office/officeart/2005/8/layout/venn1"/>
    <dgm:cxn modelId="{FB082B12-ADC1-5A44-AC17-C0E2690587BB}" srcId="{F62CBE03-6A28-8442-8B16-1573026E1201}" destId="{3EE6AC16-E001-7A40-9EE4-44F8CE94E8C9}" srcOrd="2" destOrd="0" parTransId="{959AB8C8-7798-454B-822C-13A2CFA44B77}" sibTransId="{C7C996D3-CC33-7146-9205-0172FDB4A0B7}"/>
    <dgm:cxn modelId="{5D6D6725-C90D-DF48-B3FC-09FC27DD1057}" type="presOf" srcId="{9F193976-8406-BE4E-9FAA-7A718E766379}" destId="{4AAD7A0C-A83B-5D4C-8692-A33DED700973}" srcOrd="1" destOrd="0" presId="urn:microsoft.com/office/officeart/2005/8/layout/venn1"/>
    <dgm:cxn modelId="{43A85740-3EE3-F243-84B2-FEB480DFD0C7}" type="presOf" srcId="{5F6EA261-9833-144D-9941-CF2F34D8FC8F}" destId="{FAC99883-9E5F-FD44-BD93-F4164EDA8CF8}" srcOrd="0" destOrd="0" presId="urn:microsoft.com/office/officeart/2005/8/layout/venn1"/>
    <dgm:cxn modelId="{F8339440-F26D-4F4A-AD57-1341BDB563FC}" type="presOf" srcId="{5F6EA261-9833-144D-9941-CF2F34D8FC8F}" destId="{44670562-3A8C-F742-A7B7-5D5F8EE584A2}" srcOrd="1" destOrd="0" presId="urn:microsoft.com/office/officeart/2005/8/layout/venn1"/>
    <dgm:cxn modelId="{9C889C63-F55D-4D40-B31D-171FBB3C24F9}" srcId="{F62CBE03-6A28-8442-8B16-1573026E1201}" destId="{9F193976-8406-BE4E-9FAA-7A718E766379}" srcOrd="1" destOrd="0" parTransId="{0E309D0B-91CE-4049-8101-8F50132C8D20}" sibTransId="{7939F952-1717-6147-B4A4-81353B6AE1B4}"/>
    <dgm:cxn modelId="{E8358D75-1340-4A49-B59E-56EDA433C2F7}" type="presOf" srcId="{3EE6AC16-E001-7A40-9EE4-44F8CE94E8C9}" destId="{B157D0F6-FBC8-F64F-B882-32B1A384DFE9}" srcOrd="0" destOrd="0" presId="urn:microsoft.com/office/officeart/2005/8/layout/venn1"/>
    <dgm:cxn modelId="{B1B32083-00C6-114D-B932-43279E2082FF}" type="presOf" srcId="{3EE6AC16-E001-7A40-9EE4-44F8CE94E8C9}" destId="{4E029AA5-4B6C-B941-BD14-42FF529B1BF2}" srcOrd="1" destOrd="0" presId="urn:microsoft.com/office/officeart/2005/8/layout/venn1"/>
    <dgm:cxn modelId="{BB89EEAD-CE14-044F-82B4-8DF80251C5B6}" type="presOf" srcId="{F62CBE03-6A28-8442-8B16-1573026E1201}" destId="{FF89F9BF-D8C7-CD44-BC79-847C8F1E1A29}" srcOrd="0" destOrd="0" presId="urn:microsoft.com/office/officeart/2005/8/layout/venn1"/>
    <dgm:cxn modelId="{FCCABDC3-BD45-794B-8AD9-0057F9099E85}" srcId="{F62CBE03-6A28-8442-8B16-1573026E1201}" destId="{5F6EA261-9833-144D-9941-CF2F34D8FC8F}" srcOrd="0" destOrd="0" parTransId="{38DE8ED9-A6BE-3E4B-B68C-0ED22178ADD4}" sibTransId="{CD92CFC8-0393-014B-A979-B4CA5438A232}"/>
    <dgm:cxn modelId="{DF3B960D-2522-994E-B7F4-6527870B6C78}" type="presParOf" srcId="{FF89F9BF-D8C7-CD44-BC79-847C8F1E1A29}" destId="{FAC99883-9E5F-FD44-BD93-F4164EDA8CF8}" srcOrd="0" destOrd="0" presId="urn:microsoft.com/office/officeart/2005/8/layout/venn1"/>
    <dgm:cxn modelId="{C166AE30-9907-934B-BB4A-F260A325411A}" type="presParOf" srcId="{FF89F9BF-D8C7-CD44-BC79-847C8F1E1A29}" destId="{44670562-3A8C-F742-A7B7-5D5F8EE584A2}" srcOrd="1" destOrd="0" presId="urn:microsoft.com/office/officeart/2005/8/layout/venn1"/>
    <dgm:cxn modelId="{7460A845-38C7-F34C-A393-B04F2E184B97}" type="presParOf" srcId="{FF89F9BF-D8C7-CD44-BC79-847C8F1E1A29}" destId="{CB24E839-6704-D648-BD36-3C1CC54678C6}" srcOrd="2" destOrd="0" presId="urn:microsoft.com/office/officeart/2005/8/layout/venn1"/>
    <dgm:cxn modelId="{14233FDD-FA72-9146-A328-BACD44B2557E}" type="presParOf" srcId="{FF89F9BF-D8C7-CD44-BC79-847C8F1E1A29}" destId="{4AAD7A0C-A83B-5D4C-8692-A33DED700973}" srcOrd="3" destOrd="0" presId="urn:microsoft.com/office/officeart/2005/8/layout/venn1"/>
    <dgm:cxn modelId="{B4DE1EE6-3FB5-A24E-BBFE-909A7A465367}" type="presParOf" srcId="{FF89F9BF-D8C7-CD44-BC79-847C8F1E1A29}" destId="{B157D0F6-FBC8-F64F-B882-32B1A384DFE9}" srcOrd="4" destOrd="0" presId="urn:microsoft.com/office/officeart/2005/8/layout/venn1"/>
    <dgm:cxn modelId="{151FAA5A-C17F-D446-B016-3E9C517A7C72}" type="presParOf" srcId="{FF89F9BF-D8C7-CD44-BC79-847C8F1E1A29}" destId="{4E029AA5-4B6C-B941-BD14-42FF529B1BF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99883-9E5F-FD44-BD93-F4164EDA8CF8}">
      <dsp:nvSpPr>
        <dsp:cNvPr id="0" name=""/>
        <dsp:cNvSpPr/>
      </dsp:nvSpPr>
      <dsp:spPr>
        <a:xfrm>
          <a:off x="2123521" y="38745"/>
          <a:ext cx="1859796" cy="185979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a:t>Social</a:t>
          </a:r>
          <a:endParaRPr lang="en-GB" sz="1500" kern="1200" dirty="0"/>
        </a:p>
      </dsp:txBody>
      <dsp:txXfrm>
        <a:off x="2371494" y="364210"/>
        <a:ext cx="1363850" cy="836908"/>
      </dsp:txXfrm>
    </dsp:sp>
    <dsp:sp modelId="{CB24E839-6704-D648-BD36-3C1CC54678C6}">
      <dsp:nvSpPr>
        <dsp:cNvPr id="0" name=""/>
        <dsp:cNvSpPr/>
      </dsp:nvSpPr>
      <dsp:spPr>
        <a:xfrm>
          <a:off x="2794598" y="1201118"/>
          <a:ext cx="1859796" cy="1859796"/>
        </a:xfrm>
        <a:prstGeom prst="ellipse">
          <a:avLst/>
        </a:prstGeom>
        <a:solidFill>
          <a:schemeClr val="accent3">
            <a:alpha val="50000"/>
            <a:hueOff val="-3068815"/>
            <a:satOff val="24804"/>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a:t>Economic</a:t>
          </a:r>
          <a:endParaRPr lang="en-GB" sz="1500" kern="1200" dirty="0"/>
        </a:p>
      </dsp:txBody>
      <dsp:txXfrm>
        <a:off x="3363386" y="1681566"/>
        <a:ext cx="1115877" cy="1022888"/>
      </dsp:txXfrm>
    </dsp:sp>
    <dsp:sp modelId="{B157D0F6-FBC8-F64F-B882-32B1A384DFE9}">
      <dsp:nvSpPr>
        <dsp:cNvPr id="0" name=""/>
        <dsp:cNvSpPr/>
      </dsp:nvSpPr>
      <dsp:spPr>
        <a:xfrm>
          <a:off x="1452445" y="1201118"/>
          <a:ext cx="1859796" cy="1859796"/>
        </a:xfrm>
        <a:prstGeom prst="ellipse">
          <a:avLst/>
        </a:prstGeom>
        <a:solidFill>
          <a:schemeClr val="accent3">
            <a:alpha val="50000"/>
            <a:hueOff val="-6137629"/>
            <a:satOff val="49609"/>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Environment</a:t>
          </a:r>
        </a:p>
      </dsp:txBody>
      <dsp:txXfrm>
        <a:off x="1627575" y="1681566"/>
        <a:ext cx="1115877" cy="10228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IE" dirty="0"/>
              <a:t>This presentation details the </a:t>
            </a:r>
            <a:r>
              <a:rPr lang="en-IE" b="1" dirty="0"/>
              <a:t>socio-economic impacts of Nature-Based Solutions (NBS)</a:t>
            </a:r>
            <a:r>
              <a:rPr lang="en-IE" dirty="0"/>
              <a:t>, focusing on how they can be measured, explaining the </a:t>
            </a:r>
            <a:r>
              <a:rPr lang="en-IE" b="1" dirty="0"/>
              <a:t>triple bottom line</a:t>
            </a:r>
            <a:r>
              <a:rPr lang="en-IE" dirty="0"/>
              <a:t>, and exploring the importance of </a:t>
            </a:r>
            <a:r>
              <a:rPr lang="en-IE" b="1" dirty="0"/>
              <a:t>complex systems</a:t>
            </a:r>
            <a:r>
              <a:rPr lang="en-IE" dirty="0"/>
              <a:t> where </a:t>
            </a:r>
            <a:r>
              <a:rPr lang="en-IE" b="1" dirty="0"/>
              <a:t>nature underpins the economy</a:t>
            </a:r>
            <a:r>
              <a:rPr lang="en-IE" dirty="0"/>
              <a:t>. The information is based on data gathered from </a:t>
            </a:r>
            <a:r>
              <a:rPr lang="en-IE" b="1" dirty="0"/>
              <a:t>EU-funded NBS projects</a:t>
            </a:r>
          </a:p>
          <a:p>
            <a:pPr marL="171450" lvl="0" indent="-171450" algn="l" rtl="0">
              <a:spcBef>
                <a:spcPts val="0"/>
              </a:spcBef>
              <a:spcAft>
                <a:spcPts val="0"/>
              </a:spcAft>
              <a:buFont typeface="Arial" panose="020B0604020202020204" pitchFamily="34" charset="0"/>
              <a:buChar char="•"/>
            </a:pPr>
            <a:r>
              <a:rPr lang="en-IE" b="0" dirty="0"/>
              <a:t>There are two class exercises designed for group work – please allow 10-15 minutes for these</a:t>
            </a:r>
          </a:p>
          <a:p>
            <a:pPr marL="171450" lvl="0" indent="-171450" algn="l" rtl="0">
              <a:spcBef>
                <a:spcPts val="0"/>
              </a:spcBef>
              <a:spcAft>
                <a:spcPts val="0"/>
              </a:spcAft>
              <a:buFont typeface="Arial" panose="020B0604020202020204" pitchFamily="34" charset="0"/>
              <a:buChar char="•"/>
            </a:pPr>
            <a:r>
              <a:rPr lang="en-IE" dirty="0"/>
              <a:t>This presentation is designed for a </a:t>
            </a:r>
            <a:r>
              <a:rPr lang="en-IE" b="1" dirty="0"/>
              <a:t>third-level audience</a:t>
            </a:r>
          </a:p>
          <a:p>
            <a:pPr marL="171450" lvl="0" indent="-171450" algn="l" rtl="0">
              <a:spcBef>
                <a:spcPts val="0"/>
              </a:spcBef>
              <a:spcAft>
                <a:spcPts val="0"/>
              </a:spcAft>
              <a:buFont typeface="Arial" panose="020B0604020202020204" pitchFamily="34" charset="0"/>
              <a:buChar char="•"/>
            </a:pPr>
            <a:endParaRPr lang="en-IE" b="1" dirty="0"/>
          </a:p>
          <a:p>
            <a:r>
              <a:rPr lang="en-IE" b="1" dirty="0"/>
              <a:t>Key Learning Outcomes:</a:t>
            </a:r>
          </a:p>
          <a:p>
            <a:pPr>
              <a:buFont typeface="+mj-lt"/>
              <a:buAutoNum type="arabicPeriod"/>
            </a:pPr>
            <a:r>
              <a:rPr lang="en-IE" dirty="0"/>
              <a:t>Students will understand the </a:t>
            </a:r>
            <a:r>
              <a:rPr lang="en-IE" b="1" dirty="0"/>
              <a:t>socio-economic impacts</a:t>
            </a:r>
            <a:r>
              <a:rPr lang="en-IE" dirty="0"/>
              <a:t> of Nature-Based Solutions and how to measure them.</a:t>
            </a:r>
          </a:p>
          <a:p>
            <a:pPr>
              <a:buFont typeface="+mj-lt"/>
              <a:buAutoNum type="arabicPeriod"/>
            </a:pPr>
            <a:r>
              <a:rPr lang="en-IE" dirty="0"/>
              <a:t>They will gain insight into the </a:t>
            </a:r>
            <a:r>
              <a:rPr lang="en-IE" b="1" dirty="0"/>
              <a:t>triple bottom line (TBL)</a:t>
            </a:r>
            <a:r>
              <a:rPr lang="en-IE" dirty="0"/>
              <a:t> approach and its application in urban planning.</a:t>
            </a:r>
          </a:p>
          <a:p>
            <a:pPr>
              <a:buFont typeface="+mj-lt"/>
              <a:buAutoNum type="arabicPeriod"/>
            </a:pPr>
            <a:r>
              <a:rPr lang="en-IE" dirty="0"/>
              <a:t>Students will engage in critical thinking about the </a:t>
            </a:r>
            <a:r>
              <a:rPr lang="en-IE" b="1" dirty="0"/>
              <a:t>benefits and drawbacks</a:t>
            </a:r>
            <a:r>
              <a:rPr lang="en-IE" dirty="0"/>
              <a:t> of </a:t>
            </a:r>
            <a:r>
              <a:rPr lang="en-IE" dirty="0" err="1"/>
              <a:t>NbS</a:t>
            </a:r>
            <a:r>
              <a:rPr lang="en-IE" dirty="0"/>
              <a:t> and </a:t>
            </a:r>
            <a:r>
              <a:rPr lang="en-IE" b="1" dirty="0"/>
              <a:t>public perceptions</a:t>
            </a:r>
            <a:r>
              <a:rPr lang="en-IE" dirty="0"/>
              <a:t>.</a:t>
            </a:r>
          </a:p>
          <a:p>
            <a:pPr>
              <a:buFont typeface="+mj-lt"/>
              <a:buAutoNum type="arabicPeriod"/>
            </a:pPr>
            <a:r>
              <a:rPr lang="en-IE" dirty="0"/>
              <a:t>They will develop the ability to assess and design </a:t>
            </a:r>
            <a:r>
              <a:rPr lang="en-IE" b="1" dirty="0"/>
              <a:t>sustainable urban solutions</a:t>
            </a:r>
            <a:r>
              <a:rPr lang="en-IE" dirty="0"/>
              <a:t> that balance environmental, social, and economic factors.</a:t>
            </a:r>
          </a:p>
          <a:p>
            <a:pPr marL="171450" lvl="0" indent="-171450" algn="l" rtl="0">
              <a:spcBef>
                <a:spcPts val="0"/>
              </a:spcBef>
              <a:spcAft>
                <a:spcPts val="0"/>
              </a:spcAft>
              <a:buFont typeface="Arial" panose="020B0604020202020204" pitchFamily="34" charset="0"/>
              <a:buChar char="•"/>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A3C74-983F-4CAC-0E6C-ABE44587A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7C4F9-71BE-57E4-A31C-F8EE69747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C9761-F720-4E35-E218-2581258CC4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5F32C-BE73-7EF3-3654-9113B173D4C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330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299A-1D1A-FD89-974B-9FC005D26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52E7C-D3BB-7CB5-8A9A-9D14A3958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331C8-58B7-EF38-4F81-7E535A5C6D8A}"/>
              </a:ext>
            </a:extLst>
          </p:cNvPr>
          <p:cNvSpPr>
            <a:spLocks noGrp="1"/>
          </p:cNvSpPr>
          <p:nvPr>
            <p:ph type="body" idx="1"/>
          </p:nvPr>
        </p:nvSpPr>
        <p:spPr/>
        <p:txBody>
          <a:bodyPr/>
          <a:lstStyle/>
          <a:p>
            <a:pPr>
              <a:buFont typeface="Arial" panose="020B0604020202020204" pitchFamily="34" charset="0"/>
              <a:buChar char="•"/>
            </a:pPr>
            <a:r>
              <a:rPr lang="en-IE" b="1" dirty="0"/>
              <a:t>Economic Impact</a:t>
            </a:r>
            <a:r>
              <a:rPr lang="en-IE" dirty="0"/>
              <a:t>: The implementation of </a:t>
            </a:r>
            <a:r>
              <a:rPr lang="en-IE" b="1" dirty="0"/>
              <a:t>green roofs</a:t>
            </a:r>
            <a:r>
              <a:rPr lang="en-IE" dirty="0"/>
              <a:t> and </a:t>
            </a:r>
            <a:r>
              <a:rPr lang="en-IE" b="1" dirty="0"/>
              <a:t>green spaces</a:t>
            </a:r>
            <a:r>
              <a:rPr lang="en-IE" dirty="0"/>
              <a:t> has been shown to increase property values. A study in </a:t>
            </a:r>
            <a:r>
              <a:rPr lang="en-IE" b="1" dirty="0"/>
              <a:t>Barcelona</a:t>
            </a:r>
            <a:r>
              <a:rPr lang="en-IE" dirty="0"/>
              <a:t> found that properties near green spaces had an average value increase of up to </a:t>
            </a:r>
            <a:r>
              <a:rPr lang="en-IE" b="1" dirty="0"/>
              <a:t>12%</a:t>
            </a:r>
            <a:r>
              <a:rPr lang="en-IE" dirty="0"/>
              <a:t> (Yanez et al., 2023)</a:t>
            </a:r>
          </a:p>
          <a:p>
            <a:pPr>
              <a:buFont typeface="Arial" panose="020B0604020202020204" pitchFamily="34" charset="0"/>
              <a:buChar char="•"/>
            </a:pPr>
            <a:r>
              <a:rPr lang="en-IE" b="1" dirty="0"/>
              <a:t>Reference</a:t>
            </a:r>
            <a:r>
              <a:rPr lang="en-IE" dirty="0"/>
              <a:t>:</a:t>
            </a:r>
          </a:p>
          <a:p>
            <a:pPr marL="742950" lvl="1" indent="-285750">
              <a:buFont typeface="Arial" panose="020B0604020202020204" pitchFamily="34" charset="0"/>
              <a:buChar char="•"/>
            </a:pPr>
            <a:r>
              <a:rPr lang="en-IE" dirty="0"/>
              <a:t>European Commission, </a:t>
            </a:r>
            <a:r>
              <a:rPr lang="en-IE" b="1" dirty="0" err="1"/>
              <a:t>NaturaCity</a:t>
            </a:r>
            <a:r>
              <a:rPr lang="en-IE" b="1" dirty="0"/>
              <a:t> website</a:t>
            </a:r>
            <a:r>
              <a:rPr lang="en-IE" dirty="0"/>
              <a:t>: https://</a:t>
            </a:r>
            <a:r>
              <a:rPr lang="en-IE" dirty="0" err="1"/>
              <a:t>naturacity.co.id</a:t>
            </a:r>
            <a:r>
              <a:rPr lang="en-IE" dirty="0"/>
              <a:t>/</a:t>
            </a:r>
            <a:r>
              <a:rPr lang="en-IE" dirty="0" err="1"/>
              <a:t>en</a:t>
            </a:r>
            <a:r>
              <a:rPr lang="en-IE" dirty="0"/>
              <a:t>/projects/</a:t>
            </a:r>
            <a:endParaRPr lang="en-US" dirty="0"/>
          </a:p>
        </p:txBody>
      </p:sp>
      <p:sp>
        <p:nvSpPr>
          <p:cNvPr id="4" name="Slide Number Placeholder 3">
            <a:extLst>
              <a:ext uri="{FF2B5EF4-FFF2-40B4-BE49-F238E27FC236}">
                <a16:creationId xmlns:a16="http://schemas.microsoft.com/office/drawing/2014/main" id="{CC99DB23-2FCC-6D03-F281-453E2F6799C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04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CD4D-BEB9-6431-688C-FB309F781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CDCAB-1314-0490-9F62-473DEFB95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D96C1-EA37-EB9D-EA52-4EFB59AE79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EA5195-B8A2-92CF-D66C-EFC833FE233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88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220D-C774-0F43-1C8E-697315F09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27DC4-5799-3A2E-419D-9243A9BCB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79D7C-948C-37FF-66A7-DE524D355ED6}"/>
              </a:ext>
            </a:extLst>
          </p:cNvPr>
          <p:cNvSpPr>
            <a:spLocks noGrp="1"/>
          </p:cNvSpPr>
          <p:nvPr>
            <p:ph type="body" idx="1"/>
          </p:nvPr>
        </p:nvSpPr>
        <p:spPr/>
        <p:txBody>
          <a:bodyPr/>
          <a:lstStyle/>
          <a:p>
            <a:r>
              <a:rPr lang="en-IE" b="1" dirty="0"/>
              <a:t>Learning Outcome</a:t>
            </a:r>
            <a:r>
              <a:rPr lang="en-IE" dirty="0"/>
              <a:t>: Students will understand how to assess the </a:t>
            </a:r>
            <a:r>
              <a:rPr lang="en-IE" b="1" dirty="0"/>
              <a:t>multi-dimensional impacts</a:t>
            </a:r>
            <a:r>
              <a:rPr lang="en-IE" dirty="0"/>
              <a:t> of NBS on urban environments, focusing on </a:t>
            </a:r>
            <a:r>
              <a:rPr lang="en-IE" b="1" dirty="0"/>
              <a:t>measuring socio-economic outcomes</a:t>
            </a:r>
            <a:r>
              <a:rPr lang="en-IE"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b="1" dirty="0"/>
              <a:t>Materials</a:t>
            </a:r>
            <a:r>
              <a:rPr lang="en-IE" dirty="0"/>
              <a:t>: teacher can summarise answers and/or include a summary slide on the projector to capture the discussion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endParaRPr lang="en-US" dirty="0"/>
          </a:p>
        </p:txBody>
      </p:sp>
      <p:sp>
        <p:nvSpPr>
          <p:cNvPr id="4" name="Slide Number Placeholder 3">
            <a:extLst>
              <a:ext uri="{FF2B5EF4-FFF2-40B4-BE49-F238E27FC236}">
                <a16:creationId xmlns:a16="http://schemas.microsoft.com/office/drawing/2014/main" id="{DAD33719-A59A-6C6D-0214-A01393BAC78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57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51E6-4E80-25A7-3FC1-CB12CAA8F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2DD2C-A66E-371F-C85B-DAAEAE201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3E3A5-3A4C-C571-898B-16F583B006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013A24-4DF5-8423-4E63-918F5703E22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75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5A045-AC11-E6C7-2605-6D9F5875F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9D8DB-B36E-DF31-A07B-A4C6B8713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0A732-DA6B-CA4E-D4F6-BD53C7D50A70}"/>
              </a:ext>
            </a:extLst>
          </p:cNvPr>
          <p:cNvSpPr>
            <a:spLocks noGrp="1"/>
          </p:cNvSpPr>
          <p:nvPr>
            <p:ph type="body" idx="1"/>
          </p:nvPr>
        </p:nvSpPr>
        <p:spPr/>
        <p:txBody>
          <a:bodyPr/>
          <a:lstStyle/>
          <a:p>
            <a:r>
              <a:rPr lang="en-US" dirty="0"/>
              <a:t>The following slides give an overview of the main Strengths, Weaknesses, Opportunities, Threats of NBS and their impacts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dirty="0"/>
          </a:p>
          <a:p>
            <a:endParaRPr lang="en-US" dirty="0"/>
          </a:p>
        </p:txBody>
      </p:sp>
      <p:sp>
        <p:nvSpPr>
          <p:cNvPr id="4" name="Slide Number Placeholder 3">
            <a:extLst>
              <a:ext uri="{FF2B5EF4-FFF2-40B4-BE49-F238E27FC236}">
                <a16:creationId xmlns:a16="http://schemas.microsoft.com/office/drawing/2014/main" id="{0699F25F-EB5D-B232-3F4E-E77C7BB2E99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89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0F33-007B-DD09-B94F-C54AC7D89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D7964-302E-B751-2937-C966252BE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16C94-9F79-3D52-2CCC-9049124F73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874077-8AAB-2A7D-5745-E861235DACE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87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658D3-585F-EE27-F261-22F5E753B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7F072-EFA1-4E0A-E360-669C496F2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EFD29-7F73-9E54-8BB5-5A4AA5ECC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F695EA-D3D1-1A9E-F88E-874A0382600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91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7B75-D24C-A168-1363-CFADB5F16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15C21-B085-40AA-3A3C-F5D474072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FDAD4-0200-1461-40E3-391A5A094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63741-4159-FEA3-E4E2-220695AE463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980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18F9-B1BE-2739-5B56-018D2E66A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22C56-CC8A-9249-9FC1-3FF816313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7A892-F0B6-0AAB-F7DD-09E26FBD0417}"/>
              </a:ext>
            </a:extLst>
          </p:cNvPr>
          <p:cNvSpPr>
            <a:spLocks noGrp="1"/>
          </p:cNvSpPr>
          <p:nvPr>
            <p:ph type="body" idx="1"/>
          </p:nvPr>
        </p:nvSpPr>
        <p:spPr/>
        <p:txBody>
          <a:bodyPr/>
          <a:lstStyle/>
          <a:p>
            <a:r>
              <a:rPr lang="en-IE" b="1" dirty="0"/>
              <a:t>Learning Outcome</a:t>
            </a:r>
            <a:r>
              <a:rPr lang="en-IE" dirty="0"/>
              <a:t>: Students will understand how to assess the </a:t>
            </a:r>
            <a:r>
              <a:rPr lang="en-IE" b="1" dirty="0"/>
              <a:t>multi-dimensional impacts</a:t>
            </a:r>
            <a:r>
              <a:rPr lang="en-IE" dirty="0"/>
              <a:t> of NBS on urban environments, focusing on </a:t>
            </a:r>
            <a:r>
              <a:rPr lang="en-IE" b="1" dirty="0"/>
              <a:t>measuring socio-economic outcomes</a:t>
            </a:r>
            <a:r>
              <a:rPr lang="en-IE"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b="1" dirty="0"/>
              <a:t>Materials</a:t>
            </a:r>
            <a:r>
              <a:rPr lang="en-IE" dirty="0"/>
              <a:t>: teacher can summarise answers and/or include a summary slide on the projector to capture the discussion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endParaRPr lang="en-US" dirty="0"/>
          </a:p>
        </p:txBody>
      </p:sp>
      <p:sp>
        <p:nvSpPr>
          <p:cNvPr id="4" name="Slide Number Placeholder 3">
            <a:extLst>
              <a:ext uri="{FF2B5EF4-FFF2-40B4-BE49-F238E27FC236}">
                <a16:creationId xmlns:a16="http://schemas.microsoft.com/office/drawing/2014/main" id="{9EF90709-2FEA-E18E-53DB-5485E53EAEE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597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F76C-6CF0-1CDC-9455-2B9401F79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AE06E-E932-1DAB-9DE4-1F3B24418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6884-F22C-0EFE-82EB-B1E6FC1FF5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C13D4-6257-37D5-E2B5-0E88470A10A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32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60443-60AF-FE96-A49B-0380D1A81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B8B66-B446-22B0-94C1-A21B64E53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709C2-AB12-9165-09F0-71D782BE39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E3C9FC-C0FD-D462-B9AB-A3101029C62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689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736E-882B-3F87-37E9-FDA776B5A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C1FC7-9E78-02BE-9DF9-85304C421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855AF-50B6-EA52-7EC6-B3CCB5F2AA15}"/>
              </a:ext>
            </a:extLst>
          </p:cNvPr>
          <p:cNvSpPr>
            <a:spLocks noGrp="1"/>
          </p:cNvSpPr>
          <p:nvPr>
            <p:ph type="body" idx="1"/>
          </p:nvPr>
        </p:nvSpPr>
        <p:spPr/>
        <p:txBody>
          <a:bodyPr/>
          <a:lstStyle/>
          <a:p>
            <a:r>
              <a:rPr lang="en-US" dirty="0"/>
              <a:t>Photo Credit: Green4CITIES</a:t>
            </a:r>
          </a:p>
        </p:txBody>
      </p:sp>
      <p:sp>
        <p:nvSpPr>
          <p:cNvPr id="4" name="Slide Number Placeholder 3">
            <a:extLst>
              <a:ext uri="{FF2B5EF4-FFF2-40B4-BE49-F238E27FC236}">
                <a16:creationId xmlns:a16="http://schemas.microsoft.com/office/drawing/2014/main" id="{09737836-0D4A-6262-6B75-6E48C21D374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298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CB1B3-D2E3-793D-0E9D-AA86FE6C2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DA6CC-3974-E27E-5AF5-8FE739A68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5C4B9-194B-CB16-3F40-649B5D3AD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9C5F71-E487-D7CB-8216-C87F44422F0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783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0AF1-0109-41ED-7487-66DA5C334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CC3AD-75A0-EF9F-0CD9-54D87A13C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BA207-7B57-F7A0-1080-96C0C6785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76DAED-299A-FB39-9CC5-56F54343836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800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23819-17A3-F90A-B9BF-D8DA1A0C6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7B30-99D4-7F7F-48C2-292FD2B44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C07A3-0771-5659-54A8-B2067493A0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66F58E-9542-C156-126C-2CBA4AFD0D2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6642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498D26C-7563-88A8-D679-BC77ABCF383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93B6CBC-039E-1F2D-8B20-FC246748A0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01B0CC6-FD91-77E2-F88C-2324E9371D8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a:extLst>
              <a:ext uri="{FF2B5EF4-FFF2-40B4-BE49-F238E27FC236}">
                <a16:creationId xmlns:a16="http://schemas.microsoft.com/office/drawing/2014/main" id="{6F8BD80D-ADAC-4BD3-AE33-641AD3162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93172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4DDF-59B7-0ED5-6491-3358BD2A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42F1F-03A2-DB8C-9CCE-7B29611E2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AEAEF-F73D-4328-F92C-A7AD7E478B83}"/>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Examples: Green roofs, urban forests, sustainable agriculture, and restored wetlands.</a:t>
            </a:r>
          </a:p>
          <a:p>
            <a:endParaRPr lang="en-US" dirty="0"/>
          </a:p>
        </p:txBody>
      </p:sp>
      <p:sp>
        <p:nvSpPr>
          <p:cNvPr id="4" name="Slide Number Placeholder 3">
            <a:extLst>
              <a:ext uri="{FF2B5EF4-FFF2-40B4-BE49-F238E27FC236}">
                <a16:creationId xmlns:a16="http://schemas.microsoft.com/office/drawing/2014/main" id="{646EF961-95AB-130D-CCA2-E90D2DE5D39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4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A38D-22D9-B594-F9A2-851219D3C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431AD-8540-39A9-FB53-E257E6189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95628-A3B0-4518-431D-983A4C1499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028E3B-2E54-BA0C-39F8-36389D1135B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02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DDB43-E6DD-871A-4E8B-D8E4F6BA1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FD2F3-EF72-15A9-E876-C9A2BB605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5B62A-7AAA-BDEE-381C-7F02DF268208}"/>
              </a:ext>
            </a:extLst>
          </p:cNvPr>
          <p:cNvSpPr>
            <a:spLocks noGrp="1"/>
          </p:cNvSpPr>
          <p:nvPr>
            <p:ph type="body" idx="1"/>
          </p:nvPr>
        </p:nvSpPr>
        <p:spPr/>
        <p:txBody>
          <a:bodyPr/>
          <a:lstStyle/>
          <a:p>
            <a:r>
              <a:rPr lang="en-US" dirty="0" err="1"/>
              <a:t>Eklipse</a:t>
            </a:r>
            <a:r>
              <a:rPr lang="en-US" dirty="0"/>
              <a:t> Report: https://</a:t>
            </a:r>
            <a:r>
              <a:rPr lang="en-US" dirty="0" err="1"/>
              <a:t>www.iflaeurope.eu</a:t>
            </a:r>
            <a:r>
              <a:rPr lang="en-US" dirty="0"/>
              <a:t>/assets/docs/EKLIPSE_Report1-NBS_FINAL_Complete-02022017_LowRes_4Web.pdf</a:t>
            </a:r>
          </a:p>
          <a:p>
            <a:endParaRPr lang="en-US" dirty="0"/>
          </a:p>
          <a:p>
            <a:r>
              <a:rPr lang="en-IE" dirty="0"/>
              <a:t>EKLIPSE NBS Impact Assessment Framework: The NBS impact assessment framework (slides 9 and 10) builds on and supports several other closely related concepts, including the ecosystem approach, ecosystem-based adaptation and mitigation, green and blue infrastructure and ecosystem services (European Commission, 2015). The European Commission, through MAES (Mapping and Assessment of Ecosystems and their Services), is assisting Member States in the process of mapping and assessment of ecosystems and their services, as well as assessing the economic value of such services, and incorporating these values into EU and national accounting and reporting systems (European Commission, 2013). T</a:t>
            </a:r>
            <a:endParaRPr lang="en-US" dirty="0"/>
          </a:p>
        </p:txBody>
      </p:sp>
      <p:sp>
        <p:nvSpPr>
          <p:cNvPr id="4" name="Slide Number Placeholder 3">
            <a:extLst>
              <a:ext uri="{FF2B5EF4-FFF2-40B4-BE49-F238E27FC236}">
                <a16:creationId xmlns:a16="http://schemas.microsoft.com/office/drawing/2014/main" id="{22887F40-E4C6-627A-F50E-0835E6EDE41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327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6C68-701B-D257-D116-F15986BC2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66D54-78B4-5104-E34F-7B6FC3462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02C59-5529-DA34-79F5-822E419DC037}"/>
              </a:ext>
            </a:extLst>
          </p:cNvPr>
          <p:cNvSpPr>
            <a:spLocks noGrp="1"/>
          </p:cNvSpPr>
          <p:nvPr>
            <p:ph type="body" idx="1"/>
          </p:nvPr>
        </p:nvSpPr>
        <p:spPr/>
        <p:txBody>
          <a:bodyPr/>
          <a:lstStyle/>
          <a:p>
            <a:r>
              <a:rPr lang="en-US" dirty="0" err="1"/>
              <a:t>Eklipse</a:t>
            </a:r>
            <a:r>
              <a:rPr lang="en-US" dirty="0"/>
              <a:t> Report: https://</a:t>
            </a:r>
            <a:r>
              <a:rPr lang="en-US" dirty="0" err="1"/>
              <a:t>www.iflaeurope.eu</a:t>
            </a:r>
            <a:r>
              <a:rPr lang="en-US" dirty="0"/>
              <a:t>/assets/docs/EKLIPSE_Report1-NBS_FINAL_Complete-02022017_LowRes_4Web.pdf</a:t>
            </a:r>
          </a:p>
        </p:txBody>
      </p:sp>
      <p:sp>
        <p:nvSpPr>
          <p:cNvPr id="4" name="Slide Number Placeholder 3">
            <a:extLst>
              <a:ext uri="{FF2B5EF4-FFF2-40B4-BE49-F238E27FC236}">
                <a16:creationId xmlns:a16="http://schemas.microsoft.com/office/drawing/2014/main" id="{833BF30C-437D-958D-58CB-F296E792915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21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38FA-05AB-25AB-14D4-59CF6911B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3CE92-E79C-1A77-01F0-CD875F249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AFA3D-D95F-AF1E-C29C-AA0250B1D152}"/>
              </a:ext>
            </a:extLst>
          </p:cNvPr>
          <p:cNvSpPr>
            <a:spLocks noGrp="1"/>
          </p:cNvSpPr>
          <p:nvPr>
            <p:ph type="body" idx="1"/>
          </p:nvPr>
        </p:nvSpPr>
        <p:spPr/>
        <p:txBody>
          <a:bodyPr/>
          <a:lstStyle/>
          <a:p>
            <a:r>
              <a:rPr lang="en-IE" sz="1200" b="1" dirty="0"/>
              <a:t>Green4CITIES: </a:t>
            </a:r>
            <a:r>
              <a:rPr lang="en-US" dirty="0"/>
              <a:t>https://www.green4cities.com/</a:t>
            </a:r>
            <a:r>
              <a:rPr lang="en-US" dirty="0" err="1"/>
              <a:t>en</a:t>
            </a:r>
            <a:r>
              <a:rPr lang="en-US" dirty="0"/>
              <a:t>/</a:t>
            </a:r>
          </a:p>
        </p:txBody>
      </p:sp>
      <p:sp>
        <p:nvSpPr>
          <p:cNvPr id="4" name="Slide Number Placeholder 3">
            <a:extLst>
              <a:ext uri="{FF2B5EF4-FFF2-40B4-BE49-F238E27FC236}">
                <a16:creationId xmlns:a16="http://schemas.microsoft.com/office/drawing/2014/main" id="{25A78FD6-7B1F-FBA4-4619-A0EA79434DA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65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20EB-BE8B-EBBD-B752-1E0D095B3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68409-97CD-DC66-437D-F800CBEDC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3956D-4F19-3032-641C-EF2E5948E6C6}"/>
              </a:ext>
            </a:extLst>
          </p:cNvPr>
          <p:cNvSpPr>
            <a:spLocks noGrp="1"/>
          </p:cNvSpPr>
          <p:nvPr>
            <p:ph type="body" idx="1"/>
          </p:nvPr>
        </p:nvSpPr>
        <p:spPr/>
        <p:txBody>
          <a:bodyPr/>
          <a:lstStyle/>
          <a:p>
            <a:r>
              <a:rPr lang="en-US" dirty="0"/>
              <a:t>Note this list Is not exhaustive, the network nature website is a useful resource for finding alternative sources: </a:t>
            </a:r>
          </a:p>
          <a:p>
            <a:r>
              <a:rPr lang="en-US" dirty="0"/>
              <a:t>https://</a:t>
            </a:r>
            <a:r>
              <a:rPr lang="en-US" dirty="0" err="1"/>
              <a:t>networknature.eu</a:t>
            </a:r>
            <a:r>
              <a:rPr lang="en-US" dirty="0"/>
              <a:t>/</a:t>
            </a:r>
            <a:r>
              <a:rPr lang="en-US" dirty="0" err="1"/>
              <a:t>ridb?field_ridb_societal_challenges_tid</a:t>
            </a:r>
            <a:r>
              <a:rPr lang="en-US" dirty="0"/>
              <a:t>=3485&amp;field_ridb_approach_tid=</a:t>
            </a:r>
            <a:r>
              <a:rPr lang="en-US" dirty="0" err="1"/>
              <a:t>All&amp;field_ridb_environment_tid</a:t>
            </a:r>
            <a:r>
              <a:rPr lang="en-US" dirty="0"/>
              <a:t>=</a:t>
            </a:r>
            <a:r>
              <a:rPr lang="en-US" dirty="0" err="1"/>
              <a:t>All&amp;field_ridb_programme_tid</a:t>
            </a:r>
            <a:r>
              <a:rPr lang="en-US" dirty="0"/>
              <a:t>=</a:t>
            </a:r>
            <a:r>
              <a:rPr lang="en-US" dirty="0" err="1"/>
              <a:t>All&amp;field_ridb_nbs_type_tid</a:t>
            </a:r>
            <a:r>
              <a:rPr lang="en-US" dirty="0"/>
              <a:t>=</a:t>
            </a:r>
            <a:r>
              <a:rPr lang="en-US" dirty="0" err="1"/>
              <a:t>All&amp;combine</a:t>
            </a:r>
            <a:r>
              <a:rPr lang="en-US" dirty="0"/>
              <a:t>=</a:t>
            </a:r>
          </a:p>
        </p:txBody>
      </p:sp>
      <p:sp>
        <p:nvSpPr>
          <p:cNvPr id="4" name="Slide Number Placeholder 3">
            <a:extLst>
              <a:ext uri="{FF2B5EF4-FFF2-40B4-BE49-F238E27FC236}">
                <a16:creationId xmlns:a16="http://schemas.microsoft.com/office/drawing/2014/main" id="{46A6B8E6-8B17-33A5-3910-D29A0E75F70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1963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2.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384950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5" r:id="rId4"/>
    <p:sldLayoutId id="2147483666" r:id="rId5"/>
    <p:sldLayoutId id="2147483667" r:id="rId6"/>
    <p:sldLayoutId id="2147483668" r:id="rId7"/>
    <p:sldLayoutId id="21474836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3539904"/>
            <a:ext cx="11149192" cy="503295"/>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a:t>Socio Economic Impacts of NBS</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IE" b="1" dirty="0"/>
              <a:t>Lecture (online)</a:t>
            </a:r>
            <a:endParaRPr b="1"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Learning Unit 14</a:t>
            </a:r>
          </a:p>
          <a:p>
            <a:pPr marL="0" lvl="0" indent="0" algn="l" rtl="0">
              <a:lnSpc>
                <a:spcPct val="150000"/>
              </a:lnSpc>
              <a:spcBef>
                <a:spcPts val="0"/>
              </a:spcBef>
              <a:spcAft>
                <a:spcPts val="0"/>
              </a:spcAft>
              <a:buSzPts val="1656"/>
              <a:buNone/>
            </a:pPr>
            <a:r>
              <a:rPr lang="en-GB" dirty="0"/>
              <a:t>Credit: 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3074" name="Picture 2" descr="Identity - Trinity College Dublin">
            <a:extLst>
              <a:ext uri="{FF2B5EF4-FFF2-40B4-BE49-F238E27FC236}">
                <a16:creationId xmlns:a16="http://schemas.microsoft.com/office/drawing/2014/main" id="{80930FB6-1597-47AD-63CE-2EFE382835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C65B-9840-A2B5-C234-E1273853C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14CF1-5817-0A8F-9636-48D09A866FB6}"/>
              </a:ext>
            </a:extLst>
          </p:cNvPr>
          <p:cNvSpPr>
            <a:spLocks noGrp="1"/>
          </p:cNvSpPr>
          <p:nvPr>
            <p:ph type="title"/>
          </p:nvPr>
        </p:nvSpPr>
        <p:spPr>
          <a:xfrm>
            <a:off x="581192" y="1047191"/>
            <a:ext cx="11029616" cy="566738"/>
          </a:xfrm>
        </p:spPr>
        <p:txBody>
          <a:bodyPr wrap="square" anchor="b">
            <a:normAutofit/>
          </a:bodyPr>
          <a:lstStyle/>
          <a:p>
            <a:r>
              <a:rPr lang="en-IE" sz="2400" dirty="0"/>
              <a:t>Social Impact</a:t>
            </a:r>
            <a:endParaRPr lang="en-US" sz="3200" dirty="0"/>
          </a:p>
        </p:txBody>
      </p:sp>
      <p:sp>
        <p:nvSpPr>
          <p:cNvPr id="3" name="Text Placeholder 2">
            <a:extLst>
              <a:ext uri="{FF2B5EF4-FFF2-40B4-BE49-F238E27FC236}">
                <a16:creationId xmlns:a16="http://schemas.microsoft.com/office/drawing/2014/main" id="{46CA218A-B168-3EC3-60C5-E5E2BDC810BB}"/>
              </a:ext>
            </a:extLst>
          </p:cNvPr>
          <p:cNvSpPr>
            <a:spLocks noGrp="1"/>
          </p:cNvSpPr>
          <p:nvPr>
            <p:ph type="body" idx="1"/>
          </p:nvPr>
        </p:nvSpPr>
        <p:spPr>
          <a:xfrm>
            <a:off x="581192" y="2070097"/>
            <a:ext cx="9330251" cy="3740711"/>
          </a:xfrm>
        </p:spPr>
        <p:txBody>
          <a:bodyPr wrap="square" anchor="ctr">
            <a:noAutofit/>
          </a:bodyPr>
          <a:lstStyle/>
          <a:p>
            <a:r>
              <a:rPr lang="en-IE" sz="2000" b="1" dirty="0"/>
              <a:t>The Social Benefits of NBS</a:t>
            </a:r>
            <a:endParaRPr lang="en-IE" sz="2000" dirty="0"/>
          </a:p>
          <a:p>
            <a:pPr>
              <a:buFont typeface="Arial" panose="020B0604020202020204" pitchFamily="34" charset="0"/>
              <a:buChar char="•"/>
            </a:pPr>
            <a:r>
              <a:rPr lang="en-IE" sz="2000" b="1" dirty="0"/>
              <a:t>Improved Health and Well-being</a:t>
            </a:r>
            <a:r>
              <a:rPr lang="en-IE" sz="2000" dirty="0"/>
              <a:t>: Access to green spaces reduces stress, improves mental health, and increases physical activity.</a:t>
            </a:r>
          </a:p>
          <a:p>
            <a:pPr>
              <a:buFont typeface="Arial" panose="020B0604020202020204" pitchFamily="34" charset="0"/>
              <a:buChar char="•"/>
            </a:pPr>
            <a:r>
              <a:rPr lang="en-IE" sz="2000" b="1" dirty="0"/>
              <a:t>Social Cohesion</a:t>
            </a:r>
            <a:r>
              <a:rPr lang="en-IE" sz="2000" dirty="0"/>
              <a:t>: NBS create spaces for community interaction, enhancing social bonds and collective action.</a:t>
            </a:r>
          </a:p>
          <a:p>
            <a:pPr>
              <a:buFont typeface="Arial" panose="020B0604020202020204" pitchFamily="34" charset="0"/>
              <a:buChar char="•"/>
            </a:pPr>
            <a:r>
              <a:rPr lang="en-IE" sz="2000" b="1" dirty="0"/>
              <a:t>Cultural and Aesthetic Value</a:t>
            </a:r>
            <a:r>
              <a:rPr lang="en-IE" sz="2000" dirty="0"/>
              <a:t>: Green spaces improve the aesthetic quality of urban areas, attracting tourists and enhancing the local community's identity.</a:t>
            </a:r>
          </a:p>
        </p:txBody>
      </p:sp>
      <p:sp>
        <p:nvSpPr>
          <p:cNvPr id="4" name="Slide Number Placeholder 3">
            <a:extLst>
              <a:ext uri="{FF2B5EF4-FFF2-40B4-BE49-F238E27FC236}">
                <a16:creationId xmlns:a16="http://schemas.microsoft.com/office/drawing/2014/main" id="{AF9BEE59-9CDA-B911-147D-7DA33055ECB0}"/>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10</a:t>
            </a:fld>
            <a:endParaRPr lang="en-GB"/>
          </a:p>
        </p:txBody>
      </p:sp>
    </p:spTree>
    <p:extLst>
      <p:ext uri="{BB962C8B-B14F-4D97-AF65-F5344CB8AC3E}">
        <p14:creationId xmlns:p14="http://schemas.microsoft.com/office/powerpoint/2010/main" val="295036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0CD81-4D03-852D-0896-DE43D6768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DD373-9E5E-A0C4-B60E-51D677EA654A}"/>
              </a:ext>
            </a:extLst>
          </p:cNvPr>
          <p:cNvSpPr>
            <a:spLocks noGrp="1"/>
          </p:cNvSpPr>
          <p:nvPr>
            <p:ph type="title"/>
          </p:nvPr>
        </p:nvSpPr>
        <p:spPr>
          <a:xfrm>
            <a:off x="581192" y="1047191"/>
            <a:ext cx="11029616" cy="566738"/>
          </a:xfrm>
        </p:spPr>
        <p:txBody>
          <a:bodyPr wrap="square" anchor="b">
            <a:normAutofit/>
          </a:bodyPr>
          <a:lstStyle/>
          <a:p>
            <a:r>
              <a:rPr lang="en-IE" sz="2400" dirty="0"/>
              <a:t>Economic Impact</a:t>
            </a:r>
            <a:endParaRPr lang="en-US" sz="3200" dirty="0"/>
          </a:p>
        </p:txBody>
      </p:sp>
      <p:sp>
        <p:nvSpPr>
          <p:cNvPr id="3" name="Text Placeholder 2">
            <a:extLst>
              <a:ext uri="{FF2B5EF4-FFF2-40B4-BE49-F238E27FC236}">
                <a16:creationId xmlns:a16="http://schemas.microsoft.com/office/drawing/2014/main" id="{55048B4E-C290-5B16-2639-08AB9626FE58}"/>
              </a:ext>
            </a:extLst>
          </p:cNvPr>
          <p:cNvSpPr>
            <a:spLocks noGrp="1"/>
          </p:cNvSpPr>
          <p:nvPr>
            <p:ph type="body" idx="1"/>
          </p:nvPr>
        </p:nvSpPr>
        <p:spPr>
          <a:xfrm>
            <a:off x="581192" y="2070097"/>
            <a:ext cx="9330251" cy="3740711"/>
          </a:xfrm>
        </p:spPr>
        <p:txBody>
          <a:bodyPr wrap="square" anchor="ctr">
            <a:noAutofit/>
          </a:bodyPr>
          <a:lstStyle/>
          <a:p>
            <a:r>
              <a:rPr lang="en-IE" sz="2000" b="1" dirty="0"/>
              <a:t>Understanding the Economic Value of NBS</a:t>
            </a:r>
            <a:endParaRPr lang="en-IE" sz="2000" dirty="0"/>
          </a:p>
          <a:p>
            <a:pPr>
              <a:buFont typeface="Arial" panose="020B0604020202020204" pitchFamily="34" charset="0"/>
              <a:buChar char="•"/>
            </a:pPr>
            <a:r>
              <a:rPr lang="en-IE" sz="2000" b="1" dirty="0"/>
              <a:t>Job Creation</a:t>
            </a:r>
            <a:r>
              <a:rPr lang="en-IE" sz="2000" dirty="0"/>
              <a:t>: NBS can create green jobs in sectors like landscaping, environmental monitoring, and urban planning.</a:t>
            </a:r>
          </a:p>
          <a:p>
            <a:pPr>
              <a:buFont typeface="Arial" panose="020B0604020202020204" pitchFamily="34" charset="0"/>
              <a:buChar char="•"/>
            </a:pPr>
            <a:r>
              <a:rPr lang="en-IE" sz="2000" b="1" dirty="0"/>
              <a:t>Cost Savings</a:t>
            </a:r>
            <a:r>
              <a:rPr lang="en-IE" sz="2000" dirty="0"/>
              <a:t>: Sustainable stormwater management through NBS can reduce costs associated with flood damage and water treatment.</a:t>
            </a:r>
          </a:p>
          <a:p>
            <a:pPr>
              <a:buFont typeface="Arial" panose="020B0604020202020204" pitchFamily="34" charset="0"/>
              <a:buChar char="•"/>
            </a:pPr>
            <a:r>
              <a:rPr lang="en-IE" sz="2000" b="1" dirty="0"/>
              <a:t>Increased Property Values</a:t>
            </a:r>
            <a:r>
              <a:rPr lang="en-IE" sz="2000" dirty="0"/>
              <a:t>: Well-maintained green spaces can increase property values and attract investment.</a:t>
            </a:r>
          </a:p>
        </p:txBody>
      </p:sp>
      <p:sp>
        <p:nvSpPr>
          <p:cNvPr id="4" name="Slide Number Placeholder 3">
            <a:extLst>
              <a:ext uri="{FF2B5EF4-FFF2-40B4-BE49-F238E27FC236}">
                <a16:creationId xmlns:a16="http://schemas.microsoft.com/office/drawing/2014/main" id="{29CF8E2C-2135-F633-2D00-A71983FBC5C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11</a:t>
            </a:fld>
            <a:endParaRPr lang="en-GB"/>
          </a:p>
        </p:txBody>
      </p:sp>
    </p:spTree>
    <p:extLst>
      <p:ext uri="{BB962C8B-B14F-4D97-AF65-F5344CB8AC3E}">
        <p14:creationId xmlns:p14="http://schemas.microsoft.com/office/powerpoint/2010/main" val="379112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9EE0-4AD9-33E9-9FBE-25C6EB12B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DF548-FF52-E3DE-7E59-D3F8204370B1}"/>
              </a:ext>
            </a:extLst>
          </p:cNvPr>
          <p:cNvSpPr>
            <a:spLocks noGrp="1"/>
          </p:cNvSpPr>
          <p:nvPr>
            <p:ph type="title"/>
          </p:nvPr>
        </p:nvSpPr>
        <p:spPr>
          <a:xfrm>
            <a:off x="581192" y="1047191"/>
            <a:ext cx="11029616" cy="566738"/>
          </a:xfrm>
        </p:spPr>
        <p:txBody>
          <a:bodyPr wrap="square" anchor="b">
            <a:normAutofit/>
          </a:bodyPr>
          <a:lstStyle/>
          <a:p>
            <a:r>
              <a:rPr lang="en-IE" sz="2400" dirty="0"/>
              <a:t>Environmental Impact</a:t>
            </a:r>
            <a:endParaRPr lang="en-US" sz="3200" dirty="0"/>
          </a:p>
        </p:txBody>
      </p:sp>
      <p:sp>
        <p:nvSpPr>
          <p:cNvPr id="3" name="Text Placeholder 2">
            <a:extLst>
              <a:ext uri="{FF2B5EF4-FFF2-40B4-BE49-F238E27FC236}">
                <a16:creationId xmlns:a16="http://schemas.microsoft.com/office/drawing/2014/main" id="{CB8D7553-78B3-E368-3D0F-2CAD15139E55}"/>
              </a:ext>
            </a:extLst>
          </p:cNvPr>
          <p:cNvSpPr>
            <a:spLocks noGrp="1"/>
          </p:cNvSpPr>
          <p:nvPr>
            <p:ph type="body" idx="1"/>
          </p:nvPr>
        </p:nvSpPr>
        <p:spPr>
          <a:xfrm>
            <a:off x="581192" y="2070097"/>
            <a:ext cx="9330251" cy="3740711"/>
          </a:xfrm>
        </p:spPr>
        <p:txBody>
          <a:bodyPr wrap="square" anchor="ctr">
            <a:noAutofit/>
          </a:bodyPr>
          <a:lstStyle/>
          <a:p>
            <a:r>
              <a:rPr lang="en-IE" sz="2000" b="1" dirty="0"/>
              <a:t>How NBS Contribute to Environmental Sustainability</a:t>
            </a:r>
            <a:endParaRPr lang="en-IE" sz="2000" dirty="0"/>
          </a:p>
          <a:p>
            <a:pPr>
              <a:buFont typeface="Arial" panose="020B0604020202020204" pitchFamily="34" charset="0"/>
              <a:buChar char="•"/>
            </a:pPr>
            <a:r>
              <a:rPr lang="en-IE" sz="2000" b="1" dirty="0"/>
              <a:t>Carbon Sequestration</a:t>
            </a:r>
            <a:r>
              <a:rPr lang="en-IE" sz="2000" dirty="0"/>
              <a:t>: NBS like reforestation and wetland restoration absorb CO2, helping mitigate climate change.</a:t>
            </a:r>
          </a:p>
          <a:p>
            <a:pPr>
              <a:buFont typeface="Arial" panose="020B0604020202020204" pitchFamily="34" charset="0"/>
              <a:buChar char="•"/>
            </a:pPr>
            <a:r>
              <a:rPr lang="en-IE" sz="2000" b="1" dirty="0"/>
              <a:t>Biodiversity Enhancement</a:t>
            </a:r>
            <a:r>
              <a:rPr lang="en-IE" sz="2000" dirty="0"/>
              <a:t>: Creating green corridors and restoring ecosystems increases biodiversity and supports ecosystem services.</a:t>
            </a:r>
          </a:p>
          <a:p>
            <a:pPr>
              <a:buFont typeface="Arial" panose="020B0604020202020204" pitchFamily="34" charset="0"/>
              <a:buChar char="•"/>
            </a:pPr>
            <a:r>
              <a:rPr lang="en-IE" sz="2000" b="1" dirty="0"/>
              <a:t>Pollution Reduction</a:t>
            </a:r>
            <a:r>
              <a:rPr lang="en-IE" sz="2000" dirty="0"/>
              <a:t>: NBS such as green roofs and permeable pavements help reduce urban pollution levels.</a:t>
            </a:r>
          </a:p>
        </p:txBody>
      </p:sp>
      <p:sp>
        <p:nvSpPr>
          <p:cNvPr id="4" name="Slide Number Placeholder 3">
            <a:extLst>
              <a:ext uri="{FF2B5EF4-FFF2-40B4-BE49-F238E27FC236}">
                <a16:creationId xmlns:a16="http://schemas.microsoft.com/office/drawing/2014/main" id="{2484181D-229E-B870-DA13-3957C0352DF7}"/>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12</a:t>
            </a:fld>
            <a:endParaRPr lang="en-GB"/>
          </a:p>
        </p:txBody>
      </p:sp>
      <p:pic>
        <p:nvPicPr>
          <p:cNvPr id="6" name="Graphic 5" descr="Tree With Roots with solid fill">
            <a:extLst>
              <a:ext uri="{FF2B5EF4-FFF2-40B4-BE49-F238E27FC236}">
                <a16:creationId xmlns:a16="http://schemas.microsoft.com/office/drawing/2014/main" id="{762294C2-D065-32C7-81EB-F958A02A71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4787" y="3499892"/>
            <a:ext cx="914400" cy="914400"/>
          </a:xfrm>
          <a:prstGeom prst="rect">
            <a:avLst/>
          </a:prstGeom>
        </p:spPr>
      </p:pic>
      <p:pic>
        <p:nvPicPr>
          <p:cNvPr id="8" name="Graphic 7" descr="Power Plant with solid fill">
            <a:extLst>
              <a:ext uri="{FF2B5EF4-FFF2-40B4-BE49-F238E27FC236}">
                <a16:creationId xmlns:a16="http://schemas.microsoft.com/office/drawing/2014/main" id="{6EE38955-1898-F769-6E48-0DCB5DB3B7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34787" y="4692112"/>
            <a:ext cx="914400" cy="914400"/>
          </a:xfrm>
          <a:prstGeom prst="rect">
            <a:avLst/>
          </a:prstGeom>
        </p:spPr>
      </p:pic>
      <p:sp>
        <p:nvSpPr>
          <p:cNvPr id="9" name="TextBox 8">
            <a:extLst>
              <a:ext uri="{FF2B5EF4-FFF2-40B4-BE49-F238E27FC236}">
                <a16:creationId xmlns:a16="http://schemas.microsoft.com/office/drawing/2014/main" id="{D5AF767D-3EDD-8CF1-687B-002201B2ED2D}"/>
              </a:ext>
            </a:extLst>
          </p:cNvPr>
          <p:cNvSpPr txBox="1"/>
          <p:nvPr/>
        </p:nvSpPr>
        <p:spPr>
          <a:xfrm>
            <a:off x="10267644" y="2575741"/>
            <a:ext cx="1048685" cy="646331"/>
          </a:xfrm>
          <a:prstGeom prst="rect">
            <a:avLst/>
          </a:prstGeom>
          <a:noFill/>
        </p:spPr>
        <p:txBody>
          <a:bodyPr wrap="none" rtlCol="0">
            <a:spAutoFit/>
          </a:bodyPr>
          <a:lstStyle/>
          <a:p>
            <a:r>
              <a:rPr lang="en-US" sz="3600" b="1" dirty="0">
                <a:solidFill>
                  <a:schemeClr val="accent1"/>
                </a:solidFill>
              </a:rPr>
              <a:t>CO</a:t>
            </a:r>
            <a:r>
              <a:rPr lang="en-US" sz="3600" b="1" baseline="-25000" dirty="0">
                <a:solidFill>
                  <a:schemeClr val="accent1"/>
                </a:solidFill>
              </a:rPr>
              <a:t>2</a:t>
            </a:r>
          </a:p>
        </p:txBody>
      </p:sp>
    </p:spTree>
    <p:extLst>
      <p:ext uri="{BB962C8B-B14F-4D97-AF65-F5344CB8AC3E}">
        <p14:creationId xmlns:p14="http://schemas.microsoft.com/office/powerpoint/2010/main" val="243162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91F4-EED0-B4E0-FD61-78FB1DB0E6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6AB881-FAB2-5C64-7C87-481275963802}"/>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62E5AC79-8E2D-6D0D-520B-9A15930CB39B}"/>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3" name="Text Placeholder 2">
            <a:extLst>
              <a:ext uri="{FF2B5EF4-FFF2-40B4-BE49-F238E27FC236}">
                <a16:creationId xmlns:a16="http://schemas.microsoft.com/office/drawing/2014/main" id="{65970C60-D658-2D45-D233-7F9F6CA32149}"/>
              </a:ext>
            </a:extLst>
          </p:cNvPr>
          <p:cNvSpPr>
            <a:spLocks noGrp="1"/>
          </p:cNvSpPr>
          <p:nvPr>
            <p:ph type="body" idx="1"/>
          </p:nvPr>
        </p:nvSpPr>
        <p:spPr>
          <a:xfrm>
            <a:off x="581192" y="2070098"/>
            <a:ext cx="9330251" cy="3414140"/>
          </a:xfrm>
        </p:spPr>
        <p:txBody>
          <a:bodyPr wrap="square" anchor="ctr">
            <a:noAutofit/>
          </a:bodyPr>
          <a:lstStyle/>
          <a:p>
            <a:r>
              <a:rPr lang="en-IE" sz="1600" b="1" dirty="0"/>
              <a:t>In-Class Group Exercise: Analysing the Impact of a Local NBS Project</a:t>
            </a:r>
            <a:endParaRPr lang="en-IE" sz="1600" dirty="0"/>
          </a:p>
          <a:p>
            <a:pPr>
              <a:buFont typeface="Arial" panose="020B0604020202020204" pitchFamily="34" charset="0"/>
              <a:buChar char="•"/>
            </a:pPr>
            <a:r>
              <a:rPr lang="en-IE" sz="1600" b="1" dirty="0"/>
              <a:t>Objective</a:t>
            </a:r>
            <a:r>
              <a:rPr lang="en-IE" sz="1600" dirty="0"/>
              <a:t>: Students will assess the socio-economic impacts of an </a:t>
            </a:r>
            <a:r>
              <a:rPr lang="en-IE" sz="1600" b="1" dirty="0"/>
              <a:t>existing NBS</a:t>
            </a:r>
            <a:r>
              <a:rPr lang="en-IE" sz="1600" dirty="0"/>
              <a:t> project (e.g., urban green space, wetland restoration) in a European city.</a:t>
            </a:r>
          </a:p>
          <a:p>
            <a:pPr>
              <a:buFont typeface="Arial" panose="020B0604020202020204" pitchFamily="34" charset="0"/>
              <a:buChar char="•"/>
            </a:pPr>
            <a:r>
              <a:rPr lang="en-IE" sz="1600" b="1" dirty="0"/>
              <a:t>Tasks</a:t>
            </a:r>
            <a:r>
              <a:rPr lang="en-IE" sz="1600" dirty="0"/>
              <a:t>:</a:t>
            </a:r>
          </a:p>
          <a:p>
            <a:pPr marL="742950" lvl="1" indent="-285750">
              <a:buFont typeface="Arial" panose="020B0604020202020204" pitchFamily="34" charset="0"/>
              <a:buChar char="•"/>
            </a:pPr>
            <a:r>
              <a:rPr lang="en-IE" sz="1600" dirty="0"/>
              <a:t>Identify the </a:t>
            </a:r>
            <a:r>
              <a:rPr lang="en-IE" sz="1600" b="1" dirty="0"/>
              <a:t>environmental</a:t>
            </a:r>
            <a:r>
              <a:rPr lang="en-IE" sz="1600" dirty="0"/>
              <a:t>, </a:t>
            </a:r>
            <a:r>
              <a:rPr lang="en-IE" sz="1600" b="1" dirty="0"/>
              <a:t>social</a:t>
            </a:r>
            <a:r>
              <a:rPr lang="en-IE" sz="1600" dirty="0"/>
              <a:t>, and </a:t>
            </a:r>
            <a:r>
              <a:rPr lang="en-IE" sz="1600" b="1" dirty="0"/>
              <a:t>economic benefits</a:t>
            </a:r>
            <a:r>
              <a:rPr lang="en-IE" sz="1600" dirty="0"/>
              <a:t> of the project.</a:t>
            </a:r>
          </a:p>
          <a:p>
            <a:pPr marL="742950" lvl="1" indent="-285750">
              <a:buFont typeface="Arial" panose="020B0604020202020204" pitchFamily="34" charset="0"/>
              <a:buChar char="•"/>
            </a:pPr>
            <a:r>
              <a:rPr lang="en-IE" sz="1600" dirty="0"/>
              <a:t>Discuss the </a:t>
            </a:r>
            <a:r>
              <a:rPr lang="en-IE" sz="1600" b="1" dirty="0"/>
              <a:t>challenges</a:t>
            </a:r>
            <a:r>
              <a:rPr lang="en-IE" sz="1600" dirty="0"/>
              <a:t> in measuring these impacts and how to overcome them.</a:t>
            </a:r>
          </a:p>
          <a:p>
            <a:pPr marL="742950" lvl="1" indent="-285750">
              <a:buFont typeface="Arial" panose="020B0604020202020204" pitchFamily="34" charset="0"/>
              <a:buChar char="•"/>
            </a:pPr>
            <a:r>
              <a:rPr lang="en-IE" sz="1600" dirty="0"/>
              <a:t>Present the findings to the class, including </a:t>
            </a:r>
            <a:r>
              <a:rPr lang="en-IE" sz="1600" b="1" dirty="0"/>
              <a:t>recommendations</a:t>
            </a:r>
            <a:r>
              <a:rPr lang="en-IE" sz="1600" dirty="0"/>
              <a:t> for improving the project’s impact.</a:t>
            </a:r>
          </a:p>
        </p:txBody>
      </p:sp>
      <p:sp>
        <p:nvSpPr>
          <p:cNvPr id="4" name="Slide Number Placeholder 3">
            <a:extLst>
              <a:ext uri="{FF2B5EF4-FFF2-40B4-BE49-F238E27FC236}">
                <a16:creationId xmlns:a16="http://schemas.microsoft.com/office/drawing/2014/main" id="{D158E771-9100-9B98-F80E-70BCEEBDE3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13</a:t>
            </a:fld>
            <a:endParaRPr lang="en-GB"/>
          </a:p>
        </p:txBody>
      </p:sp>
    </p:spTree>
    <p:extLst>
      <p:ext uri="{BB962C8B-B14F-4D97-AF65-F5344CB8AC3E}">
        <p14:creationId xmlns:p14="http://schemas.microsoft.com/office/powerpoint/2010/main" val="34543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2E1A-5B7F-0995-305C-EACE60F01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6E4AE-C9E4-13A8-94C4-3CFD306E3CD4}"/>
              </a:ext>
            </a:extLst>
          </p:cNvPr>
          <p:cNvSpPr>
            <a:spLocks noGrp="1"/>
          </p:cNvSpPr>
          <p:nvPr>
            <p:ph type="title"/>
          </p:nvPr>
        </p:nvSpPr>
        <p:spPr>
          <a:xfrm>
            <a:off x="581192" y="1047191"/>
            <a:ext cx="11029616" cy="566738"/>
          </a:xfrm>
        </p:spPr>
        <p:txBody>
          <a:bodyPr wrap="square" anchor="b">
            <a:normAutofit/>
          </a:bodyPr>
          <a:lstStyle/>
          <a:p>
            <a:r>
              <a:rPr lang="en-IE" dirty="0"/>
              <a:t>Public Representation</a:t>
            </a:r>
            <a:endParaRPr lang="en-US" sz="3200" dirty="0"/>
          </a:p>
        </p:txBody>
      </p:sp>
      <p:sp>
        <p:nvSpPr>
          <p:cNvPr id="3" name="Text Placeholder 2">
            <a:extLst>
              <a:ext uri="{FF2B5EF4-FFF2-40B4-BE49-F238E27FC236}">
                <a16:creationId xmlns:a16="http://schemas.microsoft.com/office/drawing/2014/main" id="{C4D98381-D52D-4CAE-BADD-FFD063D68E9C}"/>
              </a:ext>
            </a:extLst>
          </p:cNvPr>
          <p:cNvSpPr>
            <a:spLocks noGrp="1"/>
          </p:cNvSpPr>
          <p:nvPr>
            <p:ph type="body" idx="1"/>
          </p:nvPr>
        </p:nvSpPr>
        <p:spPr>
          <a:xfrm>
            <a:off x="581192" y="2070098"/>
            <a:ext cx="9330251" cy="3414140"/>
          </a:xfrm>
        </p:spPr>
        <p:txBody>
          <a:bodyPr wrap="square" anchor="ctr">
            <a:noAutofit/>
          </a:bodyPr>
          <a:lstStyle/>
          <a:p>
            <a:r>
              <a:rPr lang="en-IE" sz="2000" b="1" dirty="0"/>
              <a:t>How Public Perception Affects the Success of NBS</a:t>
            </a:r>
            <a:endParaRPr lang="en-IE" sz="2000" dirty="0"/>
          </a:p>
          <a:p>
            <a:pPr>
              <a:buFont typeface="Arial" panose="020B0604020202020204" pitchFamily="34" charset="0"/>
              <a:buChar char="•"/>
            </a:pPr>
            <a:r>
              <a:rPr lang="en-IE" sz="2000" dirty="0"/>
              <a:t>Public perception is a crucial factor in the </a:t>
            </a:r>
            <a:r>
              <a:rPr lang="en-IE" sz="2000" b="1" dirty="0"/>
              <a:t>implementation and maintenance</a:t>
            </a:r>
            <a:r>
              <a:rPr lang="en-IE" sz="2000" dirty="0"/>
              <a:t> of NBS.</a:t>
            </a:r>
          </a:p>
          <a:p>
            <a:pPr>
              <a:buFont typeface="Arial" panose="020B0604020202020204" pitchFamily="34" charset="0"/>
              <a:buChar char="•"/>
            </a:pPr>
            <a:r>
              <a:rPr lang="en-IE" sz="2000" b="1" dirty="0"/>
              <a:t>Barriers</a:t>
            </a:r>
            <a:r>
              <a:rPr lang="en-IE" sz="2000" dirty="0"/>
              <a:t>: Public scepticism, lack of awareness, or resistance to change.</a:t>
            </a:r>
          </a:p>
          <a:p>
            <a:pPr>
              <a:buFont typeface="Arial" panose="020B0604020202020204" pitchFamily="34" charset="0"/>
              <a:buChar char="•"/>
            </a:pPr>
            <a:r>
              <a:rPr lang="en-IE" sz="2000" b="1" dirty="0"/>
              <a:t>Solutions</a:t>
            </a:r>
            <a:r>
              <a:rPr lang="en-IE" sz="2000" dirty="0"/>
              <a:t>: Education campaigns, community involvement in planning, and clear communication of benefits.</a:t>
            </a:r>
          </a:p>
          <a:p>
            <a:pPr>
              <a:buFont typeface="Arial" panose="020B0604020202020204" pitchFamily="34" charset="0"/>
              <a:buChar char="•"/>
            </a:pPr>
            <a:r>
              <a:rPr lang="en-IE" sz="2000" dirty="0"/>
              <a:t>Example: </a:t>
            </a:r>
            <a:r>
              <a:rPr lang="en-IE" sz="2000" b="1" dirty="0" err="1"/>
              <a:t>ReGREEN</a:t>
            </a:r>
            <a:r>
              <a:rPr lang="en-IE" sz="2000" dirty="0"/>
              <a:t> project in </a:t>
            </a:r>
            <a:r>
              <a:rPr lang="en-IE" sz="2000" b="1" dirty="0"/>
              <a:t>Rome</a:t>
            </a:r>
            <a:r>
              <a:rPr lang="en-IE" sz="2000" dirty="0"/>
              <a:t>, which included community engagement to build public support for urban greening initiatives.</a:t>
            </a:r>
          </a:p>
        </p:txBody>
      </p:sp>
      <p:sp>
        <p:nvSpPr>
          <p:cNvPr id="4" name="Slide Number Placeholder 3">
            <a:extLst>
              <a:ext uri="{FF2B5EF4-FFF2-40B4-BE49-F238E27FC236}">
                <a16:creationId xmlns:a16="http://schemas.microsoft.com/office/drawing/2014/main" id="{2031BF9A-C06D-1762-57BF-986EB7305859}"/>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14</a:t>
            </a:fld>
            <a:endParaRPr lang="en-GB"/>
          </a:p>
        </p:txBody>
      </p:sp>
    </p:spTree>
    <p:extLst>
      <p:ext uri="{BB962C8B-B14F-4D97-AF65-F5344CB8AC3E}">
        <p14:creationId xmlns:p14="http://schemas.microsoft.com/office/powerpoint/2010/main" val="427438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13649-8018-6D58-7FFE-05C09868C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078AA-FA11-CBF2-6EBF-42B1B1BADC84}"/>
              </a:ext>
            </a:extLst>
          </p:cNvPr>
          <p:cNvSpPr>
            <a:spLocks noGrp="1"/>
          </p:cNvSpPr>
          <p:nvPr>
            <p:ph type="title"/>
          </p:nvPr>
        </p:nvSpPr>
        <p:spPr>
          <a:xfrm>
            <a:off x="581190" y="5483066"/>
            <a:ext cx="4909445" cy="689514"/>
          </a:xfrm>
        </p:spPr>
        <p:txBody>
          <a:bodyPr wrap="square" anchor="ctr">
            <a:normAutofit/>
          </a:bodyPr>
          <a:lstStyle/>
          <a:p>
            <a:r>
              <a:rPr lang="en-IE" sz="3200" dirty="0"/>
              <a:t>SWOT Analysis</a:t>
            </a:r>
            <a:endParaRPr lang="en-US" sz="3200" dirty="0"/>
          </a:p>
        </p:txBody>
      </p:sp>
      <p:sp>
        <p:nvSpPr>
          <p:cNvPr id="3" name="Text Placeholder 2">
            <a:extLst>
              <a:ext uri="{FF2B5EF4-FFF2-40B4-BE49-F238E27FC236}">
                <a16:creationId xmlns:a16="http://schemas.microsoft.com/office/drawing/2014/main" id="{5B593555-4DF5-4CD6-3E64-55178BDE0E88}"/>
              </a:ext>
            </a:extLst>
          </p:cNvPr>
          <p:cNvSpPr>
            <a:spLocks noGrp="1"/>
          </p:cNvSpPr>
          <p:nvPr>
            <p:ph type="body" idx="1"/>
          </p:nvPr>
        </p:nvSpPr>
        <p:spPr>
          <a:xfrm>
            <a:off x="447816" y="900682"/>
            <a:ext cx="11292840" cy="3905318"/>
          </a:xfrm>
        </p:spPr>
        <p:txBody>
          <a:bodyPr wrap="square" anchor="ctr">
            <a:normAutofit/>
          </a:bodyPr>
          <a:lstStyle/>
          <a:p>
            <a:pPr marL="111760" indent="0">
              <a:lnSpc>
                <a:spcPct val="140000"/>
              </a:lnSpc>
              <a:buNone/>
            </a:pPr>
            <a:r>
              <a:rPr lang="en-IE" sz="1700" b="1" dirty="0"/>
              <a:t>STRENGTHS</a:t>
            </a:r>
          </a:p>
          <a:p>
            <a:pPr>
              <a:lnSpc>
                <a:spcPct val="140000"/>
              </a:lnSpc>
              <a:buFont typeface="+mj-lt"/>
              <a:buAutoNum type="arabicPeriod"/>
            </a:pPr>
            <a:r>
              <a:rPr lang="en-IE" sz="1700" b="1" dirty="0"/>
              <a:t>Sustainability and Climate Resilience</a:t>
            </a:r>
            <a:r>
              <a:rPr lang="en-IE" sz="1700" dirty="0"/>
              <a:t>: NBS provide long-term sustainable solutions to climate-related urban challenges, such as </a:t>
            </a:r>
            <a:r>
              <a:rPr lang="en-IE" sz="1700" b="1" dirty="0"/>
              <a:t>flooding</a:t>
            </a:r>
            <a:r>
              <a:rPr lang="en-IE" sz="1700" dirty="0"/>
              <a:t>, </a:t>
            </a:r>
            <a:r>
              <a:rPr lang="en-IE" sz="1700" b="1" dirty="0"/>
              <a:t>urban heat islands</a:t>
            </a:r>
            <a:r>
              <a:rPr lang="en-IE" sz="1700" dirty="0"/>
              <a:t>, and </a:t>
            </a:r>
            <a:r>
              <a:rPr lang="en-IE" sz="1700" b="1" dirty="0"/>
              <a:t>biodiversity loss</a:t>
            </a:r>
            <a:r>
              <a:rPr lang="en-IE" sz="1700" dirty="0"/>
              <a:t>.</a:t>
            </a:r>
          </a:p>
          <a:p>
            <a:pPr>
              <a:lnSpc>
                <a:spcPct val="140000"/>
              </a:lnSpc>
              <a:buFont typeface="+mj-lt"/>
              <a:buAutoNum type="arabicPeriod"/>
            </a:pPr>
            <a:r>
              <a:rPr lang="en-IE" sz="1700" b="1" dirty="0"/>
              <a:t>Cost-Effectiveness in the Long-Term</a:t>
            </a:r>
            <a:r>
              <a:rPr lang="en-IE" sz="1700" dirty="0"/>
              <a:t>: NBS are often more </a:t>
            </a:r>
            <a:r>
              <a:rPr lang="en-IE" sz="1700" b="1" dirty="0"/>
              <a:t>cost-effective</a:t>
            </a:r>
            <a:r>
              <a:rPr lang="en-IE" sz="1700" dirty="0"/>
              <a:t> than traditional "grey" infrastructure in managing urban water, reducing energy costs, and mitigating climate impacts.</a:t>
            </a:r>
          </a:p>
          <a:p>
            <a:pPr>
              <a:lnSpc>
                <a:spcPct val="140000"/>
              </a:lnSpc>
              <a:buFont typeface="+mj-lt"/>
              <a:buAutoNum type="arabicPeriod"/>
            </a:pPr>
            <a:r>
              <a:rPr lang="en-IE" sz="1700" b="1" dirty="0"/>
              <a:t>Health and Well-being Benefits</a:t>
            </a:r>
            <a:r>
              <a:rPr lang="en-IE" sz="1700" dirty="0"/>
              <a:t>: NBS improve public health by providing </a:t>
            </a:r>
            <a:r>
              <a:rPr lang="en-IE" sz="1700" b="1" dirty="0"/>
              <a:t>accessible green spaces</a:t>
            </a:r>
            <a:r>
              <a:rPr lang="en-IE" sz="1700" dirty="0"/>
              <a:t>, enhancing mental well-being, and promoting physical activity.</a:t>
            </a:r>
          </a:p>
          <a:p>
            <a:pPr>
              <a:lnSpc>
                <a:spcPct val="140000"/>
              </a:lnSpc>
              <a:buFont typeface="+mj-lt"/>
              <a:buAutoNum type="arabicPeriod"/>
            </a:pPr>
            <a:r>
              <a:rPr lang="en-IE" sz="1700" b="1" dirty="0"/>
              <a:t>Biodiversity Enhancement</a:t>
            </a:r>
            <a:r>
              <a:rPr lang="en-IE" sz="1700" dirty="0"/>
              <a:t>: NBS can restore urban ecosystems, improve habitats, and support the restoration of </a:t>
            </a:r>
            <a:r>
              <a:rPr lang="en-IE" sz="1700" b="1" dirty="0"/>
              <a:t>local biodiversity</a:t>
            </a:r>
            <a:r>
              <a:rPr lang="en-IE" sz="1700" dirty="0"/>
              <a:t> in cities.</a:t>
            </a:r>
          </a:p>
        </p:txBody>
      </p:sp>
      <p:sp>
        <p:nvSpPr>
          <p:cNvPr id="10" name="Text Placeholder 3">
            <a:extLst>
              <a:ext uri="{FF2B5EF4-FFF2-40B4-BE49-F238E27FC236}">
                <a16:creationId xmlns:a16="http://schemas.microsoft.com/office/drawing/2014/main" id="{B9FA70DA-C16E-892A-15A2-0E3C434FA440}"/>
              </a:ext>
            </a:extLst>
          </p:cNvPr>
          <p:cNvSpPr>
            <a:spLocks noGrp="1"/>
          </p:cNvSpPr>
          <p:nvPr>
            <p:ph type="body" idx="2"/>
          </p:nvPr>
        </p:nvSpPr>
        <p:spPr>
          <a:xfrm>
            <a:off x="5740823" y="5262296"/>
            <a:ext cx="5869987" cy="689515"/>
          </a:xfrm>
        </p:spPr>
        <p:txBody>
          <a:bodyPr/>
          <a:lstStyle/>
          <a:p>
            <a:r>
              <a:rPr lang="en-US" dirty="0"/>
              <a:t>NBS and their impacts</a:t>
            </a:r>
          </a:p>
        </p:txBody>
      </p:sp>
      <p:sp>
        <p:nvSpPr>
          <p:cNvPr id="4" name="Slide Number Placeholder 3">
            <a:extLst>
              <a:ext uri="{FF2B5EF4-FFF2-40B4-BE49-F238E27FC236}">
                <a16:creationId xmlns:a16="http://schemas.microsoft.com/office/drawing/2014/main" id="{E6096975-812A-333A-39CD-0A0914F16AED}"/>
              </a:ext>
            </a:extLst>
          </p:cNvPr>
          <p:cNvSpPr>
            <a:spLocks noGrp="1"/>
          </p:cNvSpPr>
          <p:nvPr>
            <p:ph type="sldNum" idx="12"/>
          </p:nvPr>
        </p:nvSpPr>
        <p:spPr>
          <a:xfrm>
            <a:off x="10558300" y="600168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15</a:t>
            </a:fld>
            <a:endParaRPr lang="en-GB"/>
          </a:p>
        </p:txBody>
      </p:sp>
      <p:sp>
        <p:nvSpPr>
          <p:cNvPr id="5" name="TextBox 4">
            <a:extLst>
              <a:ext uri="{FF2B5EF4-FFF2-40B4-BE49-F238E27FC236}">
                <a16:creationId xmlns:a16="http://schemas.microsoft.com/office/drawing/2014/main" id="{CB679CE8-F89C-7289-FD3A-23C9C147F4A0}"/>
              </a:ext>
            </a:extLst>
          </p:cNvPr>
          <p:cNvSpPr txBox="1"/>
          <p:nvPr/>
        </p:nvSpPr>
        <p:spPr>
          <a:xfrm>
            <a:off x="1906291" y="1688125"/>
            <a:ext cx="184731"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A8958E10-9D89-A842-A348-C2D0A5490F59}"/>
              </a:ext>
            </a:extLst>
          </p:cNvPr>
          <p:cNvSpPr txBox="1"/>
          <p:nvPr/>
        </p:nvSpPr>
        <p:spPr>
          <a:xfrm>
            <a:off x="10855475" y="189093"/>
            <a:ext cx="755335" cy="1323439"/>
          </a:xfrm>
          <a:prstGeom prst="rect">
            <a:avLst/>
          </a:prstGeom>
          <a:noFill/>
        </p:spPr>
        <p:txBody>
          <a:bodyPr wrap="none" rtlCol="0">
            <a:spAutoFit/>
          </a:bodyPr>
          <a:lstStyle/>
          <a:p>
            <a:r>
              <a:rPr lang="en-US" sz="8000" dirty="0">
                <a:solidFill>
                  <a:schemeClr val="accent2"/>
                </a:solidFill>
              </a:rPr>
              <a:t>1</a:t>
            </a:r>
          </a:p>
        </p:txBody>
      </p:sp>
    </p:spTree>
    <p:extLst>
      <p:ext uri="{BB962C8B-B14F-4D97-AF65-F5344CB8AC3E}">
        <p14:creationId xmlns:p14="http://schemas.microsoft.com/office/powerpoint/2010/main" val="216363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55381-C667-C7E5-B063-93CB0A5489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75B84F-9E31-CD85-2CF4-97471F6117B5}"/>
              </a:ext>
            </a:extLst>
          </p:cNvPr>
          <p:cNvSpPr>
            <a:spLocks noGrp="1"/>
          </p:cNvSpPr>
          <p:nvPr>
            <p:ph type="body" idx="1"/>
          </p:nvPr>
        </p:nvSpPr>
        <p:spPr>
          <a:xfrm>
            <a:off x="447816" y="900682"/>
            <a:ext cx="11292840" cy="3905318"/>
          </a:xfrm>
        </p:spPr>
        <p:txBody>
          <a:bodyPr wrap="square" anchor="ctr">
            <a:normAutofit lnSpcReduction="10000"/>
          </a:bodyPr>
          <a:lstStyle/>
          <a:p>
            <a:pPr marL="111760" indent="0">
              <a:lnSpc>
                <a:spcPct val="140000"/>
              </a:lnSpc>
              <a:buNone/>
            </a:pPr>
            <a:r>
              <a:rPr lang="en-IE" sz="1700" b="1" dirty="0"/>
              <a:t>WEAKNESSES</a:t>
            </a:r>
          </a:p>
          <a:p>
            <a:pPr>
              <a:buFont typeface="+mj-lt"/>
              <a:buAutoNum type="arabicPeriod"/>
            </a:pPr>
            <a:r>
              <a:rPr lang="en-IE" sz="1600" b="1" dirty="0"/>
              <a:t>High Initial Costs</a:t>
            </a:r>
            <a:r>
              <a:rPr lang="en-IE" sz="1600" dirty="0"/>
              <a:t>: Establishing NBS can require significant upfront investment for green spaces, urban forests, or green roofs. Example: Urban wetlands restoration requires high initial funding and expertise.</a:t>
            </a:r>
          </a:p>
          <a:p>
            <a:pPr>
              <a:buFont typeface="+mj-lt"/>
              <a:buAutoNum type="arabicPeriod"/>
            </a:pPr>
            <a:r>
              <a:rPr lang="en-IE" sz="1600" b="1" dirty="0"/>
              <a:t>Land Constraints</a:t>
            </a:r>
            <a:r>
              <a:rPr lang="en-IE" sz="1600" dirty="0"/>
              <a:t>: Limited space in dense urban areas for large-scale green infrastructure. Example: High-density areas like </a:t>
            </a:r>
            <a:r>
              <a:rPr lang="en-IE" sz="1600" b="1" dirty="0"/>
              <a:t>Paris</a:t>
            </a:r>
            <a:r>
              <a:rPr lang="en-IE" sz="1600" dirty="0"/>
              <a:t> face challenges in integrating green spaces.</a:t>
            </a:r>
          </a:p>
          <a:p>
            <a:pPr>
              <a:buFont typeface="+mj-lt"/>
              <a:buAutoNum type="arabicPeriod"/>
            </a:pPr>
            <a:r>
              <a:rPr lang="en-IE" sz="1600" b="1" dirty="0"/>
              <a:t>Complex Management</a:t>
            </a:r>
            <a:r>
              <a:rPr lang="en-IE" sz="1600" dirty="0"/>
              <a:t>: NBS require continuous monitoring, maintenance, and coordination across urban departments. Example: Maintenance of </a:t>
            </a:r>
            <a:r>
              <a:rPr lang="en-IE" sz="1600" b="1" dirty="0"/>
              <a:t>green roofs</a:t>
            </a:r>
            <a:r>
              <a:rPr lang="en-IE" sz="1600" dirty="0"/>
              <a:t> and </a:t>
            </a:r>
            <a:r>
              <a:rPr lang="en-IE" sz="1600" b="1" dirty="0"/>
              <a:t>urban parks</a:t>
            </a:r>
            <a:r>
              <a:rPr lang="en-IE" sz="1600" dirty="0"/>
              <a:t> can be resource-intensive.</a:t>
            </a:r>
          </a:p>
          <a:p>
            <a:pPr>
              <a:buFont typeface="+mj-lt"/>
              <a:buAutoNum type="arabicPeriod"/>
            </a:pPr>
            <a:r>
              <a:rPr lang="en-IE" sz="1600" b="1" dirty="0"/>
              <a:t>Public Resistance</a:t>
            </a:r>
            <a:r>
              <a:rPr lang="en-IE" sz="1600" dirty="0"/>
              <a:t>: Some communities may resist changes, especially in areas with limited knowledge of NBS benefits. Example: In some cities, the installation of green infrastructure is met with scepticism due to loss of parking or changes to established spaces.</a:t>
            </a:r>
          </a:p>
        </p:txBody>
      </p:sp>
      <p:sp>
        <p:nvSpPr>
          <p:cNvPr id="10" name="Text Placeholder 3">
            <a:extLst>
              <a:ext uri="{FF2B5EF4-FFF2-40B4-BE49-F238E27FC236}">
                <a16:creationId xmlns:a16="http://schemas.microsoft.com/office/drawing/2014/main" id="{B3B79A19-B6D3-9695-5037-470EB08839FA}"/>
              </a:ext>
            </a:extLst>
          </p:cNvPr>
          <p:cNvSpPr>
            <a:spLocks noGrp="1"/>
          </p:cNvSpPr>
          <p:nvPr>
            <p:ph type="body" idx="2"/>
          </p:nvPr>
        </p:nvSpPr>
        <p:spPr>
          <a:xfrm>
            <a:off x="5740823" y="5262296"/>
            <a:ext cx="5869987" cy="689515"/>
          </a:xfrm>
        </p:spPr>
        <p:txBody>
          <a:bodyPr/>
          <a:lstStyle/>
          <a:p>
            <a:r>
              <a:rPr lang="en-US" dirty="0"/>
              <a:t>NBS and their impacts</a:t>
            </a:r>
          </a:p>
        </p:txBody>
      </p:sp>
      <p:sp>
        <p:nvSpPr>
          <p:cNvPr id="4" name="Slide Number Placeholder 3">
            <a:extLst>
              <a:ext uri="{FF2B5EF4-FFF2-40B4-BE49-F238E27FC236}">
                <a16:creationId xmlns:a16="http://schemas.microsoft.com/office/drawing/2014/main" id="{6997F6E2-0719-FB21-F7EC-F6A9758B6A81}"/>
              </a:ext>
            </a:extLst>
          </p:cNvPr>
          <p:cNvSpPr>
            <a:spLocks noGrp="1"/>
          </p:cNvSpPr>
          <p:nvPr>
            <p:ph type="sldNum" idx="12"/>
          </p:nvPr>
        </p:nvSpPr>
        <p:spPr>
          <a:xfrm>
            <a:off x="10558300" y="600168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16</a:t>
            </a:fld>
            <a:endParaRPr lang="en-GB"/>
          </a:p>
        </p:txBody>
      </p:sp>
      <p:sp>
        <p:nvSpPr>
          <p:cNvPr id="5" name="TextBox 4">
            <a:extLst>
              <a:ext uri="{FF2B5EF4-FFF2-40B4-BE49-F238E27FC236}">
                <a16:creationId xmlns:a16="http://schemas.microsoft.com/office/drawing/2014/main" id="{DE94CC3A-D224-E1E6-70C6-2390A03BD5A5}"/>
              </a:ext>
            </a:extLst>
          </p:cNvPr>
          <p:cNvSpPr txBox="1"/>
          <p:nvPr/>
        </p:nvSpPr>
        <p:spPr>
          <a:xfrm>
            <a:off x="1906291" y="1688125"/>
            <a:ext cx="184731" cy="307777"/>
          </a:xfrm>
          <a:prstGeom prst="rect">
            <a:avLst/>
          </a:prstGeom>
          <a:noFill/>
        </p:spPr>
        <p:txBody>
          <a:bodyPr wrap="none" rtlCol="0">
            <a:spAutoFit/>
          </a:bodyPr>
          <a:lstStyle/>
          <a:p>
            <a:endParaRPr lang="en-US" dirty="0"/>
          </a:p>
        </p:txBody>
      </p:sp>
      <p:sp>
        <p:nvSpPr>
          <p:cNvPr id="7" name="Title 6">
            <a:extLst>
              <a:ext uri="{FF2B5EF4-FFF2-40B4-BE49-F238E27FC236}">
                <a16:creationId xmlns:a16="http://schemas.microsoft.com/office/drawing/2014/main" id="{65CE11EC-D54E-D889-8A43-14EE1CDE037F}"/>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C70FEBC2-973A-54A7-B4FF-9A7449D90513}"/>
              </a:ext>
            </a:extLst>
          </p:cNvPr>
          <p:cNvSpPr txBox="1">
            <a:spLocks/>
          </p:cNvSpPr>
          <p:nvPr/>
        </p:nvSpPr>
        <p:spPr>
          <a:xfrm>
            <a:off x="581190" y="5483066"/>
            <a:ext cx="4909445" cy="68951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200"/>
              <a:t>SWOT Analysis</a:t>
            </a:r>
            <a:endParaRPr lang="en-US" sz="3200" dirty="0"/>
          </a:p>
        </p:txBody>
      </p:sp>
      <p:sp>
        <p:nvSpPr>
          <p:cNvPr id="9" name="TextBox 8">
            <a:extLst>
              <a:ext uri="{FF2B5EF4-FFF2-40B4-BE49-F238E27FC236}">
                <a16:creationId xmlns:a16="http://schemas.microsoft.com/office/drawing/2014/main" id="{D7892583-82E7-34F1-2451-8DEFDDAAD6C1}"/>
              </a:ext>
            </a:extLst>
          </p:cNvPr>
          <p:cNvSpPr txBox="1"/>
          <p:nvPr/>
        </p:nvSpPr>
        <p:spPr>
          <a:xfrm>
            <a:off x="10855475" y="189093"/>
            <a:ext cx="755335" cy="1323439"/>
          </a:xfrm>
          <a:prstGeom prst="rect">
            <a:avLst/>
          </a:prstGeom>
          <a:noFill/>
        </p:spPr>
        <p:txBody>
          <a:bodyPr wrap="none" rtlCol="0">
            <a:spAutoFit/>
          </a:bodyPr>
          <a:lstStyle/>
          <a:p>
            <a:r>
              <a:rPr lang="en-US" sz="8000" dirty="0">
                <a:solidFill>
                  <a:schemeClr val="accent2"/>
                </a:solidFill>
              </a:rPr>
              <a:t>2</a:t>
            </a:r>
          </a:p>
        </p:txBody>
      </p:sp>
    </p:spTree>
    <p:extLst>
      <p:ext uri="{BB962C8B-B14F-4D97-AF65-F5344CB8AC3E}">
        <p14:creationId xmlns:p14="http://schemas.microsoft.com/office/powerpoint/2010/main" val="46890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DF5FB-3862-FB4C-0111-A75DA22ED8A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1608169-87AE-CF0C-5804-FCF1FE1B79ED}"/>
              </a:ext>
            </a:extLst>
          </p:cNvPr>
          <p:cNvSpPr>
            <a:spLocks noGrp="1"/>
          </p:cNvSpPr>
          <p:nvPr>
            <p:ph type="body" idx="1"/>
          </p:nvPr>
        </p:nvSpPr>
        <p:spPr>
          <a:xfrm>
            <a:off x="447816" y="900682"/>
            <a:ext cx="11292840" cy="3905318"/>
          </a:xfrm>
        </p:spPr>
        <p:txBody>
          <a:bodyPr wrap="square" anchor="ctr">
            <a:normAutofit/>
          </a:bodyPr>
          <a:lstStyle/>
          <a:p>
            <a:pPr marL="111760" indent="0">
              <a:lnSpc>
                <a:spcPct val="140000"/>
              </a:lnSpc>
              <a:buNone/>
            </a:pPr>
            <a:r>
              <a:rPr lang="en-IE" sz="1700" b="1" dirty="0"/>
              <a:t>OPPORTUNITIES</a:t>
            </a:r>
          </a:p>
          <a:p>
            <a:pPr>
              <a:buFont typeface="+mj-lt"/>
              <a:buAutoNum type="arabicPeriod"/>
            </a:pPr>
            <a:r>
              <a:rPr lang="en-IE" sz="1400" b="1" dirty="0"/>
              <a:t>EU Funding</a:t>
            </a:r>
            <a:r>
              <a:rPr lang="en-IE" sz="1400" dirty="0"/>
              <a:t>: Multiple EU-funded programs (e.g., </a:t>
            </a:r>
            <a:r>
              <a:rPr lang="en-IE" sz="1400" b="1" dirty="0"/>
              <a:t>Horizon Europe</a:t>
            </a:r>
            <a:r>
              <a:rPr lang="en-IE" sz="1400" dirty="0"/>
              <a:t>, </a:t>
            </a:r>
            <a:r>
              <a:rPr lang="en-IE" sz="1400" b="1" dirty="0"/>
              <a:t>LIFE Program</a:t>
            </a:r>
            <a:r>
              <a:rPr lang="en-IE" sz="1400" dirty="0"/>
              <a:t>) support NBS projects focused on </a:t>
            </a:r>
            <a:r>
              <a:rPr lang="en-IE" sz="1400" b="1" dirty="0"/>
              <a:t>sustainability</a:t>
            </a:r>
            <a:r>
              <a:rPr lang="en-IE" sz="1400" dirty="0"/>
              <a:t>, </a:t>
            </a:r>
            <a:r>
              <a:rPr lang="en-IE" sz="1400" b="1" dirty="0"/>
              <a:t>biodiversity</a:t>
            </a:r>
            <a:r>
              <a:rPr lang="en-IE" sz="1400" dirty="0"/>
              <a:t>, and </a:t>
            </a:r>
            <a:r>
              <a:rPr lang="en-IE" sz="1400" b="1" dirty="0"/>
              <a:t>climate adaptation</a:t>
            </a:r>
            <a:r>
              <a:rPr lang="en-IE" sz="1400" dirty="0"/>
              <a:t>. Example: </a:t>
            </a:r>
            <a:r>
              <a:rPr lang="en-IE" sz="1400" b="1" dirty="0"/>
              <a:t>CIVITAS</a:t>
            </a:r>
            <a:r>
              <a:rPr lang="en-IE" sz="1400" dirty="0"/>
              <a:t> funds green mobility and infrastructure projects.</a:t>
            </a:r>
          </a:p>
          <a:p>
            <a:pPr>
              <a:buFont typeface="+mj-lt"/>
              <a:buAutoNum type="arabicPeriod"/>
            </a:pPr>
            <a:r>
              <a:rPr lang="en-IE" sz="1400" b="1" dirty="0"/>
              <a:t>Public-Private Partnerships</a:t>
            </a:r>
            <a:r>
              <a:rPr lang="en-IE" sz="1400" dirty="0"/>
              <a:t>: Collaboration between governments, businesses, and local communities to implement and maintain NBS. Example: </a:t>
            </a:r>
            <a:r>
              <a:rPr lang="en-IE" sz="1400" b="1" dirty="0" err="1"/>
              <a:t>ReGREEEN</a:t>
            </a:r>
            <a:r>
              <a:rPr lang="en-IE" sz="1400" dirty="0"/>
              <a:t> fosters collaboration between multiple sectors to implement urban greening.</a:t>
            </a:r>
          </a:p>
          <a:p>
            <a:pPr>
              <a:buFont typeface="+mj-lt"/>
              <a:buAutoNum type="arabicPeriod"/>
            </a:pPr>
            <a:r>
              <a:rPr lang="en-IE" sz="1400" b="1" dirty="0"/>
              <a:t>Technology Integration</a:t>
            </a:r>
            <a:r>
              <a:rPr lang="en-IE" sz="1400" dirty="0"/>
              <a:t>: Use of </a:t>
            </a:r>
            <a:r>
              <a:rPr lang="en-IE" sz="1400" b="1" dirty="0"/>
              <a:t>IoT</a:t>
            </a:r>
            <a:r>
              <a:rPr lang="en-IE" sz="1400" dirty="0"/>
              <a:t>, </a:t>
            </a:r>
            <a:r>
              <a:rPr lang="en-IE" sz="1400" b="1" dirty="0"/>
              <a:t>AI</a:t>
            </a:r>
            <a:r>
              <a:rPr lang="en-IE" sz="1400" dirty="0"/>
              <a:t>, and </a:t>
            </a:r>
            <a:r>
              <a:rPr lang="en-IE" sz="1400" b="1" dirty="0"/>
              <a:t>big data</a:t>
            </a:r>
            <a:r>
              <a:rPr lang="en-IE" sz="1400" dirty="0"/>
              <a:t> to monitor and optimize NBS for efficiency and effectiveness. Example: Smart sensors for </a:t>
            </a:r>
            <a:r>
              <a:rPr lang="en-IE" sz="1400" b="1" dirty="0"/>
              <a:t>green roof systems</a:t>
            </a:r>
            <a:r>
              <a:rPr lang="en-IE" sz="1400" dirty="0"/>
              <a:t> optimize energy use and stormwater management.</a:t>
            </a:r>
          </a:p>
          <a:p>
            <a:pPr>
              <a:buFont typeface="+mj-lt"/>
              <a:buAutoNum type="arabicPeriod"/>
            </a:pPr>
            <a:r>
              <a:rPr lang="en-IE" sz="1400" b="1" dirty="0"/>
              <a:t>Increased Public Awareness</a:t>
            </a:r>
            <a:r>
              <a:rPr lang="en-IE" sz="1400" dirty="0"/>
              <a:t>: Growing recognition of the environmental and health benefits of NBS encourages investment and political will. Example: </a:t>
            </a:r>
            <a:r>
              <a:rPr lang="en-IE" sz="1400" b="1" dirty="0"/>
              <a:t>LIFE-IP </a:t>
            </a:r>
            <a:r>
              <a:rPr lang="en-IE" sz="1400" b="1" dirty="0" err="1"/>
              <a:t>UrbanGreening</a:t>
            </a:r>
            <a:r>
              <a:rPr lang="en-IE" sz="1400" dirty="0"/>
              <a:t> projects increased awareness of the social and environmental benefits of urban green infrastructure.</a:t>
            </a:r>
          </a:p>
        </p:txBody>
      </p:sp>
      <p:sp>
        <p:nvSpPr>
          <p:cNvPr id="10" name="Text Placeholder 3">
            <a:extLst>
              <a:ext uri="{FF2B5EF4-FFF2-40B4-BE49-F238E27FC236}">
                <a16:creationId xmlns:a16="http://schemas.microsoft.com/office/drawing/2014/main" id="{FDC43FF7-028B-A404-EA2D-1FC73CBAA184}"/>
              </a:ext>
            </a:extLst>
          </p:cNvPr>
          <p:cNvSpPr>
            <a:spLocks noGrp="1"/>
          </p:cNvSpPr>
          <p:nvPr>
            <p:ph type="body" idx="2"/>
          </p:nvPr>
        </p:nvSpPr>
        <p:spPr>
          <a:xfrm>
            <a:off x="5740823" y="5262296"/>
            <a:ext cx="5869987" cy="689515"/>
          </a:xfrm>
        </p:spPr>
        <p:txBody>
          <a:bodyPr/>
          <a:lstStyle/>
          <a:p>
            <a:r>
              <a:rPr lang="en-US" dirty="0"/>
              <a:t>NBS and their impacts</a:t>
            </a:r>
          </a:p>
        </p:txBody>
      </p:sp>
      <p:sp>
        <p:nvSpPr>
          <p:cNvPr id="4" name="Slide Number Placeholder 3">
            <a:extLst>
              <a:ext uri="{FF2B5EF4-FFF2-40B4-BE49-F238E27FC236}">
                <a16:creationId xmlns:a16="http://schemas.microsoft.com/office/drawing/2014/main" id="{31CF60D0-333D-189D-9BC5-1B4E52B43344}"/>
              </a:ext>
            </a:extLst>
          </p:cNvPr>
          <p:cNvSpPr>
            <a:spLocks noGrp="1"/>
          </p:cNvSpPr>
          <p:nvPr>
            <p:ph type="sldNum" idx="12"/>
          </p:nvPr>
        </p:nvSpPr>
        <p:spPr>
          <a:xfrm>
            <a:off x="10558300" y="600168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17</a:t>
            </a:fld>
            <a:endParaRPr lang="en-GB"/>
          </a:p>
        </p:txBody>
      </p:sp>
      <p:sp>
        <p:nvSpPr>
          <p:cNvPr id="5" name="TextBox 4">
            <a:extLst>
              <a:ext uri="{FF2B5EF4-FFF2-40B4-BE49-F238E27FC236}">
                <a16:creationId xmlns:a16="http://schemas.microsoft.com/office/drawing/2014/main" id="{52711405-D55F-6B9A-3030-B95D9AFBADC3}"/>
              </a:ext>
            </a:extLst>
          </p:cNvPr>
          <p:cNvSpPr txBox="1"/>
          <p:nvPr/>
        </p:nvSpPr>
        <p:spPr>
          <a:xfrm>
            <a:off x="1906291" y="1688125"/>
            <a:ext cx="184731" cy="307777"/>
          </a:xfrm>
          <a:prstGeom prst="rect">
            <a:avLst/>
          </a:prstGeom>
          <a:noFill/>
        </p:spPr>
        <p:txBody>
          <a:bodyPr wrap="none" rtlCol="0">
            <a:spAutoFit/>
          </a:bodyPr>
          <a:lstStyle/>
          <a:p>
            <a:endParaRPr lang="en-US" dirty="0"/>
          </a:p>
        </p:txBody>
      </p:sp>
      <p:pic>
        <p:nvPicPr>
          <p:cNvPr id="9" name="Picture 8" descr="A green text on a white background&#10;&#10;AI-generated content may be incorrect.">
            <a:extLst>
              <a:ext uri="{FF2B5EF4-FFF2-40B4-BE49-F238E27FC236}">
                <a16:creationId xmlns:a16="http://schemas.microsoft.com/office/drawing/2014/main" id="{214DF570-55C3-C53E-7F6D-C9AA60655B4B}"/>
              </a:ext>
            </a:extLst>
          </p:cNvPr>
          <p:cNvPicPr>
            <a:picLocks noChangeAspect="1"/>
          </p:cNvPicPr>
          <p:nvPr/>
        </p:nvPicPr>
        <p:blipFill>
          <a:blip r:embed="rId3"/>
          <a:stretch>
            <a:fillRect/>
          </a:stretch>
        </p:blipFill>
        <p:spPr>
          <a:xfrm>
            <a:off x="7513766" y="501562"/>
            <a:ext cx="2324100" cy="698500"/>
          </a:xfrm>
          <a:prstGeom prst="rect">
            <a:avLst/>
          </a:prstGeom>
        </p:spPr>
      </p:pic>
      <p:sp>
        <p:nvSpPr>
          <p:cNvPr id="7" name="Title 6">
            <a:extLst>
              <a:ext uri="{FF2B5EF4-FFF2-40B4-BE49-F238E27FC236}">
                <a16:creationId xmlns:a16="http://schemas.microsoft.com/office/drawing/2014/main" id="{D6E77E2E-E33F-8474-230B-CA0CB4580A28}"/>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DB7A8CD2-ECC7-6853-34B2-C9EF3BFC8E93}"/>
              </a:ext>
            </a:extLst>
          </p:cNvPr>
          <p:cNvSpPr txBox="1">
            <a:spLocks/>
          </p:cNvSpPr>
          <p:nvPr/>
        </p:nvSpPr>
        <p:spPr>
          <a:xfrm>
            <a:off x="581190" y="5483066"/>
            <a:ext cx="4909445" cy="68951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200"/>
              <a:t>SWOT Analysis</a:t>
            </a:r>
            <a:endParaRPr lang="en-US" sz="3200" dirty="0"/>
          </a:p>
        </p:txBody>
      </p:sp>
      <p:sp>
        <p:nvSpPr>
          <p:cNvPr id="11" name="TextBox 10">
            <a:extLst>
              <a:ext uri="{FF2B5EF4-FFF2-40B4-BE49-F238E27FC236}">
                <a16:creationId xmlns:a16="http://schemas.microsoft.com/office/drawing/2014/main" id="{D83EBF19-90C3-11A5-7681-B26F812772B2}"/>
              </a:ext>
            </a:extLst>
          </p:cNvPr>
          <p:cNvSpPr txBox="1"/>
          <p:nvPr/>
        </p:nvSpPr>
        <p:spPr>
          <a:xfrm>
            <a:off x="10855475" y="189093"/>
            <a:ext cx="755335" cy="1323439"/>
          </a:xfrm>
          <a:prstGeom prst="rect">
            <a:avLst/>
          </a:prstGeom>
          <a:noFill/>
        </p:spPr>
        <p:txBody>
          <a:bodyPr wrap="none" rtlCol="0">
            <a:spAutoFit/>
          </a:bodyPr>
          <a:lstStyle/>
          <a:p>
            <a:r>
              <a:rPr lang="en-US" sz="8000" dirty="0">
                <a:solidFill>
                  <a:schemeClr val="accent2"/>
                </a:solidFill>
              </a:rPr>
              <a:t>3</a:t>
            </a:r>
          </a:p>
        </p:txBody>
      </p:sp>
    </p:spTree>
    <p:extLst>
      <p:ext uri="{BB962C8B-B14F-4D97-AF65-F5344CB8AC3E}">
        <p14:creationId xmlns:p14="http://schemas.microsoft.com/office/powerpoint/2010/main" val="360386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332D2-ADF0-581B-6AA4-4EB31BBF2F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611F68-4A57-9EDD-E789-26BB41A7E8DE}"/>
              </a:ext>
            </a:extLst>
          </p:cNvPr>
          <p:cNvSpPr>
            <a:spLocks noGrp="1"/>
          </p:cNvSpPr>
          <p:nvPr>
            <p:ph type="body" idx="1"/>
          </p:nvPr>
        </p:nvSpPr>
        <p:spPr>
          <a:xfrm>
            <a:off x="447816" y="900682"/>
            <a:ext cx="11292840" cy="3905318"/>
          </a:xfrm>
        </p:spPr>
        <p:txBody>
          <a:bodyPr wrap="square" anchor="ctr">
            <a:normAutofit/>
          </a:bodyPr>
          <a:lstStyle/>
          <a:p>
            <a:pPr marL="111760" indent="0">
              <a:lnSpc>
                <a:spcPct val="140000"/>
              </a:lnSpc>
              <a:buNone/>
            </a:pPr>
            <a:r>
              <a:rPr lang="en-IE" sz="1700" b="1" dirty="0"/>
              <a:t>THREATS</a:t>
            </a:r>
          </a:p>
          <a:p>
            <a:pPr>
              <a:buFont typeface="+mj-lt"/>
              <a:buAutoNum type="arabicPeriod"/>
            </a:pPr>
            <a:r>
              <a:rPr lang="en-IE" sz="1200" b="1" dirty="0"/>
              <a:t>Climate Change and Uncertainty</a:t>
            </a:r>
            <a:r>
              <a:rPr lang="en-IE" sz="1200" dirty="0"/>
              <a:t>: Changing climate conditions may challenge the effectiveness of NBS, particularly if not designed to handle extreme weather. Example: In cities like </a:t>
            </a:r>
            <a:r>
              <a:rPr lang="en-IE" sz="1200" b="1" dirty="0"/>
              <a:t>Brussels</a:t>
            </a:r>
            <a:r>
              <a:rPr lang="en-IE" sz="1200" dirty="0"/>
              <a:t>, urban flooding could reduce NBS effectiveness if extreme weather events are not accounted for.</a:t>
            </a:r>
          </a:p>
          <a:p>
            <a:pPr>
              <a:buFont typeface="+mj-lt"/>
              <a:buAutoNum type="arabicPeriod"/>
            </a:pPr>
            <a:r>
              <a:rPr lang="en-IE" sz="1200" b="1" dirty="0"/>
              <a:t>Competing Urban Priorities</a:t>
            </a:r>
            <a:r>
              <a:rPr lang="en-IE" sz="1200" dirty="0"/>
              <a:t>: Urban governments may prioritize infrastructure development or housing over green spaces due to budget constraints. Example: </a:t>
            </a:r>
            <a:r>
              <a:rPr lang="en-IE" sz="1200" b="1" dirty="0"/>
              <a:t>Madrid</a:t>
            </a:r>
            <a:r>
              <a:rPr lang="en-IE" sz="1200" dirty="0"/>
              <a:t> has limited space for large-scale green infrastructure amidst growing population demands.</a:t>
            </a:r>
          </a:p>
          <a:p>
            <a:pPr>
              <a:buFont typeface="+mj-lt"/>
              <a:buAutoNum type="arabicPeriod"/>
            </a:pPr>
            <a:r>
              <a:rPr lang="en-IE" sz="1200" b="1" dirty="0"/>
              <a:t>Funding and Resource Limitations</a:t>
            </a:r>
            <a:r>
              <a:rPr lang="en-IE" sz="1200" dirty="0"/>
              <a:t>: Even with EU funding, securing consistent investment for long-term NBS projects can be challenging. Example: Projects like </a:t>
            </a:r>
            <a:r>
              <a:rPr lang="en-IE" sz="1200" b="1" dirty="0"/>
              <a:t>Sustainable Drainage Systems (</a:t>
            </a:r>
            <a:r>
              <a:rPr lang="en-IE" sz="1200" b="1" dirty="0" err="1"/>
              <a:t>SuDS</a:t>
            </a:r>
            <a:r>
              <a:rPr lang="en-IE" sz="1200" b="1" dirty="0"/>
              <a:t>)</a:t>
            </a:r>
            <a:r>
              <a:rPr lang="en-IE" sz="1200" dirty="0"/>
              <a:t> require continuous funding for maintenance.</a:t>
            </a:r>
          </a:p>
          <a:p>
            <a:pPr>
              <a:buFont typeface="+mj-lt"/>
              <a:buAutoNum type="arabicPeriod"/>
            </a:pPr>
            <a:r>
              <a:rPr lang="en-IE" sz="1200" b="1" dirty="0"/>
              <a:t>Public Perception and Resistance</a:t>
            </a:r>
            <a:r>
              <a:rPr lang="en-IE" sz="1200" dirty="0"/>
              <a:t>: Lack of awareness or reluctance to change can slow down the adoption of </a:t>
            </a:r>
            <a:r>
              <a:rPr lang="en-IE" sz="1200" dirty="0" err="1"/>
              <a:t>NbS</a:t>
            </a:r>
            <a:r>
              <a:rPr lang="en-IE" sz="1200" dirty="0"/>
              <a:t>. Example: In some urban areas, public resistance to the loss of traditional spaces (e.g., parking) for green projects can hinder NBS implementation.</a:t>
            </a:r>
          </a:p>
        </p:txBody>
      </p:sp>
      <p:sp>
        <p:nvSpPr>
          <p:cNvPr id="10" name="Text Placeholder 3">
            <a:extLst>
              <a:ext uri="{FF2B5EF4-FFF2-40B4-BE49-F238E27FC236}">
                <a16:creationId xmlns:a16="http://schemas.microsoft.com/office/drawing/2014/main" id="{8F2A1A2C-D8B8-0FBA-7C63-DE11A0146F93}"/>
              </a:ext>
            </a:extLst>
          </p:cNvPr>
          <p:cNvSpPr>
            <a:spLocks noGrp="1"/>
          </p:cNvSpPr>
          <p:nvPr>
            <p:ph type="body" idx="2"/>
          </p:nvPr>
        </p:nvSpPr>
        <p:spPr>
          <a:xfrm>
            <a:off x="5740823" y="5262296"/>
            <a:ext cx="5869987" cy="689515"/>
          </a:xfrm>
        </p:spPr>
        <p:txBody>
          <a:bodyPr/>
          <a:lstStyle/>
          <a:p>
            <a:r>
              <a:rPr lang="en-US" dirty="0"/>
              <a:t>NBS and their impacts</a:t>
            </a:r>
          </a:p>
        </p:txBody>
      </p:sp>
      <p:sp>
        <p:nvSpPr>
          <p:cNvPr id="4" name="Slide Number Placeholder 3">
            <a:extLst>
              <a:ext uri="{FF2B5EF4-FFF2-40B4-BE49-F238E27FC236}">
                <a16:creationId xmlns:a16="http://schemas.microsoft.com/office/drawing/2014/main" id="{C3544258-92A1-DFB4-87CE-95B6F4DA5C8C}"/>
              </a:ext>
            </a:extLst>
          </p:cNvPr>
          <p:cNvSpPr>
            <a:spLocks noGrp="1"/>
          </p:cNvSpPr>
          <p:nvPr>
            <p:ph type="sldNum" idx="12"/>
          </p:nvPr>
        </p:nvSpPr>
        <p:spPr>
          <a:xfrm>
            <a:off x="10558300" y="600168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18</a:t>
            </a:fld>
            <a:endParaRPr lang="en-GB"/>
          </a:p>
        </p:txBody>
      </p:sp>
      <p:sp>
        <p:nvSpPr>
          <p:cNvPr id="5" name="TextBox 4">
            <a:extLst>
              <a:ext uri="{FF2B5EF4-FFF2-40B4-BE49-F238E27FC236}">
                <a16:creationId xmlns:a16="http://schemas.microsoft.com/office/drawing/2014/main" id="{42536E25-0854-31B6-29A4-381D52B81BD0}"/>
              </a:ext>
            </a:extLst>
          </p:cNvPr>
          <p:cNvSpPr txBox="1"/>
          <p:nvPr/>
        </p:nvSpPr>
        <p:spPr>
          <a:xfrm>
            <a:off x="1906291" y="1688125"/>
            <a:ext cx="184731" cy="307777"/>
          </a:xfrm>
          <a:prstGeom prst="rect">
            <a:avLst/>
          </a:prstGeom>
          <a:noFill/>
        </p:spPr>
        <p:txBody>
          <a:bodyPr wrap="none" rtlCol="0">
            <a:spAutoFit/>
          </a:bodyPr>
          <a:lstStyle/>
          <a:p>
            <a:endParaRPr lang="en-US" dirty="0"/>
          </a:p>
        </p:txBody>
      </p:sp>
      <p:sp>
        <p:nvSpPr>
          <p:cNvPr id="7" name="Title 6">
            <a:extLst>
              <a:ext uri="{FF2B5EF4-FFF2-40B4-BE49-F238E27FC236}">
                <a16:creationId xmlns:a16="http://schemas.microsoft.com/office/drawing/2014/main" id="{7D2C58DB-9E95-2F7D-21FB-369627C91F56}"/>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D96F31A0-95FD-CB2F-B58E-A2F77105ED35}"/>
              </a:ext>
            </a:extLst>
          </p:cNvPr>
          <p:cNvSpPr txBox="1">
            <a:spLocks/>
          </p:cNvSpPr>
          <p:nvPr/>
        </p:nvSpPr>
        <p:spPr>
          <a:xfrm>
            <a:off x="581190" y="5483066"/>
            <a:ext cx="4909445" cy="68951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200"/>
              <a:t>SWOT Analysis</a:t>
            </a:r>
            <a:endParaRPr lang="en-US" sz="3200" dirty="0"/>
          </a:p>
        </p:txBody>
      </p:sp>
      <p:sp>
        <p:nvSpPr>
          <p:cNvPr id="9" name="TextBox 8">
            <a:extLst>
              <a:ext uri="{FF2B5EF4-FFF2-40B4-BE49-F238E27FC236}">
                <a16:creationId xmlns:a16="http://schemas.microsoft.com/office/drawing/2014/main" id="{0146D3B0-642B-B331-3634-069C73C07104}"/>
              </a:ext>
            </a:extLst>
          </p:cNvPr>
          <p:cNvSpPr txBox="1"/>
          <p:nvPr/>
        </p:nvSpPr>
        <p:spPr>
          <a:xfrm>
            <a:off x="10855475" y="189093"/>
            <a:ext cx="755335" cy="1323439"/>
          </a:xfrm>
          <a:prstGeom prst="rect">
            <a:avLst/>
          </a:prstGeom>
          <a:noFill/>
        </p:spPr>
        <p:txBody>
          <a:bodyPr wrap="none" rtlCol="0">
            <a:spAutoFit/>
          </a:bodyPr>
          <a:lstStyle/>
          <a:p>
            <a:r>
              <a:rPr lang="en-US" sz="8000" dirty="0">
                <a:solidFill>
                  <a:schemeClr val="accent2"/>
                </a:solidFill>
              </a:rPr>
              <a:t>4</a:t>
            </a:r>
          </a:p>
        </p:txBody>
      </p:sp>
    </p:spTree>
    <p:extLst>
      <p:ext uri="{BB962C8B-B14F-4D97-AF65-F5344CB8AC3E}">
        <p14:creationId xmlns:p14="http://schemas.microsoft.com/office/powerpoint/2010/main" val="142235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8F62-E32E-A14D-C0DF-1EF73164E86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71D5AFE-857E-7100-4493-B6779BBFFE56}"/>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7DEC0C97-C7B2-AAE7-5081-289C1210C316}"/>
              </a:ext>
            </a:extLst>
          </p:cNvPr>
          <p:cNvSpPr>
            <a:spLocks noGrp="1"/>
          </p:cNvSpPr>
          <p:nvPr>
            <p:ph type="title"/>
          </p:nvPr>
        </p:nvSpPr>
        <p:spPr>
          <a:xfrm>
            <a:off x="581192" y="1047191"/>
            <a:ext cx="11029616" cy="566738"/>
          </a:xfrm>
        </p:spPr>
        <p:txBody>
          <a:bodyPr wrap="square" anchor="b">
            <a:normAutofit/>
          </a:bodyPr>
          <a:lstStyle/>
          <a:p>
            <a:r>
              <a:rPr lang="en-IE" b="1" dirty="0"/>
              <a:t>In-Class Exercise 2:</a:t>
            </a:r>
            <a:endParaRPr lang="en-IE" dirty="0"/>
          </a:p>
        </p:txBody>
      </p:sp>
      <p:sp>
        <p:nvSpPr>
          <p:cNvPr id="3" name="Text Placeholder 2">
            <a:extLst>
              <a:ext uri="{FF2B5EF4-FFF2-40B4-BE49-F238E27FC236}">
                <a16:creationId xmlns:a16="http://schemas.microsoft.com/office/drawing/2014/main" id="{42981B80-47AE-8BE3-8915-5350DEDB1880}"/>
              </a:ext>
            </a:extLst>
          </p:cNvPr>
          <p:cNvSpPr>
            <a:spLocks noGrp="1"/>
          </p:cNvSpPr>
          <p:nvPr>
            <p:ph type="body" idx="1"/>
          </p:nvPr>
        </p:nvSpPr>
        <p:spPr>
          <a:xfrm>
            <a:off x="581192" y="2070098"/>
            <a:ext cx="9330251" cy="3414140"/>
          </a:xfrm>
        </p:spPr>
        <p:txBody>
          <a:bodyPr wrap="square" anchor="ctr">
            <a:noAutofit/>
          </a:bodyPr>
          <a:lstStyle/>
          <a:p>
            <a:r>
              <a:rPr lang="en-IE" sz="1600" b="1" dirty="0"/>
              <a:t>In-Class Group Exercise: Triple Bottom Line Analysis</a:t>
            </a:r>
            <a:endParaRPr lang="en-IE" sz="1600" dirty="0"/>
          </a:p>
          <a:p>
            <a:pPr>
              <a:buFont typeface="Arial" panose="020B0604020202020204" pitchFamily="34" charset="0"/>
              <a:buChar char="•"/>
            </a:pPr>
            <a:r>
              <a:rPr lang="en-IE" sz="1600" b="1" dirty="0"/>
              <a:t>Objective</a:t>
            </a:r>
            <a:r>
              <a:rPr lang="en-IE" sz="1600" dirty="0"/>
              <a:t>: Students will work in groups to evaluate the </a:t>
            </a:r>
            <a:r>
              <a:rPr lang="en-IE" sz="1600" b="1" dirty="0"/>
              <a:t>triple bottom line</a:t>
            </a:r>
            <a:r>
              <a:rPr lang="en-IE" sz="1600" dirty="0"/>
              <a:t> (TBL) of a </a:t>
            </a:r>
            <a:r>
              <a:rPr lang="en-IE" sz="1600" b="1" dirty="0"/>
              <a:t>proposed NBS project</a:t>
            </a:r>
            <a:r>
              <a:rPr lang="en-IE" sz="1600" dirty="0"/>
              <a:t>.</a:t>
            </a:r>
          </a:p>
          <a:p>
            <a:pPr>
              <a:buFont typeface="Arial" panose="020B0604020202020204" pitchFamily="34" charset="0"/>
              <a:buChar char="•"/>
            </a:pPr>
            <a:r>
              <a:rPr lang="en-IE" sz="1600" b="1" dirty="0"/>
              <a:t>Tasks</a:t>
            </a:r>
            <a:r>
              <a:rPr lang="en-IE" sz="1600" dirty="0"/>
              <a:t>:</a:t>
            </a:r>
          </a:p>
          <a:p>
            <a:pPr marL="742950" lvl="1" indent="-285750">
              <a:buFont typeface="Arial" panose="020B0604020202020204" pitchFamily="34" charset="0"/>
              <a:buChar char="•"/>
            </a:pPr>
            <a:r>
              <a:rPr lang="en-IE" sz="1600" dirty="0"/>
              <a:t>Discuss the </a:t>
            </a:r>
            <a:r>
              <a:rPr lang="en-IE" sz="1600" b="1" dirty="0"/>
              <a:t>social</a:t>
            </a:r>
            <a:r>
              <a:rPr lang="en-IE" sz="1600" dirty="0"/>
              <a:t>, </a:t>
            </a:r>
            <a:r>
              <a:rPr lang="en-IE" sz="1600" b="1" dirty="0"/>
              <a:t>economic</a:t>
            </a:r>
            <a:r>
              <a:rPr lang="en-IE" sz="1600" dirty="0"/>
              <a:t>, and </a:t>
            </a:r>
            <a:r>
              <a:rPr lang="en-IE" sz="1600" b="1" dirty="0"/>
              <a:t>environmental</a:t>
            </a:r>
            <a:r>
              <a:rPr lang="en-IE" sz="1600" dirty="0"/>
              <a:t> benefits of implementing a specific NBS (e.g., green infrastructure, tree planting, urban farming).</a:t>
            </a:r>
          </a:p>
          <a:p>
            <a:pPr marL="742950" lvl="1" indent="-285750">
              <a:buFont typeface="Arial" panose="020B0604020202020204" pitchFamily="34" charset="0"/>
              <a:buChar char="•"/>
            </a:pPr>
            <a:r>
              <a:rPr lang="en-IE" sz="1600" dirty="0"/>
              <a:t>Create a proposal that balances all three aspects of TBL, offering potential solutions to improve the project’s overall impact.</a:t>
            </a:r>
          </a:p>
          <a:p>
            <a:pPr marL="742950" lvl="1" indent="-285750">
              <a:buFont typeface="Arial" panose="020B0604020202020204" pitchFamily="34" charset="0"/>
              <a:buChar char="•"/>
            </a:pPr>
            <a:r>
              <a:rPr lang="en-IE" sz="1600" dirty="0"/>
              <a:t>Present the analysis to the class.</a:t>
            </a:r>
          </a:p>
        </p:txBody>
      </p:sp>
      <p:sp>
        <p:nvSpPr>
          <p:cNvPr id="4" name="Slide Number Placeholder 3">
            <a:extLst>
              <a:ext uri="{FF2B5EF4-FFF2-40B4-BE49-F238E27FC236}">
                <a16:creationId xmlns:a16="http://schemas.microsoft.com/office/drawing/2014/main" id="{B98FA30F-F3E5-766C-763A-5B2BB166BF4D}"/>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19</a:t>
            </a:fld>
            <a:endParaRPr lang="en-GB"/>
          </a:p>
        </p:txBody>
      </p:sp>
    </p:spTree>
    <p:extLst>
      <p:ext uri="{BB962C8B-B14F-4D97-AF65-F5344CB8AC3E}">
        <p14:creationId xmlns:p14="http://schemas.microsoft.com/office/powerpoint/2010/main" val="102543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C25B-1772-A00E-46C3-A9D223363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CF60D-6F2A-ECAF-4B1B-9F18B3698BF1}"/>
              </a:ext>
            </a:extLst>
          </p:cNvPr>
          <p:cNvSpPr>
            <a:spLocks noGrp="1"/>
          </p:cNvSpPr>
          <p:nvPr>
            <p:ph type="title"/>
          </p:nvPr>
        </p:nvSpPr>
        <p:spPr>
          <a:xfrm>
            <a:off x="581192" y="1438561"/>
            <a:ext cx="11029616" cy="566738"/>
          </a:xfrm>
        </p:spPr>
        <p:txBody>
          <a:bodyPr wrap="square" anchor="b">
            <a:normAutofit fontScale="90000"/>
          </a:bodyPr>
          <a:lstStyle/>
          <a:p>
            <a:r>
              <a:rPr lang="en-US" sz="3200" dirty="0"/>
              <a:t>Introduction</a:t>
            </a:r>
          </a:p>
        </p:txBody>
      </p:sp>
      <p:sp>
        <p:nvSpPr>
          <p:cNvPr id="3" name="Text Placeholder 2">
            <a:extLst>
              <a:ext uri="{FF2B5EF4-FFF2-40B4-BE49-F238E27FC236}">
                <a16:creationId xmlns:a16="http://schemas.microsoft.com/office/drawing/2014/main" id="{C8A77E48-9255-9651-9E6F-E05DB7897E6C}"/>
              </a:ext>
            </a:extLst>
          </p:cNvPr>
          <p:cNvSpPr>
            <a:spLocks noGrp="1"/>
          </p:cNvSpPr>
          <p:nvPr>
            <p:ph type="body" idx="1"/>
          </p:nvPr>
        </p:nvSpPr>
        <p:spPr>
          <a:xfrm>
            <a:off x="581192" y="2284268"/>
            <a:ext cx="8376828" cy="3414140"/>
          </a:xfrm>
        </p:spPr>
        <p:txBody>
          <a:bodyPr wrap="square" anchor="ctr">
            <a:noAutofit/>
          </a:bodyPr>
          <a:lstStyle/>
          <a:p>
            <a:r>
              <a:rPr lang="en-IE" sz="2000" b="1" dirty="0"/>
              <a:t>The Socio-Economic Impacts of Nature-Based Solutions (NBS)</a:t>
            </a:r>
            <a:endParaRPr lang="en-IE" sz="2000" dirty="0"/>
          </a:p>
          <a:p>
            <a:pPr>
              <a:buFont typeface="Arial" panose="020B0604020202020204" pitchFamily="34" charset="0"/>
              <a:buChar char="•"/>
            </a:pPr>
            <a:r>
              <a:rPr lang="en-IE" sz="2000" dirty="0"/>
              <a:t>Exploring how NBS contribute to the </a:t>
            </a:r>
            <a:r>
              <a:rPr lang="en-IE" sz="2000" b="1" dirty="0"/>
              <a:t>triple bottom line</a:t>
            </a:r>
            <a:r>
              <a:rPr lang="en-IE" sz="2000" dirty="0"/>
              <a:t> (environmental, social, and economic outcomes).</a:t>
            </a:r>
          </a:p>
          <a:p>
            <a:pPr>
              <a:buFont typeface="Arial" panose="020B0604020202020204" pitchFamily="34" charset="0"/>
              <a:buChar char="•"/>
            </a:pPr>
            <a:r>
              <a:rPr lang="en-IE" sz="2000" dirty="0"/>
              <a:t>The role of </a:t>
            </a:r>
            <a:r>
              <a:rPr lang="en-IE" sz="2000" b="1" dirty="0"/>
              <a:t>EU-funded projects</a:t>
            </a:r>
            <a:r>
              <a:rPr lang="en-IE" sz="2000" dirty="0"/>
              <a:t> in measuring and showcasing these impacts.</a:t>
            </a:r>
          </a:p>
          <a:p>
            <a:pPr>
              <a:buFont typeface="Arial" panose="020B0604020202020204" pitchFamily="34" charset="0"/>
              <a:buChar char="•"/>
            </a:pPr>
            <a:r>
              <a:rPr lang="en-IE" sz="2000" dirty="0"/>
              <a:t>Understanding impact through a SWOT analysis</a:t>
            </a:r>
          </a:p>
        </p:txBody>
      </p:sp>
      <p:sp>
        <p:nvSpPr>
          <p:cNvPr id="4" name="Slide Number Placeholder 3">
            <a:extLst>
              <a:ext uri="{FF2B5EF4-FFF2-40B4-BE49-F238E27FC236}">
                <a16:creationId xmlns:a16="http://schemas.microsoft.com/office/drawing/2014/main" id="{DB52FE82-0036-6E44-AF24-9F540AAF737A}"/>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a:t>
            </a:fld>
            <a:endParaRPr lang="en-GB"/>
          </a:p>
        </p:txBody>
      </p:sp>
    </p:spTree>
    <p:extLst>
      <p:ext uri="{BB962C8B-B14F-4D97-AF65-F5344CB8AC3E}">
        <p14:creationId xmlns:p14="http://schemas.microsoft.com/office/powerpoint/2010/main" val="38078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7D6B7-68FD-D021-9C0E-EBB33DC58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05484-C623-EBD6-B083-92CD62866636}"/>
              </a:ext>
            </a:extLst>
          </p:cNvPr>
          <p:cNvSpPr>
            <a:spLocks noGrp="1"/>
          </p:cNvSpPr>
          <p:nvPr>
            <p:ph type="title"/>
          </p:nvPr>
        </p:nvSpPr>
        <p:spPr>
          <a:xfrm>
            <a:off x="581192" y="1047191"/>
            <a:ext cx="11029616" cy="566738"/>
          </a:xfrm>
        </p:spPr>
        <p:txBody>
          <a:bodyPr wrap="square" anchor="b">
            <a:normAutofit/>
          </a:bodyPr>
          <a:lstStyle/>
          <a:p>
            <a:r>
              <a:rPr lang="en-IE" dirty="0"/>
              <a:t>Holistic Assessment</a:t>
            </a:r>
            <a:endParaRPr lang="en-US" sz="3200" dirty="0"/>
          </a:p>
        </p:txBody>
      </p:sp>
      <p:sp>
        <p:nvSpPr>
          <p:cNvPr id="3" name="Text Placeholder 2">
            <a:extLst>
              <a:ext uri="{FF2B5EF4-FFF2-40B4-BE49-F238E27FC236}">
                <a16:creationId xmlns:a16="http://schemas.microsoft.com/office/drawing/2014/main" id="{920D8D8A-257E-CA8E-A316-B6312988DC04}"/>
              </a:ext>
            </a:extLst>
          </p:cNvPr>
          <p:cNvSpPr>
            <a:spLocks noGrp="1"/>
          </p:cNvSpPr>
          <p:nvPr>
            <p:ph type="body" idx="1"/>
          </p:nvPr>
        </p:nvSpPr>
        <p:spPr>
          <a:xfrm>
            <a:off x="581192" y="2396669"/>
            <a:ext cx="9330251" cy="3414140"/>
          </a:xfrm>
        </p:spPr>
        <p:txBody>
          <a:bodyPr wrap="square" anchor="ctr">
            <a:noAutofit/>
          </a:bodyPr>
          <a:lstStyle/>
          <a:p>
            <a:r>
              <a:rPr lang="en-IE" sz="2000" b="1" dirty="0"/>
              <a:t>Why a Holistic Approach is Essential for NBS</a:t>
            </a:r>
            <a:endParaRPr lang="en-IE" sz="2000" dirty="0"/>
          </a:p>
          <a:p>
            <a:pPr>
              <a:buFont typeface="Arial" panose="020B0604020202020204" pitchFamily="34" charset="0"/>
              <a:buChar char="•"/>
            </a:pPr>
            <a:r>
              <a:rPr lang="en-IE" sz="2000" dirty="0"/>
              <a:t>NBS should be evaluated </a:t>
            </a:r>
            <a:r>
              <a:rPr lang="en-IE" sz="2000" b="1" dirty="0"/>
              <a:t>holistically</a:t>
            </a:r>
            <a:r>
              <a:rPr lang="en-IE" sz="2000" dirty="0"/>
              <a:t>, considering </a:t>
            </a:r>
            <a:r>
              <a:rPr lang="en-IE" sz="2000" b="1" dirty="0"/>
              <a:t>long-term sustainability</a:t>
            </a:r>
            <a:r>
              <a:rPr lang="en-IE" sz="2000" dirty="0"/>
              <a:t>, </a:t>
            </a:r>
            <a:r>
              <a:rPr lang="en-IE" sz="2000" b="1" dirty="0"/>
              <a:t>community engagement</a:t>
            </a:r>
            <a:r>
              <a:rPr lang="en-IE" sz="2000" dirty="0"/>
              <a:t>, and </a:t>
            </a:r>
            <a:r>
              <a:rPr lang="en-IE" sz="2000" b="1" dirty="0"/>
              <a:t>economic viability</a:t>
            </a:r>
            <a:r>
              <a:rPr lang="en-IE" sz="2000" dirty="0"/>
              <a:t>.</a:t>
            </a:r>
          </a:p>
          <a:p>
            <a:pPr>
              <a:buFont typeface="Arial" panose="020B0604020202020204" pitchFamily="34" charset="0"/>
              <a:buChar char="•"/>
            </a:pPr>
            <a:r>
              <a:rPr lang="en-IE" sz="2000" dirty="0"/>
              <a:t>The </a:t>
            </a:r>
            <a:r>
              <a:rPr lang="en-IE" sz="2000" b="1" dirty="0"/>
              <a:t>triple bottom line (TBL)</a:t>
            </a:r>
            <a:r>
              <a:rPr lang="en-IE" sz="2000" dirty="0"/>
              <a:t> approach ensures that all dimensions of the solution are considered before, during, and after implementation.</a:t>
            </a:r>
          </a:p>
          <a:p>
            <a:pPr>
              <a:buFont typeface="Arial" panose="020B0604020202020204" pitchFamily="34" charset="0"/>
              <a:buChar char="•"/>
            </a:pPr>
            <a:r>
              <a:rPr lang="en-IE" sz="2000" b="1" dirty="0"/>
              <a:t>Complex systems thinking</a:t>
            </a:r>
            <a:r>
              <a:rPr lang="en-IE" sz="2000" dirty="0"/>
              <a:t> allows cities to identify </a:t>
            </a:r>
            <a:r>
              <a:rPr lang="en-IE" sz="2000" b="1" dirty="0"/>
              <a:t>interdependencies</a:t>
            </a:r>
            <a:r>
              <a:rPr lang="en-IE" sz="2000" dirty="0"/>
              <a:t> between ecological, social, and economic systems.</a:t>
            </a:r>
          </a:p>
        </p:txBody>
      </p:sp>
      <p:sp>
        <p:nvSpPr>
          <p:cNvPr id="4" name="Slide Number Placeholder 3">
            <a:extLst>
              <a:ext uri="{FF2B5EF4-FFF2-40B4-BE49-F238E27FC236}">
                <a16:creationId xmlns:a16="http://schemas.microsoft.com/office/drawing/2014/main" id="{0B608339-4018-CE6E-CDC6-E2AE88B6BB2E}"/>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20</a:t>
            </a:fld>
            <a:endParaRPr lang="en-GB"/>
          </a:p>
        </p:txBody>
      </p:sp>
      <p:sp>
        <p:nvSpPr>
          <p:cNvPr id="5" name="TextBox 4">
            <a:extLst>
              <a:ext uri="{FF2B5EF4-FFF2-40B4-BE49-F238E27FC236}">
                <a16:creationId xmlns:a16="http://schemas.microsoft.com/office/drawing/2014/main" id="{9B6A0B65-7FFD-6826-E15D-5BAA57353220}"/>
              </a:ext>
            </a:extLst>
          </p:cNvPr>
          <p:cNvSpPr txBox="1"/>
          <p:nvPr/>
        </p:nvSpPr>
        <p:spPr>
          <a:xfrm>
            <a:off x="1906291" y="1688125"/>
            <a:ext cx="184731" cy="307777"/>
          </a:xfrm>
          <a:prstGeom prst="rect">
            <a:avLst/>
          </a:prstGeom>
          <a:noFill/>
        </p:spPr>
        <p:txBody>
          <a:bodyPr wrap="none" rtlCol="0">
            <a:spAutoFit/>
          </a:bodyPr>
          <a:lstStyle/>
          <a:p>
            <a:endParaRPr lang="en-US" dirty="0"/>
          </a:p>
        </p:txBody>
      </p:sp>
      <p:graphicFrame>
        <p:nvGraphicFramePr>
          <p:cNvPr id="6" name="Diagram 5">
            <a:extLst>
              <a:ext uri="{FF2B5EF4-FFF2-40B4-BE49-F238E27FC236}">
                <a16:creationId xmlns:a16="http://schemas.microsoft.com/office/drawing/2014/main" id="{82A33C8D-A4FC-DC06-C25E-45A52B99695E}"/>
              </a:ext>
            </a:extLst>
          </p:cNvPr>
          <p:cNvGraphicFramePr/>
          <p:nvPr>
            <p:extLst>
              <p:ext uri="{D42A27DB-BD31-4B8C-83A1-F6EECF244321}">
                <p14:modId xmlns:p14="http://schemas.microsoft.com/office/powerpoint/2010/main" val="1770891797"/>
              </p:ext>
            </p:extLst>
          </p:nvPr>
        </p:nvGraphicFramePr>
        <p:xfrm>
          <a:off x="7346198" y="64098"/>
          <a:ext cx="6106840" cy="3099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64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5794-9FB5-B451-F4A8-92D374361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40F44-4B44-C2C4-2A06-F4EE1095D137}"/>
              </a:ext>
            </a:extLst>
          </p:cNvPr>
          <p:cNvSpPr>
            <a:spLocks noGrp="1"/>
          </p:cNvSpPr>
          <p:nvPr>
            <p:ph type="title"/>
          </p:nvPr>
        </p:nvSpPr>
        <p:spPr>
          <a:xfrm>
            <a:off x="581192" y="1047191"/>
            <a:ext cx="11029616" cy="566738"/>
          </a:xfrm>
        </p:spPr>
        <p:txBody>
          <a:bodyPr wrap="square" anchor="b">
            <a:normAutofit/>
          </a:bodyPr>
          <a:lstStyle/>
          <a:p>
            <a:r>
              <a:rPr lang="en-IE" dirty="0"/>
              <a:t>Case Example: The Green4CITIES Project</a:t>
            </a:r>
            <a:endParaRPr lang="en-US" sz="3200" dirty="0"/>
          </a:p>
        </p:txBody>
      </p:sp>
      <p:sp>
        <p:nvSpPr>
          <p:cNvPr id="3" name="Text Placeholder 2">
            <a:extLst>
              <a:ext uri="{FF2B5EF4-FFF2-40B4-BE49-F238E27FC236}">
                <a16:creationId xmlns:a16="http://schemas.microsoft.com/office/drawing/2014/main" id="{47C7EDA0-597B-F532-89B8-B6EA350101A8}"/>
              </a:ext>
            </a:extLst>
          </p:cNvPr>
          <p:cNvSpPr>
            <a:spLocks noGrp="1"/>
          </p:cNvSpPr>
          <p:nvPr>
            <p:ph type="body" idx="1"/>
          </p:nvPr>
        </p:nvSpPr>
        <p:spPr>
          <a:xfrm>
            <a:off x="581192" y="2070098"/>
            <a:ext cx="9330251" cy="3414140"/>
          </a:xfrm>
        </p:spPr>
        <p:txBody>
          <a:bodyPr wrap="square" anchor="ctr">
            <a:noAutofit/>
          </a:bodyPr>
          <a:lstStyle/>
          <a:p>
            <a:r>
              <a:rPr lang="en-IE" sz="2000" b="1" dirty="0"/>
              <a:t>How Green4CITIES Measures the Socio-Economic Impacts of NBS</a:t>
            </a:r>
            <a:endParaRPr lang="en-IE" sz="2000" dirty="0"/>
          </a:p>
          <a:p>
            <a:pPr>
              <a:buFont typeface="Arial" panose="020B0604020202020204" pitchFamily="34" charset="0"/>
              <a:buChar char="•"/>
            </a:pPr>
            <a:r>
              <a:rPr lang="en-IE" sz="2000" b="1" dirty="0"/>
              <a:t>Example</a:t>
            </a:r>
            <a:r>
              <a:rPr lang="en-IE" sz="2000" dirty="0"/>
              <a:t>: </a:t>
            </a:r>
            <a:r>
              <a:rPr lang="en-IE" sz="2000" b="1" dirty="0"/>
              <a:t>Green4CITIES</a:t>
            </a:r>
            <a:r>
              <a:rPr lang="en-IE" sz="2000" dirty="0"/>
              <a:t> integrates </a:t>
            </a:r>
            <a:r>
              <a:rPr lang="en-IE" sz="2000" b="1" dirty="0"/>
              <a:t>green urban infrastructure</a:t>
            </a:r>
            <a:r>
              <a:rPr lang="en-IE" sz="2000" dirty="0"/>
              <a:t> and measures its impact on </a:t>
            </a:r>
            <a:r>
              <a:rPr lang="en-IE" sz="2000" b="1" dirty="0"/>
              <a:t>biodiversity</a:t>
            </a:r>
            <a:r>
              <a:rPr lang="en-IE" sz="2000" dirty="0"/>
              <a:t>, </a:t>
            </a:r>
            <a:r>
              <a:rPr lang="en-IE" sz="2000" b="1" dirty="0"/>
              <a:t>public health</a:t>
            </a:r>
            <a:r>
              <a:rPr lang="en-IE" sz="2000" dirty="0"/>
              <a:t>, and </a:t>
            </a:r>
            <a:r>
              <a:rPr lang="en-IE" sz="2000" b="1" dirty="0"/>
              <a:t>economic development</a:t>
            </a:r>
            <a:r>
              <a:rPr lang="en-IE" sz="2000" dirty="0"/>
              <a:t>.</a:t>
            </a:r>
          </a:p>
          <a:p>
            <a:pPr>
              <a:buFont typeface="Arial" panose="020B0604020202020204" pitchFamily="34" charset="0"/>
              <a:buChar char="•"/>
            </a:pPr>
            <a:r>
              <a:rPr lang="en-IE" sz="2000" dirty="0"/>
              <a:t>The project assesses the </a:t>
            </a:r>
            <a:r>
              <a:rPr lang="en-IE" sz="2000" b="1" dirty="0"/>
              <a:t>cost-effectiveness</a:t>
            </a:r>
            <a:r>
              <a:rPr lang="en-IE" sz="2000" dirty="0"/>
              <a:t> of various NBS, such as </a:t>
            </a:r>
            <a:r>
              <a:rPr lang="en-IE" sz="2000" b="1" dirty="0"/>
              <a:t>urban forests</a:t>
            </a:r>
            <a:r>
              <a:rPr lang="en-IE" sz="2000" dirty="0"/>
              <a:t> and </a:t>
            </a:r>
            <a:r>
              <a:rPr lang="en-IE" sz="2000" b="1" dirty="0"/>
              <a:t>green walls</a:t>
            </a:r>
            <a:r>
              <a:rPr lang="en-IE" sz="2000" dirty="0"/>
              <a:t>, to provide benefits such as </a:t>
            </a:r>
            <a:r>
              <a:rPr lang="en-IE" sz="2000" b="1" dirty="0"/>
              <a:t>cooling</a:t>
            </a:r>
            <a:r>
              <a:rPr lang="en-IE" sz="2000" dirty="0"/>
              <a:t>, </a:t>
            </a:r>
            <a:r>
              <a:rPr lang="en-IE" sz="2000" b="1" dirty="0"/>
              <a:t>stormwater management</a:t>
            </a:r>
            <a:r>
              <a:rPr lang="en-IE" sz="2000" dirty="0"/>
              <a:t>, and </a:t>
            </a:r>
            <a:r>
              <a:rPr lang="en-IE" sz="2000" b="1" dirty="0"/>
              <a:t>social inclusion</a:t>
            </a:r>
            <a:r>
              <a:rPr lang="en-IE" sz="2000" dirty="0"/>
              <a:t>.</a:t>
            </a:r>
          </a:p>
        </p:txBody>
      </p:sp>
      <p:sp>
        <p:nvSpPr>
          <p:cNvPr id="4" name="Slide Number Placeholder 3">
            <a:extLst>
              <a:ext uri="{FF2B5EF4-FFF2-40B4-BE49-F238E27FC236}">
                <a16:creationId xmlns:a16="http://schemas.microsoft.com/office/drawing/2014/main" id="{BB8799CC-31A8-3AEC-F132-9CA63F831106}"/>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21</a:t>
            </a:fld>
            <a:endParaRPr lang="en-GB"/>
          </a:p>
        </p:txBody>
      </p:sp>
      <p:sp>
        <p:nvSpPr>
          <p:cNvPr id="5" name="TextBox 4">
            <a:extLst>
              <a:ext uri="{FF2B5EF4-FFF2-40B4-BE49-F238E27FC236}">
                <a16:creationId xmlns:a16="http://schemas.microsoft.com/office/drawing/2014/main" id="{C7ADA1A6-561B-F25B-D189-7CBDABE13DFE}"/>
              </a:ext>
            </a:extLst>
          </p:cNvPr>
          <p:cNvSpPr txBox="1"/>
          <p:nvPr/>
        </p:nvSpPr>
        <p:spPr>
          <a:xfrm>
            <a:off x="1906291" y="1688125"/>
            <a:ext cx="184731" cy="307777"/>
          </a:xfrm>
          <a:prstGeom prst="rect">
            <a:avLst/>
          </a:prstGeom>
          <a:noFill/>
        </p:spPr>
        <p:txBody>
          <a:bodyPr wrap="none" rtlCol="0">
            <a:spAutoFit/>
          </a:bodyPr>
          <a:lstStyle/>
          <a:p>
            <a:endParaRPr lang="en-US" dirty="0"/>
          </a:p>
        </p:txBody>
      </p:sp>
      <p:pic>
        <p:nvPicPr>
          <p:cNvPr id="2050" name="Picture 2" descr="completed – Green4Cities">
            <a:extLst>
              <a:ext uri="{FF2B5EF4-FFF2-40B4-BE49-F238E27FC236}">
                <a16:creationId xmlns:a16="http://schemas.microsoft.com/office/drawing/2014/main" id="{A0176736-533C-3B2E-DFD4-3E0BCE559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02495"/>
            <a:ext cx="3853912" cy="196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7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E85C0-3FE0-642E-81B0-CF194EA4B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1B7D0-DD43-59AF-19E5-BFCB2B9D8192}"/>
              </a:ext>
            </a:extLst>
          </p:cNvPr>
          <p:cNvSpPr>
            <a:spLocks noGrp="1"/>
          </p:cNvSpPr>
          <p:nvPr>
            <p:ph type="title"/>
          </p:nvPr>
        </p:nvSpPr>
        <p:spPr>
          <a:xfrm>
            <a:off x="581192" y="1047191"/>
            <a:ext cx="11029616" cy="566738"/>
          </a:xfrm>
        </p:spPr>
        <p:txBody>
          <a:bodyPr wrap="square" anchor="b">
            <a:normAutofit/>
          </a:bodyPr>
          <a:lstStyle/>
          <a:p>
            <a:r>
              <a:rPr lang="en-IE" dirty="0"/>
              <a:t>Policy Support for NBS</a:t>
            </a:r>
            <a:endParaRPr lang="en-US" sz="3200" dirty="0"/>
          </a:p>
        </p:txBody>
      </p:sp>
      <p:sp>
        <p:nvSpPr>
          <p:cNvPr id="3" name="Text Placeholder 2">
            <a:extLst>
              <a:ext uri="{FF2B5EF4-FFF2-40B4-BE49-F238E27FC236}">
                <a16:creationId xmlns:a16="http://schemas.microsoft.com/office/drawing/2014/main" id="{41430482-4063-5A6A-102A-5FFBA7051489}"/>
              </a:ext>
            </a:extLst>
          </p:cNvPr>
          <p:cNvSpPr>
            <a:spLocks noGrp="1"/>
          </p:cNvSpPr>
          <p:nvPr>
            <p:ph type="body" idx="1"/>
          </p:nvPr>
        </p:nvSpPr>
        <p:spPr>
          <a:xfrm>
            <a:off x="581192" y="2070098"/>
            <a:ext cx="9330251" cy="3414140"/>
          </a:xfrm>
        </p:spPr>
        <p:txBody>
          <a:bodyPr wrap="square" anchor="ctr">
            <a:noAutofit/>
          </a:bodyPr>
          <a:lstStyle/>
          <a:p>
            <a:r>
              <a:rPr lang="en-IE" sz="2000" b="1" dirty="0"/>
              <a:t>Policies Supporting the Development and Implementation of NBS</a:t>
            </a:r>
            <a:endParaRPr lang="en-IE" sz="2000" dirty="0"/>
          </a:p>
          <a:p>
            <a:pPr>
              <a:buFont typeface="Arial" panose="020B0604020202020204" pitchFamily="34" charset="0"/>
              <a:buChar char="•"/>
            </a:pPr>
            <a:r>
              <a:rPr lang="en-IE" sz="2000" b="1" dirty="0"/>
              <a:t>EU Green Deal</a:t>
            </a:r>
            <a:r>
              <a:rPr lang="en-IE" sz="2000" dirty="0"/>
              <a:t>: Supports NBS as part of the transition to a </a:t>
            </a:r>
            <a:r>
              <a:rPr lang="en-IE" sz="2000" b="1" dirty="0"/>
              <a:t>carbon-neutral economy</a:t>
            </a:r>
            <a:r>
              <a:rPr lang="en-IE" sz="2000" dirty="0"/>
              <a:t>.</a:t>
            </a:r>
          </a:p>
          <a:p>
            <a:pPr>
              <a:buFont typeface="Arial" panose="020B0604020202020204" pitchFamily="34" charset="0"/>
              <a:buChar char="•"/>
            </a:pPr>
            <a:r>
              <a:rPr lang="en-IE" sz="2000" b="1" dirty="0"/>
              <a:t>Nature Restoration Law</a:t>
            </a:r>
            <a:r>
              <a:rPr lang="en-IE" sz="2000" dirty="0"/>
              <a:t>: Aims to restore degraded ecosystems and integrate NBS in urban planning.</a:t>
            </a:r>
          </a:p>
          <a:p>
            <a:pPr>
              <a:buFont typeface="Arial" panose="020B0604020202020204" pitchFamily="34" charset="0"/>
              <a:buChar char="•"/>
            </a:pPr>
            <a:r>
              <a:rPr lang="en-IE" sz="2000" b="1" dirty="0"/>
              <a:t>Horizon Europe</a:t>
            </a:r>
            <a:r>
              <a:rPr lang="en-IE" sz="2000" dirty="0"/>
              <a:t>: Provides funding for </a:t>
            </a:r>
            <a:r>
              <a:rPr lang="en-IE" sz="2000" b="1" dirty="0"/>
              <a:t>research</a:t>
            </a:r>
            <a:r>
              <a:rPr lang="en-IE" sz="2000" dirty="0"/>
              <a:t> and </a:t>
            </a:r>
            <a:r>
              <a:rPr lang="en-IE" sz="2000" b="1" dirty="0"/>
              <a:t>innovation</a:t>
            </a:r>
            <a:r>
              <a:rPr lang="en-IE" sz="2000" dirty="0"/>
              <a:t> in NBS, including social, environmental, and economic assessments.</a:t>
            </a:r>
          </a:p>
        </p:txBody>
      </p:sp>
      <p:sp>
        <p:nvSpPr>
          <p:cNvPr id="4" name="Slide Number Placeholder 3">
            <a:extLst>
              <a:ext uri="{FF2B5EF4-FFF2-40B4-BE49-F238E27FC236}">
                <a16:creationId xmlns:a16="http://schemas.microsoft.com/office/drawing/2014/main" id="{9BFE905E-B536-BF81-B113-E9C29AF0D352}"/>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22</a:t>
            </a:fld>
            <a:endParaRPr lang="en-GB"/>
          </a:p>
        </p:txBody>
      </p:sp>
      <p:sp>
        <p:nvSpPr>
          <p:cNvPr id="5" name="TextBox 4">
            <a:extLst>
              <a:ext uri="{FF2B5EF4-FFF2-40B4-BE49-F238E27FC236}">
                <a16:creationId xmlns:a16="http://schemas.microsoft.com/office/drawing/2014/main" id="{E69643D6-C9CC-B6D9-0698-0324B4864EDA}"/>
              </a:ext>
            </a:extLst>
          </p:cNvPr>
          <p:cNvSpPr txBox="1"/>
          <p:nvPr/>
        </p:nvSpPr>
        <p:spPr>
          <a:xfrm>
            <a:off x="1906291" y="1688125"/>
            <a:ext cx="184731" cy="307777"/>
          </a:xfrm>
          <a:prstGeom prst="rect">
            <a:avLst/>
          </a:prstGeom>
          <a:noFill/>
        </p:spPr>
        <p:txBody>
          <a:bodyPr wrap="none" rtlCol="0">
            <a:spAutoFit/>
          </a:bodyPr>
          <a:lstStyle/>
          <a:p>
            <a:endParaRPr lang="en-US" dirty="0"/>
          </a:p>
        </p:txBody>
      </p:sp>
      <p:pic>
        <p:nvPicPr>
          <p:cNvPr id="3074" name="Picture 2" descr="Europe's Green Deal Ambition Welcomed by ESPO">
            <a:extLst>
              <a:ext uri="{FF2B5EF4-FFF2-40B4-BE49-F238E27FC236}">
                <a16:creationId xmlns:a16="http://schemas.microsoft.com/office/drawing/2014/main" id="{2C83583E-50CC-A67A-81DD-3D438A2D2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05" y="153692"/>
            <a:ext cx="3868226" cy="193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8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C843-3D3E-F327-15B6-9382EE400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37B1C-5581-DFC9-B824-A90ABD59F43E}"/>
              </a:ext>
            </a:extLst>
          </p:cNvPr>
          <p:cNvSpPr>
            <a:spLocks noGrp="1"/>
          </p:cNvSpPr>
          <p:nvPr>
            <p:ph type="title"/>
          </p:nvPr>
        </p:nvSpPr>
        <p:spPr>
          <a:xfrm>
            <a:off x="581192" y="1047191"/>
            <a:ext cx="11029616" cy="566738"/>
          </a:xfrm>
        </p:spPr>
        <p:txBody>
          <a:bodyPr wrap="square" anchor="b">
            <a:normAutofit/>
          </a:bodyPr>
          <a:lstStyle/>
          <a:p>
            <a:r>
              <a:rPr lang="en-IE" dirty="0"/>
              <a:t>The Future of NBS and Sustainable Cities</a:t>
            </a:r>
            <a:endParaRPr lang="en-US" sz="3200" dirty="0"/>
          </a:p>
        </p:txBody>
      </p:sp>
      <p:sp>
        <p:nvSpPr>
          <p:cNvPr id="3" name="Text Placeholder 2">
            <a:extLst>
              <a:ext uri="{FF2B5EF4-FFF2-40B4-BE49-F238E27FC236}">
                <a16:creationId xmlns:a16="http://schemas.microsoft.com/office/drawing/2014/main" id="{D9D6F0D1-A4B7-7EDC-24E0-F5E119AC7166}"/>
              </a:ext>
            </a:extLst>
          </p:cNvPr>
          <p:cNvSpPr>
            <a:spLocks noGrp="1"/>
          </p:cNvSpPr>
          <p:nvPr>
            <p:ph type="body" idx="1"/>
          </p:nvPr>
        </p:nvSpPr>
        <p:spPr>
          <a:xfrm>
            <a:off x="581192" y="2070098"/>
            <a:ext cx="9330251" cy="3414140"/>
          </a:xfrm>
        </p:spPr>
        <p:txBody>
          <a:bodyPr wrap="square" anchor="ctr">
            <a:noAutofit/>
          </a:bodyPr>
          <a:lstStyle/>
          <a:p>
            <a:r>
              <a:rPr lang="en-IE" sz="2000" b="1" dirty="0"/>
              <a:t>Envisioning a Future with NBS at the Core of Urban Development</a:t>
            </a:r>
            <a:endParaRPr lang="en-IE" sz="2000" dirty="0"/>
          </a:p>
          <a:p>
            <a:pPr>
              <a:buFont typeface="Arial" panose="020B0604020202020204" pitchFamily="34" charset="0"/>
              <a:buChar char="•"/>
            </a:pPr>
            <a:r>
              <a:rPr lang="en-IE" sz="2000" dirty="0"/>
              <a:t>The growing importance of NBS in </a:t>
            </a:r>
            <a:r>
              <a:rPr lang="en-IE" sz="2000" b="1" dirty="0"/>
              <a:t>smart cities</a:t>
            </a:r>
            <a:r>
              <a:rPr lang="en-IE" sz="2000" dirty="0"/>
              <a:t> and </a:t>
            </a:r>
            <a:r>
              <a:rPr lang="en-IE" sz="2000" b="1" dirty="0"/>
              <a:t>climate-resilient urban planning</a:t>
            </a:r>
            <a:r>
              <a:rPr lang="en-IE" sz="2000" dirty="0"/>
              <a:t>.</a:t>
            </a:r>
          </a:p>
          <a:p>
            <a:pPr>
              <a:buFont typeface="Arial" panose="020B0604020202020204" pitchFamily="34" charset="0"/>
              <a:buChar char="•"/>
            </a:pPr>
            <a:r>
              <a:rPr lang="en-IE" sz="2000" dirty="0"/>
              <a:t>The future will see </a:t>
            </a:r>
            <a:r>
              <a:rPr lang="en-IE" sz="2000" b="1" dirty="0"/>
              <a:t>greater integration of NBS</a:t>
            </a:r>
            <a:r>
              <a:rPr lang="en-IE" sz="2000" dirty="0"/>
              <a:t>, </a:t>
            </a:r>
            <a:r>
              <a:rPr lang="en-IE" sz="2000" b="1" dirty="0"/>
              <a:t>socio-economic impact assessments</a:t>
            </a:r>
            <a:r>
              <a:rPr lang="en-IE" sz="2000" dirty="0"/>
              <a:t>, and </a:t>
            </a:r>
            <a:r>
              <a:rPr lang="en-IE" sz="2000" b="1" dirty="0"/>
              <a:t>smart technologies</a:t>
            </a:r>
            <a:r>
              <a:rPr lang="en-IE" sz="2000" dirty="0"/>
              <a:t> to create </a:t>
            </a:r>
            <a:r>
              <a:rPr lang="en-IE" sz="2000" b="1" dirty="0"/>
              <a:t>sustainable, resilient cities</a:t>
            </a:r>
            <a:r>
              <a:rPr lang="en-IE" sz="2000" dirty="0"/>
              <a:t>.</a:t>
            </a:r>
          </a:p>
          <a:p>
            <a:pPr>
              <a:buFont typeface="Arial" panose="020B0604020202020204" pitchFamily="34" charset="0"/>
              <a:buChar char="•"/>
            </a:pPr>
            <a:r>
              <a:rPr lang="en-IE" sz="2000" dirty="0"/>
              <a:t>Cross-sector collaboration will be key to maximizing the benefits of NBS.</a:t>
            </a:r>
          </a:p>
        </p:txBody>
      </p:sp>
      <p:sp>
        <p:nvSpPr>
          <p:cNvPr id="4" name="Slide Number Placeholder 3">
            <a:extLst>
              <a:ext uri="{FF2B5EF4-FFF2-40B4-BE49-F238E27FC236}">
                <a16:creationId xmlns:a16="http://schemas.microsoft.com/office/drawing/2014/main" id="{FD6AE901-4BB5-6938-DBBF-F6F89B6ACC8C}"/>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23</a:t>
            </a:fld>
            <a:endParaRPr lang="en-GB"/>
          </a:p>
        </p:txBody>
      </p:sp>
      <p:sp>
        <p:nvSpPr>
          <p:cNvPr id="5" name="TextBox 4">
            <a:extLst>
              <a:ext uri="{FF2B5EF4-FFF2-40B4-BE49-F238E27FC236}">
                <a16:creationId xmlns:a16="http://schemas.microsoft.com/office/drawing/2014/main" id="{48D19E97-377B-C801-B13A-254A03A1FCB2}"/>
              </a:ext>
            </a:extLst>
          </p:cNvPr>
          <p:cNvSpPr txBox="1"/>
          <p:nvPr/>
        </p:nvSpPr>
        <p:spPr>
          <a:xfrm>
            <a:off x="1906291" y="1688125"/>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4185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8883-D0E8-A962-2832-E17A626FE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1874A-F8C5-3210-019A-5FA55D8658D4}"/>
              </a:ext>
            </a:extLst>
          </p:cNvPr>
          <p:cNvSpPr>
            <a:spLocks noGrp="1"/>
          </p:cNvSpPr>
          <p:nvPr>
            <p:ph type="title"/>
          </p:nvPr>
        </p:nvSpPr>
        <p:spPr>
          <a:xfrm>
            <a:off x="581192" y="1047191"/>
            <a:ext cx="11029616" cy="566738"/>
          </a:xfrm>
        </p:spPr>
        <p:txBody>
          <a:bodyPr wrap="square" anchor="b">
            <a:normAutofit/>
          </a:bodyPr>
          <a:lstStyle/>
          <a:p>
            <a:r>
              <a:rPr lang="en-IE" dirty="0"/>
              <a:t>Conclusion</a:t>
            </a:r>
            <a:endParaRPr lang="en-US" sz="3200" dirty="0"/>
          </a:p>
        </p:txBody>
      </p:sp>
      <p:sp>
        <p:nvSpPr>
          <p:cNvPr id="3" name="Text Placeholder 2">
            <a:extLst>
              <a:ext uri="{FF2B5EF4-FFF2-40B4-BE49-F238E27FC236}">
                <a16:creationId xmlns:a16="http://schemas.microsoft.com/office/drawing/2014/main" id="{1D95A0E3-2B1B-02A4-F364-E767DC84256C}"/>
              </a:ext>
            </a:extLst>
          </p:cNvPr>
          <p:cNvSpPr>
            <a:spLocks noGrp="1"/>
          </p:cNvSpPr>
          <p:nvPr>
            <p:ph type="body" idx="1"/>
          </p:nvPr>
        </p:nvSpPr>
        <p:spPr>
          <a:xfrm>
            <a:off x="581192" y="2070098"/>
            <a:ext cx="9330251" cy="3414140"/>
          </a:xfrm>
        </p:spPr>
        <p:txBody>
          <a:bodyPr wrap="square" anchor="ctr">
            <a:noAutofit/>
          </a:bodyPr>
          <a:lstStyle/>
          <a:p>
            <a:r>
              <a:rPr lang="en-IE" sz="2000" b="1" dirty="0"/>
              <a:t>NBS as Catalysts for Sustainable Urban Development</a:t>
            </a:r>
            <a:endParaRPr lang="en-IE" sz="2000" dirty="0"/>
          </a:p>
          <a:p>
            <a:pPr>
              <a:buFont typeface="Arial" panose="020B0604020202020204" pitchFamily="34" charset="0"/>
              <a:buChar char="•"/>
            </a:pPr>
            <a:r>
              <a:rPr lang="en-IE" sz="2000" dirty="0"/>
              <a:t>Nature-Based Solutions provide </a:t>
            </a:r>
            <a:r>
              <a:rPr lang="en-IE" sz="2000" b="1" dirty="0"/>
              <a:t>environmental, social, and economic benefits</a:t>
            </a:r>
            <a:r>
              <a:rPr lang="en-IE" sz="2000" dirty="0"/>
              <a:t> that are critical for the future of cities.</a:t>
            </a:r>
          </a:p>
          <a:p>
            <a:pPr>
              <a:buFont typeface="Arial" panose="020B0604020202020204" pitchFamily="34" charset="0"/>
              <a:buChar char="•"/>
            </a:pPr>
            <a:r>
              <a:rPr lang="en-IE" sz="2000" dirty="0"/>
              <a:t>By embracing the </a:t>
            </a:r>
            <a:r>
              <a:rPr lang="en-IE" sz="2000" b="1" dirty="0"/>
              <a:t>triple bottom line</a:t>
            </a:r>
            <a:r>
              <a:rPr lang="en-IE" sz="2000" dirty="0"/>
              <a:t>, cities can create </a:t>
            </a:r>
            <a:r>
              <a:rPr lang="en-IE" sz="2000" b="1" dirty="0"/>
              <a:t>resilient, sustainable urban environments</a:t>
            </a:r>
            <a:r>
              <a:rPr lang="en-IE" sz="2000" dirty="0"/>
              <a:t> that enhance quality of life and foster long-term economic growth.</a:t>
            </a:r>
          </a:p>
          <a:p>
            <a:pPr>
              <a:buFont typeface="Arial" panose="020B0604020202020204" pitchFamily="34" charset="0"/>
              <a:buChar char="•"/>
            </a:pPr>
            <a:r>
              <a:rPr lang="en-IE" sz="2000" dirty="0"/>
              <a:t>The </a:t>
            </a:r>
            <a:r>
              <a:rPr lang="en-IE" sz="2000" b="1" dirty="0"/>
              <a:t>socio-economic impacts</a:t>
            </a:r>
            <a:r>
              <a:rPr lang="en-IE" sz="2000" dirty="0"/>
              <a:t> of NBS should be carefully measured to ensure they deliver the maximum benefit for cities and their inhabitants.</a:t>
            </a:r>
          </a:p>
        </p:txBody>
      </p:sp>
      <p:sp>
        <p:nvSpPr>
          <p:cNvPr id="4" name="Slide Number Placeholder 3">
            <a:extLst>
              <a:ext uri="{FF2B5EF4-FFF2-40B4-BE49-F238E27FC236}">
                <a16:creationId xmlns:a16="http://schemas.microsoft.com/office/drawing/2014/main" id="{4CA78F93-5DB3-85D3-AAAB-36B571E22989}"/>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24</a:t>
            </a:fld>
            <a:endParaRPr lang="en-GB"/>
          </a:p>
        </p:txBody>
      </p:sp>
      <p:sp>
        <p:nvSpPr>
          <p:cNvPr id="5" name="TextBox 4">
            <a:extLst>
              <a:ext uri="{FF2B5EF4-FFF2-40B4-BE49-F238E27FC236}">
                <a16:creationId xmlns:a16="http://schemas.microsoft.com/office/drawing/2014/main" id="{5F69EE01-371F-FF3F-0292-D8E09B420F51}"/>
              </a:ext>
            </a:extLst>
          </p:cNvPr>
          <p:cNvSpPr txBox="1"/>
          <p:nvPr/>
        </p:nvSpPr>
        <p:spPr>
          <a:xfrm>
            <a:off x="1906291" y="1688125"/>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10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200" b="1" dirty="0"/>
              <a:t>Credit for this content: </a:t>
            </a:r>
          </a:p>
          <a:p>
            <a:r>
              <a:rPr lang="en-GB" sz="1800" b="1" dirty="0"/>
              <a:t>Centre for Social Innovation,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25</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4D66A89-7B13-5F9B-137C-5B8A07A29D9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7A4BF30-4174-6D59-0FBF-F9E40B1994E6}"/>
              </a:ext>
            </a:extLst>
          </p:cNvPr>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CCFE179E-DCE2-83A8-37FD-6EEDE42BD059}"/>
              </a:ext>
            </a:extLst>
          </p:cNvPr>
          <p:cNvSpPr>
            <a:spLocks noGrp="1"/>
          </p:cNvSpPr>
          <p:nvPr>
            <p:ph type="body" idx="1"/>
          </p:nvPr>
        </p:nvSpPr>
        <p:spPr>
          <a:xfrm>
            <a:off x="447816" y="900682"/>
            <a:ext cx="11292840" cy="2253484"/>
          </a:xfrm>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1" i="0"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1" i="0"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a:t>
            </a:r>
            <a:r>
              <a:rPr lang="en-IE" sz="2400" b="1" i="0" dirty="0">
                <a:solidFill>
                  <a:srgbClr val="26324B"/>
                </a:solidFill>
                <a:effectLst/>
                <a:latin typeface="arial" panose="020B0604020202020204" pitchFamily="34" charset="0"/>
              </a:rPr>
              <a:t>cost-effective</a:t>
            </a:r>
            <a:r>
              <a:rPr lang="en-IE" sz="2400" b="0" i="0" dirty="0">
                <a:solidFill>
                  <a:srgbClr val="26324B"/>
                </a:solidFill>
                <a:effectLst/>
                <a:latin typeface="arial" panose="020B0604020202020204" pitchFamily="34" charset="0"/>
              </a:rPr>
              <a:t>, simultaneously provide </a:t>
            </a:r>
            <a:r>
              <a:rPr lang="en-IE" sz="2400" b="1"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a:t>
            </a:r>
            <a:r>
              <a:rPr lang="en-IE" sz="2400" b="1" i="0" dirty="0">
                <a:solidFill>
                  <a:srgbClr val="26324B"/>
                </a:solidFill>
                <a:effectLst/>
                <a:latin typeface="arial" panose="020B0604020202020204" pitchFamily="34" charset="0"/>
              </a:rPr>
              <a:t>resilience</a:t>
            </a:r>
            <a:r>
              <a:rPr lang="en-IE" sz="2400" b="0" i="0" dirty="0">
                <a:solidFill>
                  <a:srgbClr val="26324B"/>
                </a:solidFill>
                <a:effectLst/>
                <a:latin typeface="arial" panose="020B0604020202020204" pitchFamily="34" charset="0"/>
              </a:rPr>
              <a:t>.”</a:t>
            </a:r>
          </a:p>
          <a:p>
            <a:pPr marL="111760" indent="0" algn="ctr">
              <a:buNone/>
            </a:pPr>
            <a:endParaRPr lang="en-IE" sz="2400" b="0" i="0" dirty="0">
              <a:solidFill>
                <a:srgbClr val="26324B"/>
              </a:solidFill>
              <a:effectLst/>
              <a:latin typeface="arial" panose="020B0604020202020204" pitchFamily="34" charset="0"/>
            </a:endParaRPr>
          </a:p>
        </p:txBody>
      </p:sp>
      <p:sp>
        <p:nvSpPr>
          <p:cNvPr id="4" name="Text Placeholder 3">
            <a:extLst>
              <a:ext uri="{FF2B5EF4-FFF2-40B4-BE49-F238E27FC236}">
                <a16:creationId xmlns:a16="http://schemas.microsoft.com/office/drawing/2014/main" id="{5EB5F54E-1BAB-CE38-AFAA-8C1C8AEDB4FA}"/>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a:extLst>
              <a:ext uri="{FF2B5EF4-FFF2-40B4-BE49-F238E27FC236}">
                <a16:creationId xmlns:a16="http://schemas.microsoft.com/office/drawing/2014/main" id="{D633EECF-FF40-4C77-F90B-ED81E3F0757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pic>
        <p:nvPicPr>
          <p:cNvPr id="4098" name="Picture 2" descr="European Commission - Wikipedia">
            <a:extLst>
              <a:ext uri="{FF2B5EF4-FFF2-40B4-BE49-F238E27FC236}">
                <a16:creationId xmlns:a16="http://schemas.microsoft.com/office/drawing/2014/main" id="{D17ED52D-F0A0-EB8A-E470-8DC8336AC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215" y="3133529"/>
            <a:ext cx="2080817" cy="14426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F30C55-DE77-0774-8FAA-10F6C0DF352D}"/>
              </a:ext>
            </a:extLst>
          </p:cNvPr>
          <p:cNvSpPr txBox="1"/>
          <p:nvPr/>
        </p:nvSpPr>
        <p:spPr>
          <a:xfrm>
            <a:off x="581190" y="3375756"/>
            <a:ext cx="8132632" cy="1169551"/>
          </a:xfrm>
          <a:prstGeom prst="rect">
            <a:avLst/>
          </a:prstGeom>
          <a:noFill/>
        </p:spPr>
        <p:txBody>
          <a:bodyPr wrap="square" rtlCol="0">
            <a:spAutoFit/>
          </a:bodyPr>
          <a:lstStyle/>
          <a:p>
            <a:r>
              <a:rPr lang="en-IE" sz="1800"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1800" dirty="0">
              <a:solidFill>
                <a:schemeClr val="accent1"/>
              </a:solidFill>
            </a:endParaRPr>
          </a:p>
          <a:p>
            <a:endParaRPr lang="en-US" sz="1600" dirty="0"/>
          </a:p>
        </p:txBody>
      </p:sp>
    </p:spTree>
    <p:extLst>
      <p:ext uri="{BB962C8B-B14F-4D97-AF65-F5344CB8AC3E}">
        <p14:creationId xmlns:p14="http://schemas.microsoft.com/office/powerpoint/2010/main" val="23347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F05-8783-A2CE-8ED3-ECF4FA91E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DD1C0-E51B-DE6A-A9E3-1F078E5D42BF}"/>
              </a:ext>
            </a:extLst>
          </p:cNvPr>
          <p:cNvSpPr>
            <a:spLocks noGrp="1"/>
          </p:cNvSpPr>
          <p:nvPr>
            <p:ph type="title"/>
          </p:nvPr>
        </p:nvSpPr>
        <p:spPr>
          <a:xfrm>
            <a:off x="581192" y="926220"/>
            <a:ext cx="11029616" cy="566738"/>
          </a:xfrm>
        </p:spPr>
        <p:txBody>
          <a:bodyPr wrap="square" anchor="b">
            <a:normAutofit fontScale="90000"/>
          </a:bodyPr>
          <a:lstStyle/>
          <a:p>
            <a:r>
              <a:rPr lang="en-US" sz="3200" dirty="0"/>
              <a:t>Measuring Impacts</a:t>
            </a:r>
          </a:p>
        </p:txBody>
      </p:sp>
      <p:sp>
        <p:nvSpPr>
          <p:cNvPr id="3" name="Text Placeholder 2">
            <a:extLst>
              <a:ext uri="{FF2B5EF4-FFF2-40B4-BE49-F238E27FC236}">
                <a16:creationId xmlns:a16="http://schemas.microsoft.com/office/drawing/2014/main" id="{CAFAD648-3EB5-FA6A-D8F6-C47C12551D14}"/>
              </a:ext>
            </a:extLst>
          </p:cNvPr>
          <p:cNvSpPr>
            <a:spLocks noGrp="1"/>
          </p:cNvSpPr>
          <p:nvPr>
            <p:ph type="body" idx="1"/>
          </p:nvPr>
        </p:nvSpPr>
        <p:spPr>
          <a:xfrm>
            <a:off x="581192" y="1880143"/>
            <a:ext cx="9756177" cy="3414140"/>
          </a:xfrm>
        </p:spPr>
        <p:txBody>
          <a:bodyPr wrap="square" anchor="ctr">
            <a:noAutofit/>
          </a:bodyPr>
          <a:lstStyle/>
          <a:p>
            <a:r>
              <a:rPr lang="en-IE" sz="2000" b="1" dirty="0"/>
              <a:t>How Do We Measure the Socio-Economic Benefits of NBS?</a:t>
            </a:r>
            <a:endParaRPr lang="en-IE" sz="2000" dirty="0"/>
          </a:p>
          <a:p>
            <a:pPr>
              <a:buFont typeface="Arial" panose="020B0604020202020204" pitchFamily="34" charset="0"/>
              <a:buChar char="•"/>
            </a:pPr>
            <a:r>
              <a:rPr lang="en-IE" sz="2000" b="1" dirty="0"/>
              <a:t>Environmental Metrics</a:t>
            </a:r>
            <a:r>
              <a:rPr lang="en-IE" sz="2000" dirty="0"/>
              <a:t>: Reduction in CO2 emissions, increased biodiversity, improved water quality.</a:t>
            </a:r>
          </a:p>
          <a:p>
            <a:pPr>
              <a:buFont typeface="Arial" panose="020B0604020202020204" pitchFamily="34" charset="0"/>
              <a:buChar char="•"/>
            </a:pPr>
            <a:r>
              <a:rPr lang="en-IE" sz="2000" b="1" dirty="0"/>
              <a:t>Social Metrics</a:t>
            </a:r>
            <a:r>
              <a:rPr lang="en-IE" sz="2000" dirty="0"/>
              <a:t>: Health and well-being improvements, community engagement, social cohesion.</a:t>
            </a:r>
          </a:p>
          <a:p>
            <a:pPr>
              <a:buFont typeface="Arial" panose="020B0604020202020204" pitchFamily="34" charset="0"/>
              <a:buChar char="•"/>
            </a:pPr>
            <a:r>
              <a:rPr lang="en-IE" sz="2000" b="1" dirty="0"/>
              <a:t>Economic Metrics</a:t>
            </a:r>
            <a:r>
              <a:rPr lang="en-IE" sz="2000" dirty="0"/>
              <a:t>: Cost-benefit analysis, job creation, property value enhancement, long-term savings.</a:t>
            </a:r>
          </a:p>
        </p:txBody>
      </p:sp>
      <p:sp>
        <p:nvSpPr>
          <p:cNvPr id="4" name="Slide Number Placeholder 3">
            <a:extLst>
              <a:ext uri="{FF2B5EF4-FFF2-40B4-BE49-F238E27FC236}">
                <a16:creationId xmlns:a16="http://schemas.microsoft.com/office/drawing/2014/main" id="{B2281B8A-8EDC-B6BF-E211-0D74153F5EA3}"/>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4</a:t>
            </a:fld>
            <a:endParaRPr lang="en-GB"/>
          </a:p>
        </p:txBody>
      </p:sp>
      <p:pic>
        <p:nvPicPr>
          <p:cNvPr id="6" name="Graphic 5" descr="Sustainability outline">
            <a:extLst>
              <a:ext uri="{FF2B5EF4-FFF2-40B4-BE49-F238E27FC236}">
                <a16:creationId xmlns:a16="http://schemas.microsoft.com/office/drawing/2014/main" id="{75A11FB1-7842-B84E-327D-D744109034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8299" y="2258878"/>
            <a:ext cx="914400" cy="914400"/>
          </a:xfrm>
          <a:prstGeom prst="rect">
            <a:avLst/>
          </a:prstGeom>
        </p:spPr>
      </p:pic>
      <p:pic>
        <p:nvPicPr>
          <p:cNvPr id="8" name="Graphic 7" descr="Group success with solid fill">
            <a:extLst>
              <a:ext uri="{FF2B5EF4-FFF2-40B4-BE49-F238E27FC236}">
                <a16:creationId xmlns:a16="http://schemas.microsoft.com/office/drawing/2014/main" id="{D6F823B0-5B36-25D9-D349-1E45047998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8299" y="3253376"/>
            <a:ext cx="914400" cy="914400"/>
          </a:xfrm>
          <a:prstGeom prst="rect">
            <a:avLst/>
          </a:prstGeom>
        </p:spPr>
      </p:pic>
      <p:pic>
        <p:nvPicPr>
          <p:cNvPr id="12" name="Graphic 11" descr="Bank outline">
            <a:extLst>
              <a:ext uri="{FF2B5EF4-FFF2-40B4-BE49-F238E27FC236}">
                <a16:creationId xmlns:a16="http://schemas.microsoft.com/office/drawing/2014/main" id="{0F98C2F8-1EA3-8CF3-5B38-CD071A474D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8299" y="4132905"/>
            <a:ext cx="914400" cy="914400"/>
          </a:xfrm>
          <a:prstGeom prst="rect">
            <a:avLst/>
          </a:prstGeom>
        </p:spPr>
      </p:pic>
    </p:spTree>
    <p:extLst>
      <p:ext uri="{BB962C8B-B14F-4D97-AF65-F5344CB8AC3E}">
        <p14:creationId xmlns:p14="http://schemas.microsoft.com/office/powerpoint/2010/main" val="337105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47CFD-27EB-2D53-0CD7-79CB371ED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2F347-4375-B323-40F7-A018713BF4B5}"/>
              </a:ext>
            </a:extLst>
          </p:cNvPr>
          <p:cNvSpPr>
            <a:spLocks noGrp="1"/>
          </p:cNvSpPr>
          <p:nvPr>
            <p:ph type="title"/>
          </p:nvPr>
        </p:nvSpPr>
        <p:spPr>
          <a:xfrm>
            <a:off x="581192" y="1047191"/>
            <a:ext cx="11029616" cy="566738"/>
          </a:xfrm>
        </p:spPr>
        <p:txBody>
          <a:bodyPr wrap="square" anchor="b">
            <a:normAutofit/>
          </a:bodyPr>
          <a:lstStyle/>
          <a:p>
            <a:r>
              <a:rPr lang="en-IE" sz="2400" dirty="0"/>
              <a:t>Triple Bottom Line (TBL)</a:t>
            </a:r>
            <a:endParaRPr lang="en-US" sz="3200" dirty="0"/>
          </a:p>
        </p:txBody>
      </p:sp>
      <p:sp>
        <p:nvSpPr>
          <p:cNvPr id="3" name="Text Placeholder 2">
            <a:extLst>
              <a:ext uri="{FF2B5EF4-FFF2-40B4-BE49-F238E27FC236}">
                <a16:creationId xmlns:a16="http://schemas.microsoft.com/office/drawing/2014/main" id="{61F02CBC-9ED4-DB40-D76F-1088011E9446}"/>
              </a:ext>
            </a:extLst>
          </p:cNvPr>
          <p:cNvSpPr>
            <a:spLocks noGrp="1"/>
          </p:cNvSpPr>
          <p:nvPr>
            <p:ph type="body" idx="1"/>
          </p:nvPr>
        </p:nvSpPr>
        <p:spPr>
          <a:xfrm>
            <a:off x="581192" y="2070098"/>
            <a:ext cx="9330251" cy="3414140"/>
          </a:xfrm>
        </p:spPr>
        <p:txBody>
          <a:bodyPr wrap="square" anchor="ctr">
            <a:noAutofit/>
          </a:bodyPr>
          <a:lstStyle/>
          <a:p>
            <a:r>
              <a:rPr lang="en-IE" sz="2000" b="1" dirty="0"/>
              <a:t>Understanding the TBL</a:t>
            </a:r>
            <a:endParaRPr lang="en-IE" sz="2000" dirty="0"/>
          </a:p>
          <a:p>
            <a:pPr>
              <a:buFont typeface="Arial" panose="020B0604020202020204" pitchFamily="34" charset="0"/>
              <a:buChar char="•"/>
            </a:pPr>
            <a:r>
              <a:rPr lang="en-IE" sz="2000" b="1" dirty="0"/>
              <a:t>People</a:t>
            </a:r>
            <a:r>
              <a:rPr lang="en-IE" sz="2000" dirty="0"/>
              <a:t>: Social equity, health benefits, and quality of life improvements.</a:t>
            </a:r>
          </a:p>
          <a:p>
            <a:pPr>
              <a:buFont typeface="Arial" panose="020B0604020202020204" pitchFamily="34" charset="0"/>
              <a:buChar char="•"/>
            </a:pPr>
            <a:r>
              <a:rPr lang="en-IE" sz="2000" b="1" dirty="0"/>
              <a:t>Planet</a:t>
            </a:r>
            <a:r>
              <a:rPr lang="en-IE" sz="2000" dirty="0"/>
              <a:t>: Environmental sustainability through enhanced biodiversity, pollution control, and resource conservation.</a:t>
            </a:r>
          </a:p>
          <a:p>
            <a:pPr>
              <a:buFont typeface="Arial" panose="020B0604020202020204" pitchFamily="34" charset="0"/>
              <a:buChar char="•"/>
            </a:pPr>
            <a:r>
              <a:rPr lang="en-IE" sz="2000" b="1" dirty="0"/>
              <a:t>Profit</a:t>
            </a:r>
            <a:r>
              <a:rPr lang="en-IE" sz="2000" dirty="0"/>
              <a:t>: Economic sustainability, including cost savings, job creation, and resilience to economic shocks.</a:t>
            </a:r>
          </a:p>
          <a:p>
            <a:pPr>
              <a:buFont typeface="Arial" panose="020B0604020202020204" pitchFamily="34" charset="0"/>
              <a:buChar char="•"/>
            </a:pPr>
            <a:r>
              <a:rPr lang="en-IE" sz="2000" dirty="0"/>
              <a:t>The </a:t>
            </a:r>
            <a:r>
              <a:rPr lang="en-IE" sz="2000" b="1" dirty="0"/>
              <a:t>TBL</a:t>
            </a:r>
            <a:r>
              <a:rPr lang="en-IE" sz="2000" dirty="0"/>
              <a:t> ensures that NBS are evaluated comprehensively, considering the full range of impacts.</a:t>
            </a:r>
          </a:p>
        </p:txBody>
      </p:sp>
      <p:sp>
        <p:nvSpPr>
          <p:cNvPr id="4" name="Slide Number Placeholder 3">
            <a:extLst>
              <a:ext uri="{FF2B5EF4-FFF2-40B4-BE49-F238E27FC236}">
                <a16:creationId xmlns:a16="http://schemas.microsoft.com/office/drawing/2014/main" id="{515D269D-6E81-E3F1-4DD4-7A5BCB960945}"/>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5</a:t>
            </a:fld>
            <a:endParaRPr lang="en-GB"/>
          </a:p>
        </p:txBody>
      </p:sp>
    </p:spTree>
    <p:extLst>
      <p:ext uri="{BB962C8B-B14F-4D97-AF65-F5344CB8AC3E}">
        <p14:creationId xmlns:p14="http://schemas.microsoft.com/office/powerpoint/2010/main" val="64022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0E554-A78A-2FC0-268C-A7D848F95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0776B-248C-F6D7-8C11-07A3459EF7C8}"/>
              </a:ext>
            </a:extLst>
          </p:cNvPr>
          <p:cNvSpPr>
            <a:spLocks noGrp="1"/>
          </p:cNvSpPr>
          <p:nvPr>
            <p:ph type="title"/>
          </p:nvPr>
        </p:nvSpPr>
        <p:spPr>
          <a:xfrm>
            <a:off x="581192" y="1047191"/>
            <a:ext cx="11029616" cy="566738"/>
          </a:xfrm>
        </p:spPr>
        <p:txBody>
          <a:bodyPr wrap="square" anchor="b">
            <a:normAutofit/>
          </a:bodyPr>
          <a:lstStyle/>
          <a:p>
            <a:r>
              <a:rPr lang="en-IE" sz="2400" dirty="0"/>
              <a:t>Measuring NBS Impact</a:t>
            </a:r>
            <a:endParaRPr lang="en-US" sz="3200" dirty="0"/>
          </a:p>
        </p:txBody>
      </p:sp>
      <p:sp>
        <p:nvSpPr>
          <p:cNvPr id="3" name="Text Placeholder 2">
            <a:extLst>
              <a:ext uri="{FF2B5EF4-FFF2-40B4-BE49-F238E27FC236}">
                <a16:creationId xmlns:a16="http://schemas.microsoft.com/office/drawing/2014/main" id="{EA715BC1-5B11-6B34-75BC-D557AA4C22DD}"/>
              </a:ext>
            </a:extLst>
          </p:cNvPr>
          <p:cNvSpPr>
            <a:spLocks noGrp="1"/>
          </p:cNvSpPr>
          <p:nvPr>
            <p:ph type="body" idx="1"/>
          </p:nvPr>
        </p:nvSpPr>
        <p:spPr>
          <a:xfrm>
            <a:off x="581193" y="2070097"/>
            <a:ext cx="4176788" cy="3740711"/>
          </a:xfrm>
        </p:spPr>
        <p:txBody>
          <a:bodyPr wrap="square" anchor="ctr">
            <a:noAutofit/>
          </a:bodyPr>
          <a:lstStyle/>
          <a:p>
            <a:r>
              <a:rPr lang="en-IE" sz="2000" dirty="0"/>
              <a:t>EKLIPSE Framework</a:t>
            </a:r>
          </a:p>
          <a:p>
            <a:endParaRPr lang="en-IE" sz="2000" dirty="0"/>
          </a:p>
          <a:p>
            <a:r>
              <a:rPr lang="en-IE" sz="2000" dirty="0"/>
              <a:t>10 Climate resilience challenges considered in the impact assessment framework</a:t>
            </a:r>
          </a:p>
        </p:txBody>
      </p:sp>
      <p:sp>
        <p:nvSpPr>
          <p:cNvPr id="4" name="Slide Number Placeholder 3">
            <a:extLst>
              <a:ext uri="{FF2B5EF4-FFF2-40B4-BE49-F238E27FC236}">
                <a16:creationId xmlns:a16="http://schemas.microsoft.com/office/drawing/2014/main" id="{C8B4F596-BF69-E417-7E76-8982F5ACE072}"/>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6</a:t>
            </a:fld>
            <a:endParaRPr lang="en-GB"/>
          </a:p>
        </p:txBody>
      </p:sp>
      <p:pic>
        <p:nvPicPr>
          <p:cNvPr id="9" name="Picture 8" descr="A diagram of a circular diagram&#10;&#10;AI-generated content may be incorrect.">
            <a:extLst>
              <a:ext uri="{FF2B5EF4-FFF2-40B4-BE49-F238E27FC236}">
                <a16:creationId xmlns:a16="http://schemas.microsoft.com/office/drawing/2014/main" id="{8AA2CD42-030A-2EF5-38FC-4E4B78E2A7C7}"/>
              </a:ext>
            </a:extLst>
          </p:cNvPr>
          <p:cNvPicPr>
            <a:picLocks noChangeAspect="1"/>
          </p:cNvPicPr>
          <p:nvPr/>
        </p:nvPicPr>
        <p:blipFill>
          <a:blip r:embed="rId3"/>
          <a:stretch>
            <a:fillRect/>
          </a:stretch>
        </p:blipFill>
        <p:spPr>
          <a:xfrm>
            <a:off x="4943959" y="129476"/>
            <a:ext cx="7048070" cy="6064202"/>
          </a:xfrm>
          <a:prstGeom prst="rect">
            <a:avLst/>
          </a:prstGeom>
        </p:spPr>
      </p:pic>
    </p:spTree>
    <p:extLst>
      <p:ext uri="{BB962C8B-B14F-4D97-AF65-F5344CB8AC3E}">
        <p14:creationId xmlns:p14="http://schemas.microsoft.com/office/powerpoint/2010/main" val="200488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9AF6-05ED-98B5-61E6-5D6F50466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6F1B0-A1B9-294A-6253-47C5702D7735}"/>
              </a:ext>
            </a:extLst>
          </p:cNvPr>
          <p:cNvSpPr>
            <a:spLocks noGrp="1"/>
          </p:cNvSpPr>
          <p:nvPr>
            <p:ph type="title"/>
          </p:nvPr>
        </p:nvSpPr>
        <p:spPr>
          <a:xfrm>
            <a:off x="581192" y="1047191"/>
            <a:ext cx="11029616" cy="566738"/>
          </a:xfrm>
        </p:spPr>
        <p:txBody>
          <a:bodyPr wrap="square" anchor="b">
            <a:normAutofit/>
          </a:bodyPr>
          <a:lstStyle/>
          <a:p>
            <a:r>
              <a:rPr lang="en-IE" sz="2400" dirty="0"/>
              <a:t>Measuring NBS Impact</a:t>
            </a:r>
            <a:endParaRPr lang="en-US" sz="3200" dirty="0"/>
          </a:p>
        </p:txBody>
      </p:sp>
      <p:sp>
        <p:nvSpPr>
          <p:cNvPr id="3" name="Text Placeholder 2">
            <a:extLst>
              <a:ext uri="{FF2B5EF4-FFF2-40B4-BE49-F238E27FC236}">
                <a16:creationId xmlns:a16="http://schemas.microsoft.com/office/drawing/2014/main" id="{415DA129-DC2B-2380-5358-ED50F8274B60}"/>
              </a:ext>
            </a:extLst>
          </p:cNvPr>
          <p:cNvSpPr>
            <a:spLocks noGrp="1"/>
          </p:cNvSpPr>
          <p:nvPr>
            <p:ph type="body" idx="1"/>
          </p:nvPr>
        </p:nvSpPr>
        <p:spPr>
          <a:xfrm>
            <a:off x="581192" y="2070097"/>
            <a:ext cx="9330251" cy="3740711"/>
          </a:xfrm>
        </p:spPr>
        <p:txBody>
          <a:bodyPr wrap="square" anchor="ctr">
            <a:noAutofit/>
          </a:bodyPr>
          <a:lstStyle/>
          <a:p>
            <a:r>
              <a:rPr lang="en-IE" sz="2000" dirty="0"/>
              <a:t>EKLIPSE Framework</a:t>
            </a:r>
          </a:p>
        </p:txBody>
      </p:sp>
      <p:sp>
        <p:nvSpPr>
          <p:cNvPr id="4" name="Slide Number Placeholder 3">
            <a:extLst>
              <a:ext uri="{FF2B5EF4-FFF2-40B4-BE49-F238E27FC236}">
                <a16:creationId xmlns:a16="http://schemas.microsoft.com/office/drawing/2014/main" id="{0B5861AB-C4ED-E178-0F63-E1AB8B1E3C3F}"/>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7</a:t>
            </a:fld>
            <a:endParaRPr lang="en-GB"/>
          </a:p>
        </p:txBody>
      </p:sp>
      <p:pic>
        <p:nvPicPr>
          <p:cNvPr id="6" name="Picture 5" descr="A diagram of the different types of ecosystem&#10;&#10;AI-generated content may be incorrect.">
            <a:extLst>
              <a:ext uri="{FF2B5EF4-FFF2-40B4-BE49-F238E27FC236}">
                <a16:creationId xmlns:a16="http://schemas.microsoft.com/office/drawing/2014/main" id="{C15974D1-5D60-2B3C-9402-7E037965BF36}"/>
              </a:ext>
            </a:extLst>
          </p:cNvPr>
          <p:cNvPicPr>
            <a:picLocks noChangeAspect="1"/>
          </p:cNvPicPr>
          <p:nvPr/>
        </p:nvPicPr>
        <p:blipFill>
          <a:blip r:embed="rId3"/>
          <a:stretch>
            <a:fillRect/>
          </a:stretch>
        </p:blipFill>
        <p:spPr>
          <a:xfrm>
            <a:off x="4136540" y="107977"/>
            <a:ext cx="7719664" cy="6642046"/>
          </a:xfrm>
          <a:prstGeom prst="rect">
            <a:avLst/>
          </a:prstGeom>
        </p:spPr>
      </p:pic>
    </p:spTree>
    <p:extLst>
      <p:ext uri="{BB962C8B-B14F-4D97-AF65-F5344CB8AC3E}">
        <p14:creationId xmlns:p14="http://schemas.microsoft.com/office/powerpoint/2010/main" val="407352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EA283-5A3F-155D-9BD8-5B5EB1095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9FCB1-0831-F49B-67DD-69002D99A82A}"/>
              </a:ext>
            </a:extLst>
          </p:cNvPr>
          <p:cNvSpPr>
            <a:spLocks noGrp="1"/>
          </p:cNvSpPr>
          <p:nvPr>
            <p:ph type="title"/>
          </p:nvPr>
        </p:nvSpPr>
        <p:spPr>
          <a:xfrm>
            <a:off x="581192" y="1047191"/>
            <a:ext cx="11029616" cy="566738"/>
          </a:xfrm>
        </p:spPr>
        <p:txBody>
          <a:bodyPr wrap="square" anchor="b">
            <a:normAutofit/>
          </a:bodyPr>
          <a:lstStyle/>
          <a:p>
            <a:r>
              <a:rPr lang="en-IE" sz="2400" dirty="0"/>
              <a:t>Complexity &amp; NBS</a:t>
            </a:r>
            <a:endParaRPr lang="en-US" sz="3200" dirty="0"/>
          </a:p>
        </p:txBody>
      </p:sp>
      <p:sp>
        <p:nvSpPr>
          <p:cNvPr id="3" name="Text Placeholder 2">
            <a:extLst>
              <a:ext uri="{FF2B5EF4-FFF2-40B4-BE49-F238E27FC236}">
                <a16:creationId xmlns:a16="http://schemas.microsoft.com/office/drawing/2014/main" id="{7C6CDDB2-915F-1C62-04B1-AA506C44EBFF}"/>
              </a:ext>
            </a:extLst>
          </p:cNvPr>
          <p:cNvSpPr>
            <a:spLocks noGrp="1"/>
          </p:cNvSpPr>
          <p:nvPr>
            <p:ph type="body" idx="1"/>
          </p:nvPr>
        </p:nvSpPr>
        <p:spPr>
          <a:xfrm>
            <a:off x="581192" y="1912211"/>
            <a:ext cx="7599423" cy="3740711"/>
          </a:xfrm>
        </p:spPr>
        <p:txBody>
          <a:bodyPr wrap="square" anchor="ctr">
            <a:noAutofit/>
          </a:bodyPr>
          <a:lstStyle/>
          <a:p>
            <a:r>
              <a:rPr lang="en-IE" sz="2000" b="1" dirty="0"/>
              <a:t>Complex Systems Thinking</a:t>
            </a:r>
            <a:endParaRPr lang="en-IE" sz="2000" dirty="0"/>
          </a:p>
          <a:p>
            <a:pPr>
              <a:buFont typeface="Arial" panose="020B0604020202020204" pitchFamily="34" charset="0"/>
              <a:buChar char="•"/>
            </a:pPr>
            <a:r>
              <a:rPr lang="en-IE" sz="2000" dirty="0"/>
              <a:t>Cities and ecosystems are </a:t>
            </a:r>
            <a:r>
              <a:rPr lang="en-IE" sz="2000" b="1" dirty="0"/>
              <a:t>complex systems</a:t>
            </a:r>
            <a:r>
              <a:rPr lang="en-IE" sz="2000" dirty="0"/>
              <a:t> with interrelated components that function together.</a:t>
            </a:r>
          </a:p>
          <a:p>
            <a:pPr>
              <a:buFont typeface="Arial" panose="020B0604020202020204" pitchFamily="34" charset="0"/>
              <a:buChar char="•"/>
            </a:pPr>
            <a:r>
              <a:rPr lang="en-IE" sz="2000" b="1" dirty="0"/>
              <a:t>Nature underpins the economy</a:t>
            </a:r>
            <a:r>
              <a:rPr lang="en-IE" sz="2000" dirty="0"/>
              <a:t> by providing essential services (e.g., clean air, water, climate regulation).</a:t>
            </a:r>
          </a:p>
          <a:p>
            <a:pPr>
              <a:buFont typeface="Arial" panose="020B0604020202020204" pitchFamily="34" charset="0"/>
              <a:buChar char="•"/>
            </a:pPr>
            <a:r>
              <a:rPr lang="en-IE" sz="2000" dirty="0"/>
              <a:t>NBS are integrated solutions that enhance both </a:t>
            </a:r>
            <a:r>
              <a:rPr lang="en-IE" sz="2000" b="1" dirty="0"/>
              <a:t>natural systems</a:t>
            </a:r>
            <a:r>
              <a:rPr lang="en-IE" sz="2000" dirty="0"/>
              <a:t> and </a:t>
            </a:r>
            <a:r>
              <a:rPr lang="en-IE" sz="2000" b="1" dirty="0"/>
              <a:t>human systems</a:t>
            </a:r>
            <a:r>
              <a:rPr lang="en-IE" sz="2000" dirty="0"/>
              <a:t> (economic, social, and cultural).</a:t>
            </a:r>
          </a:p>
        </p:txBody>
      </p:sp>
      <p:sp>
        <p:nvSpPr>
          <p:cNvPr id="4" name="Slide Number Placeholder 3">
            <a:extLst>
              <a:ext uri="{FF2B5EF4-FFF2-40B4-BE49-F238E27FC236}">
                <a16:creationId xmlns:a16="http://schemas.microsoft.com/office/drawing/2014/main" id="{90EE7137-C168-901A-BAD2-C5A978129B1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8</a:t>
            </a:fld>
            <a:endParaRPr lang="en-GB"/>
          </a:p>
        </p:txBody>
      </p:sp>
    </p:spTree>
    <p:extLst>
      <p:ext uri="{BB962C8B-B14F-4D97-AF65-F5344CB8AC3E}">
        <p14:creationId xmlns:p14="http://schemas.microsoft.com/office/powerpoint/2010/main" val="272835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4AE6-F853-E218-2D76-1B55DD9BD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3622C-C294-5823-B58E-458B3B34F59F}"/>
              </a:ext>
            </a:extLst>
          </p:cNvPr>
          <p:cNvSpPr>
            <a:spLocks noGrp="1"/>
          </p:cNvSpPr>
          <p:nvPr>
            <p:ph type="title"/>
          </p:nvPr>
        </p:nvSpPr>
        <p:spPr>
          <a:xfrm>
            <a:off x="581192" y="1047191"/>
            <a:ext cx="11029616" cy="566738"/>
          </a:xfrm>
        </p:spPr>
        <p:txBody>
          <a:bodyPr wrap="square" anchor="b">
            <a:normAutofit/>
          </a:bodyPr>
          <a:lstStyle/>
          <a:p>
            <a:r>
              <a:rPr lang="en-IE" sz="2400" b="1" dirty="0"/>
              <a:t>Research on Measuring Impact</a:t>
            </a:r>
            <a:endParaRPr lang="en-US" sz="3200" dirty="0"/>
          </a:p>
        </p:txBody>
      </p:sp>
      <p:sp>
        <p:nvSpPr>
          <p:cNvPr id="3" name="Text Placeholder 2">
            <a:extLst>
              <a:ext uri="{FF2B5EF4-FFF2-40B4-BE49-F238E27FC236}">
                <a16:creationId xmlns:a16="http://schemas.microsoft.com/office/drawing/2014/main" id="{01E68932-BD40-8105-D8E1-1F02898E1BEA}"/>
              </a:ext>
            </a:extLst>
          </p:cNvPr>
          <p:cNvSpPr>
            <a:spLocks noGrp="1"/>
          </p:cNvSpPr>
          <p:nvPr>
            <p:ph type="body" idx="1"/>
          </p:nvPr>
        </p:nvSpPr>
        <p:spPr>
          <a:xfrm>
            <a:off x="581192" y="2070097"/>
            <a:ext cx="8252842" cy="3740711"/>
          </a:xfrm>
        </p:spPr>
        <p:txBody>
          <a:bodyPr wrap="square" anchor="ctr">
            <a:noAutofit/>
          </a:bodyPr>
          <a:lstStyle/>
          <a:p>
            <a:r>
              <a:rPr lang="en-IE" sz="1800" b="1" dirty="0"/>
              <a:t>EU-Funded NBS Projects Measuring Socio-Economic Impacts</a:t>
            </a:r>
            <a:endParaRPr lang="en-IE" sz="1800" dirty="0"/>
          </a:p>
          <a:p>
            <a:pPr>
              <a:buFont typeface="+mj-lt"/>
              <a:buAutoNum type="arabicPeriod"/>
            </a:pPr>
            <a:r>
              <a:rPr lang="en-IE" sz="1800" b="1" dirty="0"/>
              <a:t>Green4CITIES</a:t>
            </a:r>
            <a:r>
              <a:rPr lang="en-IE" sz="1800" dirty="0"/>
              <a:t>: Focuses on </a:t>
            </a:r>
            <a:r>
              <a:rPr lang="en-IE" sz="1800" b="1" dirty="0"/>
              <a:t>green urban infrastructure</a:t>
            </a:r>
            <a:r>
              <a:rPr lang="en-IE" sz="1800" dirty="0"/>
              <a:t>, its role in improving </a:t>
            </a:r>
            <a:r>
              <a:rPr lang="en-IE" sz="1800" b="1" dirty="0"/>
              <a:t>biodiversity</a:t>
            </a:r>
            <a:r>
              <a:rPr lang="en-IE" sz="1800" dirty="0"/>
              <a:t>, and the socio-economic impacts of green spaces </a:t>
            </a:r>
            <a:r>
              <a:rPr lang="en-IE" sz="1800" b="1" dirty="0"/>
              <a:t>LIFE </a:t>
            </a:r>
            <a:r>
              <a:rPr lang="en-IE" sz="1800" b="1" dirty="0" err="1"/>
              <a:t>UrbanGreen</a:t>
            </a:r>
            <a:r>
              <a:rPr lang="en-IE" sz="1800" dirty="0"/>
              <a:t>: Measures the long-term socio-economic benefits of NBS in cities, such as </a:t>
            </a:r>
            <a:r>
              <a:rPr lang="en-IE" sz="1800" b="1" dirty="0"/>
              <a:t>cost savings</a:t>
            </a:r>
            <a:r>
              <a:rPr lang="en-IE" sz="1800" dirty="0"/>
              <a:t> in flood management</a:t>
            </a:r>
          </a:p>
          <a:p>
            <a:pPr>
              <a:buFont typeface="+mj-lt"/>
              <a:buAutoNum type="arabicPeriod"/>
            </a:pPr>
            <a:r>
              <a:rPr lang="en-IE" sz="1800" b="1" dirty="0"/>
              <a:t>Natura2000</a:t>
            </a:r>
            <a:r>
              <a:rPr lang="en-IE" sz="1800" dirty="0"/>
              <a:t>: Focuses on preserving biodiversity and its economic value in land management, agriculture, and tourism sectors.</a:t>
            </a:r>
          </a:p>
          <a:p>
            <a:pPr>
              <a:buFont typeface="+mj-lt"/>
              <a:buAutoNum type="arabicPeriod"/>
            </a:pPr>
            <a:r>
              <a:rPr lang="en-IE" sz="1800" b="1" dirty="0" err="1"/>
              <a:t>Eklipse</a:t>
            </a:r>
            <a:r>
              <a:rPr lang="en-IE" sz="1800" dirty="0"/>
              <a:t>: helps governments, institutions, businesses, and NGOs make better-informed decisions when it comes to biodiversity and ecosystem services in Europe.</a:t>
            </a:r>
          </a:p>
        </p:txBody>
      </p:sp>
      <p:sp>
        <p:nvSpPr>
          <p:cNvPr id="4" name="Slide Number Placeholder 3">
            <a:extLst>
              <a:ext uri="{FF2B5EF4-FFF2-40B4-BE49-F238E27FC236}">
                <a16:creationId xmlns:a16="http://schemas.microsoft.com/office/drawing/2014/main" id="{3230F275-A317-B767-2B9A-E16B9CCFB8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9</a:t>
            </a:fld>
            <a:endParaRPr lang="en-GB"/>
          </a:p>
        </p:txBody>
      </p:sp>
      <p:pic>
        <p:nvPicPr>
          <p:cNvPr id="1026" name="Picture 2" descr="Green4Cities – Eine weitere WordPress-Website">
            <a:extLst>
              <a:ext uri="{FF2B5EF4-FFF2-40B4-BE49-F238E27FC236}">
                <a16:creationId xmlns:a16="http://schemas.microsoft.com/office/drawing/2014/main" id="{4BAD4EF3-5F4F-25DF-5CB4-61F9D6B6E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975" y="894045"/>
            <a:ext cx="1489345" cy="1843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ropean Union">
            <a:extLst>
              <a:ext uri="{FF2B5EF4-FFF2-40B4-BE49-F238E27FC236}">
                <a16:creationId xmlns:a16="http://schemas.microsoft.com/office/drawing/2014/main" id="{4DE13AD1-C955-7C98-864C-9D9601C3C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6473" y="3135473"/>
            <a:ext cx="1876931" cy="1357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ropean Environment Agency's home page">
            <a:extLst>
              <a:ext uri="{FF2B5EF4-FFF2-40B4-BE49-F238E27FC236}">
                <a16:creationId xmlns:a16="http://schemas.microsoft.com/office/drawing/2014/main" id="{BD358ED2-1AB1-A550-518D-BD2397C9A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223" y="3119004"/>
            <a:ext cx="1583405" cy="1662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me - Eklipse">
            <a:extLst>
              <a:ext uri="{FF2B5EF4-FFF2-40B4-BE49-F238E27FC236}">
                <a16:creationId xmlns:a16="http://schemas.microsoft.com/office/drawing/2014/main" id="{BB697BAB-5F87-A820-1D35-F4B6F0763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176" y="76792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5544"/>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2.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40D949D-C4A1-4E75-9349-C6240C5F4388}"/>
</file>

<file path=docProps/app.xml><?xml version="1.0" encoding="utf-8"?>
<Properties xmlns="http://schemas.openxmlformats.org/officeDocument/2006/extended-properties" xmlns:vt="http://schemas.openxmlformats.org/officeDocument/2006/docPropsVTypes">
  <TotalTime>3981</TotalTime>
  <Words>2491</Words>
  <Application>Microsoft Macintosh PowerPoint</Application>
  <PresentationFormat>Widescreen</PresentationFormat>
  <Paragraphs>219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Noto Sans Symbols</vt:lpstr>
      <vt:lpstr>Calibri</vt:lpstr>
      <vt:lpstr>Gill Sans</vt:lpstr>
      <vt:lpstr>Arial</vt:lpstr>
      <vt:lpstr>Dividend</vt:lpstr>
      <vt:lpstr>Socio Economic Impacts of NBS  Lecture (online)</vt:lpstr>
      <vt:lpstr>Introduction</vt:lpstr>
      <vt:lpstr>NBS Definition – EU</vt:lpstr>
      <vt:lpstr>Measuring Impacts</vt:lpstr>
      <vt:lpstr>Triple Bottom Line (TBL)</vt:lpstr>
      <vt:lpstr>Measuring NBS Impact</vt:lpstr>
      <vt:lpstr>Measuring NBS Impact</vt:lpstr>
      <vt:lpstr>Complexity &amp; NBS</vt:lpstr>
      <vt:lpstr>Research on Measuring Impact</vt:lpstr>
      <vt:lpstr>Social Impact</vt:lpstr>
      <vt:lpstr>Economic Impact</vt:lpstr>
      <vt:lpstr>Environmental Impact</vt:lpstr>
      <vt:lpstr>In-Class Exercise 1:</vt:lpstr>
      <vt:lpstr>Public Representation</vt:lpstr>
      <vt:lpstr>SWOT Analysis</vt:lpstr>
      <vt:lpstr>PowerPoint Presentation</vt:lpstr>
      <vt:lpstr>PowerPoint Presentation</vt:lpstr>
      <vt:lpstr>PowerPoint Presentation</vt:lpstr>
      <vt:lpstr>In-Class Exercise 2:</vt:lpstr>
      <vt:lpstr>Holistic Assessment</vt:lpstr>
      <vt:lpstr>Case Example: The Green4CITIES Project</vt:lpstr>
      <vt:lpstr>Policy Support for NBS</vt:lpstr>
      <vt:lpstr>The Future of NBS and Sustainable Cities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39</cp:revision>
  <dcterms:modified xsi:type="dcterms:W3CDTF">2025-02-12T15:44:38Z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